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68" r:id="rId5"/>
    <p:sldId id="269" r:id="rId6"/>
    <p:sldId id="278" r:id="rId7"/>
    <p:sldId id="283" r:id="rId8"/>
    <p:sldId id="287" r:id="rId9"/>
    <p:sldId id="292" r:id="rId10"/>
    <p:sldId id="293" r:id="rId11"/>
    <p:sldId id="295" r:id="rId12"/>
    <p:sldId id="299" r:id="rId13"/>
    <p:sldId id="304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g1VKMWuPnz79FGKjTELFaC3jyn+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ang 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A0BAC-9ECE-4690-8995-3398082E6BFB}">
  <a:tblStyle styleId="{339A0BAC-9ECE-4690-8995-3398082E6B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09F67C-A88A-4808-BB00-ED45BCC89B7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60" Type="http://customschemas.google.com/relationships/presentationmetadata" Target="meta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e1639d9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4" name="Google Shape;944;g2e1639d9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3"/>
          <p:cNvPicPr preferRelativeResize="0"/>
          <p:nvPr/>
        </p:nvPicPr>
        <p:blipFill rotWithShape="1">
          <a:blip r:embed="rId2">
            <a:alphaModFix/>
          </a:blip>
          <a:srcRect t="62891" b="-3039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3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3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3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3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3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3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3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3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3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3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3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3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3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3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3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3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3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3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3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3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3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3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3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3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3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3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3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3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3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3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3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3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3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3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3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3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3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3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3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3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3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3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3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3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3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3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3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3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3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3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3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3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3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3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3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3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3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3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3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3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3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3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3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3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3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3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3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3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3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3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3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3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3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3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3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3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3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3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3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3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3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3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3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3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3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3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3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3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3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3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3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3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3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3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3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3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3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3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3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3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3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3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3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3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3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3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3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3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3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3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3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3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3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3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3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3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3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3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3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3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3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3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3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3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3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3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3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3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3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3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3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3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3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3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3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3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3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3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3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3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3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3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3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3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3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3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3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3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53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3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53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53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53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53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53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3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3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53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53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53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53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53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53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3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53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53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0" name="Google Shape;460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6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4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4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54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54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4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5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6" name="Google Shape;276;p55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2" name="Google Shape;28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6" name="Google Shape;286;p56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9" name="Google Shape;28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5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8" name="Google Shape;438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9" name="Google Shape;439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0" name="Google Shape;440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1" name="Google Shape;441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2" name="Google Shape;452;p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3" name="Google Shape;453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Stakeholder Management</a:t>
            </a:r>
            <a:endParaRPr/>
          </a:p>
        </p:txBody>
      </p:sp>
      <p:sp>
        <p:nvSpPr>
          <p:cNvPr id="481" name="Google Shape;481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Engagement Plan </a:t>
            </a:r>
            <a:endParaRPr sz="3000"/>
          </a:p>
        </p:txBody>
      </p:sp>
      <p:graphicFrame>
        <p:nvGraphicFramePr>
          <p:cNvPr id="861" name="Google Shape;861;p38"/>
          <p:cNvGraphicFramePr/>
          <p:nvPr/>
        </p:nvGraphicFramePr>
        <p:xfrm>
          <a:off x="76196" y="154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{339A0BAC-9ECE-4690-8995-3398082E6BFB}</a:tableStyleId>
              </a:tblPr>
              <a:tblGrid>
                <a:gridCol w="55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ID</a:t>
                      </a:r>
                      <a:endParaRPr sz="900" b="1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Bên liên quan</a:t>
                      </a:r>
                      <a:endParaRPr sz="900" b="1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Không biết </a:t>
                      </a:r>
                      <a:endParaRPr sz="900" b="1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Chống đối </a:t>
                      </a:r>
                      <a:endParaRPr sz="900" b="1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Trung lập </a:t>
                      </a:r>
                      <a:endParaRPr sz="900" b="1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Ủng hộ</a:t>
                      </a:r>
                      <a:endParaRPr sz="900" b="1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Dẫn dắt</a:t>
                      </a:r>
                      <a:endParaRPr sz="900" b="1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Phương án giao tiếp </a:t>
                      </a:r>
                      <a:endParaRPr sz="900" b="1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Thời điểm giao tiếp/ Tần suất giao tiếp</a:t>
                      </a:r>
                      <a:endParaRPr sz="900" b="1"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Sample</a:t>
                      </a:r>
                      <a:endParaRPr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Anh Quang- Lãnh đạo khối CNTT</a:t>
                      </a:r>
                      <a:endParaRPr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</a:t>
                      </a:r>
                      <a:endParaRPr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Trao đổi thông tin về dự án, đưa ra một số mục tiêu của dự án. Nhờ tư vấn, đóng góp ý kiến về công nghệ cho dự án.</a:t>
                      </a:r>
                      <a:endParaRPr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Họp giao ban hàng tuần</a:t>
                      </a:r>
                      <a:endParaRPr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Sample</a:t>
                      </a:r>
                      <a:endParaRPr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Anh Bình - TP quản lý trung tâm dữ liệu</a:t>
                      </a:r>
                      <a:endParaRPr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</a:t>
                      </a:r>
                      <a:endParaRPr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D</a:t>
                      </a:r>
                      <a:endParaRPr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Đề nghị giúp tháo gỡ về các vấn đề liên quan đến tích hợp hạ tầng giữa ABC và tập đoàn</a:t>
                      </a:r>
                      <a:endParaRPr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Thứ 2, ngày 25/07/2021</a:t>
                      </a:r>
                      <a:endParaRPr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9775" marR="19775" marT="13175" marB="13175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875" name="Google Shape;875;p4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3 loại sự kiện Risk, Issue, Change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6" name="Google Shape;876;p40"/>
          <p:cNvGraphicFramePr/>
          <p:nvPr/>
        </p:nvGraphicFramePr>
        <p:xfrm>
          <a:off x="465667" y="2057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{339A0BAC-9ECE-4690-8995-3398082E6BFB}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Risk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Issue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Change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Issue Log </a:t>
            </a:r>
            <a:endParaRPr sz="3000"/>
          </a:p>
        </p:txBody>
      </p:sp>
      <p:graphicFrame>
        <p:nvGraphicFramePr>
          <p:cNvPr id="910" name="Google Shape;910;p44"/>
          <p:cNvGraphicFramePr/>
          <p:nvPr/>
        </p:nvGraphicFramePr>
        <p:xfrm>
          <a:off x="76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{339A0BAC-9ECE-4690-8995-3398082E6BFB}</a:tableStyleId>
              </a:tblPr>
              <a:tblGrid>
                <a:gridCol w="4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9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4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ID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Tên sự vụ 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Thời điểm phát sinh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Nguyên nhân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Ảnh hưởng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Mức độ nghiêm trọng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Thời hạn xử lý 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Người chịu trách nhiệm xử lý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Trạng thái xử lý</a:t>
                      </a:r>
                      <a:endParaRPr sz="800" b="1"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Sample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Lỗi Kết nối hệ thống CNTT MC - MB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11/08/2021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Hệ thống XXX quá tải, không xử lý được lượng lớn giao dịch từ MC gửi sang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247 giao dịch chưa được xử lý, hiện đang tạm dừng hệ thống để xử lý bằng tay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Cao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15/8/2021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PM CNTT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Completed</a:t>
                      </a:r>
                      <a:endParaRPr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Sample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Hệ thống không quản lý được hạn mức của KH với từng sàn e-Commerce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07/08/2021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Hệ thống cũ chưa có chức năng này</a:t>
                      </a: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Không triển khai được nhiều đối tác và không tạo ra lợi thế về sự linh hoạt với các đối thủ cạnh tranh khác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Cao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13/8/2021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PM IT</a:t>
                      </a:r>
                      <a:endParaRPr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In Progress</a:t>
                      </a:r>
                      <a:endParaRPr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6825" marR="16825" marT="11225" marB="11225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1" name="Google Shape;911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e1639d9dcb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2e1639d9dcb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2e1639d9dcb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949" name="Google Shape;949;g2e1639d9d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11" name="Google Shape;511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Key stakeholder trong dự án của mình, và lý do vì sao người đó lại quan trọng?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8"/>
          <p:cNvGrpSpPr/>
          <p:nvPr/>
        </p:nvGrpSpPr>
        <p:grpSpPr>
          <a:xfrm>
            <a:off x="4645378" y="1691481"/>
            <a:ext cx="4038600" cy="4038600"/>
            <a:chOff x="0" y="243681"/>
            <a:chExt cx="4038600" cy="4038600"/>
          </a:xfrm>
        </p:grpSpPr>
        <p:sp>
          <p:nvSpPr>
            <p:cNvPr id="552" name="Google Shape;552;p8"/>
            <p:cNvSpPr/>
            <p:nvPr/>
          </p:nvSpPr>
          <p:spPr>
            <a:xfrm>
              <a:off x="0" y="243681"/>
              <a:ext cx="4038600" cy="403860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solidFill>
              <a:srgbClr val="E7CFCF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262509" y="506190"/>
              <a:ext cx="1615440" cy="1615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 txBox="1"/>
            <p:nvPr/>
          </p:nvSpPr>
          <p:spPr>
            <a:xfrm>
              <a:off x="341368" y="585049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2160651" y="492766"/>
              <a:ext cx="1615440" cy="1615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 txBox="1"/>
            <p:nvPr/>
          </p:nvSpPr>
          <p:spPr>
            <a:xfrm>
              <a:off x="2239510" y="571625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62509" y="2404332"/>
              <a:ext cx="1615440" cy="1615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 txBox="1"/>
            <p:nvPr/>
          </p:nvSpPr>
          <p:spPr>
            <a:xfrm>
              <a:off x="341368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2160651" y="2404332"/>
              <a:ext cx="1615440" cy="1615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 txBox="1"/>
            <p:nvPr/>
          </p:nvSpPr>
          <p:spPr>
            <a:xfrm>
              <a:off x="2239510" y="2483191"/>
              <a:ext cx="1457722" cy="14577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62" name="Google Shape;562;p8"/>
          <p:cNvSpPr txBox="1"/>
          <p:nvPr/>
        </p:nvSpPr>
        <p:spPr>
          <a:xfrm>
            <a:off x="7165459" y="3447208"/>
            <a:ext cx="19800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lớn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nhiều)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8"/>
          <p:cNvSpPr txBox="1"/>
          <p:nvPr/>
        </p:nvSpPr>
        <p:spPr>
          <a:xfrm>
            <a:off x="4119430" y="2992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Lợi ích nhỏ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(Quan tâm ít)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"/>
          <p:cNvSpPr txBox="1"/>
          <p:nvPr/>
        </p:nvSpPr>
        <p:spPr>
          <a:xfrm>
            <a:off x="5663442" y="1051786"/>
            <a:ext cx="20024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lớn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cao)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8"/>
          <p:cNvSpPr txBox="1"/>
          <p:nvPr/>
        </p:nvSpPr>
        <p:spPr>
          <a:xfrm>
            <a:off x="5663442" y="5769781"/>
            <a:ext cx="2015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Quyền lực nhỏ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(Ảnh hưởng thấp)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8"/>
          <p:cNvSpPr txBox="1"/>
          <p:nvPr/>
        </p:nvSpPr>
        <p:spPr>
          <a:xfrm>
            <a:off x="609600" y="1761067"/>
            <a:ext cx="33025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cách ứng xử, cách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4 nhóm bên liên quan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Identify Stakeholders</a:t>
            </a:r>
            <a:endParaRPr sz="3000"/>
          </a:p>
        </p:txBody>
      </p:sp>
      <p:sp>
        <p:nvSpPr>
          <p:cNvPr id="640" name="Google Shape;640;p1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1. Có những stakeholder nào trong dự án của bạn 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Gợi ý: dựa vào Directions of influence, liệt kê tất cả các stakeholder trong dự án của bạn 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2. Với các stakeholder trong nhóm Key Stakeholder, hãy trả lời: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Lợi ích, mong muốn, kỳ vọng về dự án 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Và vai trò, mức độ ảnh hưởng của họ 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Các thông tin khác về mối quan tâm, sở thích khác…?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3. Các stakeholder được liệt kê ở trên sẽ nằm ở đâu trong ma trận Power – Interest?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lang="en-US" sz="1800" b="1" i="1">
                <a:latin typeface="Calibri"/>
                <a:ea typeface="Calibri"/>
                <a:cs typeface="Calibri"/>
                <a:sym typeface="Calibri"/>
              </a:rPr>
              <a:t>power: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 quyền lực, có thể đến từ vị trí, vai trò hoặc mức độ ảnh hưởng.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latin typeface="Calibri"/>
                <a:ea typeface="Calibri"/>
                <a:cs typeface="Calibri"/>
                <a:sym typeface="Calibri"/>
              </a:rPr>
              <a:t>Interest: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lợi ích hoặc mối quan tâm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Vẽ ma trận power – interest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Hãy đánh giá power và interest của các stakeholder trong dự án,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Và xếp họ vào các ô tương ứng trong ma trận power – interest.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Stakeholder Register Sample </a:t>
            </a:r>
            <a:endParaRPr sz="3000"/>
          </a:p>
        </p:txBody>
      </p:sp>
      <p:graphicFrame>
        <p:nvGraphicFramePr>
          <p:cNvPr id="647" name="Google Shape;647;p14"/>
          <p:cNvGraphicFramePr/>
          <p:nvPr/>
        </p:nvGraphicFramePr>
        <p:xfrm>
          <a:off x="380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{339A0BAC-9ECE-4690-8995-3398082E6BFB}</a:tableStyleId>
              </a:tblPr>
              <a:tblGrid>
                <a:gridCol w="62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ID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Bên liên quan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Phòng ban/ Bộ phận 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Quyền lực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Khả năng ảnh hưởng 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Mức độ quan tâm 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Mong muốn</a:t>
                      </a:r>
                      <a:br>
                        <a:rPr lang="en-US" sz="1100" u="none" strike="noStrike" cap="none"/>
                      </a:br>
                      <a:r>
                        <a:rPr lang="en-US" sz="1100" u="none" strike="noStrike" cap="none"/>
                        <a:t>Kỳ vọng 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Phân nhóm quản lý</a:t>
                      </a:r>
                      <a:endParaRPr sz="1100" b="1" u="none" strike="noStrike" cap="none"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Trần Duy Hưng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Phòng Chiến Lược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Lớn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Cao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Phối hợp triển khai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Quản lý chặt chẽ</a:t>
                      </a:r>
                      <a:endParaRPr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Nguyễn Thị Thập 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Phòng Nhân Sự 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Lớn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Thấp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Không có phát sinh ảnh hưởng tới nguồn lực</a:t>
                      </a:r>
                      <a:endParaRPr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Giữ hài lòng </a:t>
                      </a:r>
                      <a:endParaRPr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2575" marR="22575" marT="15050" marB="15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723" name="Google Shape;723;p23"/>
          <p:cNvGraphicFramePr/>
          <p:nvPr/>
        </p:nvGraphicFramePr>
        <p:xfrm>
          <a:off x="457200" y="21981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{339A0BAC-9ECE-4690-8995-3398082E6BFB}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Projectized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Functional 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Matrix (Strong Matrix 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Ưu điểm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Nhược điểm </a:t>
                      </a: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4" name="Google Shape;724;p23"/>
          <p:cNvSpPr txBox="1"/>
          <p:nvPr/>
        </p:nvSpPr>
        <p:spPr>
          <a:xfrm>
            <a:off x="533400" y="1524000"/>
            <a:ext cx="50417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ưu/ nhược điểm của từng loại tổ chức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762" name="Google Shape;76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63" name="Google Shape;763;p2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các cơ cấu tổ chức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4" name="Google Shape;764;p28"/>
          <p:cNvGraphicFramePr/>
          <p:nvPr/>
        </p:nvGraphicFramePr>
        <p:xfrm>
          <a:off x="479778" y="1905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{339A0BAC-9ECE-4690-8995-3398082E6BFB}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Strong Matrix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Balance Matrix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Weak Matrix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803" name="Google Shape;803;p3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Thảo luận về biểu hiện, hành vi của BLQ tương ứng với 5 level of engagement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Nếu bạn nói chuyện với người đó, thì biểu hiện của họ sẽ ntn ? </a:t>
            </a:r>
            <a:endParaRPr/>
          </a:p>
        </p:txBody>
      </p:sp>
      <p:pic>
        <p:nvPicPr>
          <p:cNvPr id="804" name="Google Shape;80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648200"/>
            <a:ext cx="1714594" cy="1441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2200" y="243840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5800" y="25068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72443" y="2659201"/>
            <a:ext cx="1285357" cy="129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04428" y="4716917"/>
            <a:ext cx="1847145" cy="1195993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32"/>
          <p:cNvSpPr/>
          <p:nvPr/>
        </p:nvSpPr>
        <p:spPr>
          <a:xfrm>
            <a:off x="1181244" y="3869470"/>
            <a:ext cx="11949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2"/>
          <p:cNvSpPr/>
          <p:nvPr/>
        </p:nvSpPr>
        <p:spPr>
          <a:xfrm>
            <a:off x="3260109" y="3869470"/>
            <a:ext cx="3140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Resistant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2"/>
          <p:cNvSpPr/>
          <p:nvPr/>
        </p:nvSpPr>
        <p:spPr>
          <a:xfrm>
            <a:off x="5463448" y="3793270"/>
            <a:ext cx="25548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2"/>
          <p:cNvSpPr/>
          <p:nvPr/>
        </p:nvSpPr>
        <p:spPr>
          <a:xfrm>
            <a:off x="2343728" y="4962885"/>
            <a:ext cx="21520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2"/>
          <p:cNvSpPr/>
          <p:nvPr/>
        </p:nvSpPr>
        <p:spPr>
          <a:xfrm>
            <a:off x="4876800" y="4962885"/>
            <a:ext cx="2707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Quản lý Bên liên quan  </a:t>
            </a:r>
            <a:endParaRPr/>
          </a:p>
        </p:txBody>
      </p:sp>
      <p:sp>
        <p:nvSpPr>
          <p:cNvPr id="854" name="Google Shape;854;p3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đi lần lượt với từng Key Stakeholder trong nhóm Manage Closely và trả lời các câu hỏi sau: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Mức độ tham dự hiện tại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(current level of engagement)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của họ đang ở đâu?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Gợi ý: có 5 mức độ tham dự: unaware, resistant, neutral, supportive, leading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dự án diễn ra thuận lợi, thì mình cần đưa họ lên mức nào </a:t>
            </a: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(desired level of engagement)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? 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Lý do vì sao họ vẫn chưa ở mức đấy?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Tìm hiểu lý do vì sao họ vẫn chưa ủng hộ dự án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cách nào để thu hẹp khoảng cách từ trạng thái hiện tại tới trạng thái mong muốn?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i="1">
                <a:latin typeface="Calibri"/>
                <a:ea typeface="Calibri"/>
                <a:cs typeface="Calibri"/>
                <a:sym typeface="Calibri"/>
              </a:rPr>
              <a:t>Gợi ý: có cách nào để lấy được sự ủng hộ? Nếu không ủng hộ thì làm sao cho họ trung lập? Phương án giao tiếp là gì?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Tham khảo ý kiến chuyên gia mà bạn tin tưởng và viết lại kế hoạch quản lý các bên liên quan.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Microsoft Office PowerPoint</Application>
  <PresentationFormat>On-screen Show (4:3)</PresentationFormat>
  <Paragraphs>199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Slides Template</vt:lpstr>
      <vt:lpstr>Project Stakeholder Management</vt:lpstr>
      <vt:lpstr>Group discussion  </vt:lpstr>
      <vt:lpstr>Group discussion  </vt:lpstr>
      <vt:lpstr>Group discussion : Identify Stakeholders</vt:lpstr>
      <vt:lpstr>Stakeholder Register Sample </vt:lpstr>
      <vt:lpstr>Group discussion</vt:lpstr>
      <vt:lpstr>Group discussion</vt:lpstr>
      <vt:lpstr>Group discussion  </vt:lpstr>
      <vt:lpstr>Group discussion: Lên kế hoạch Quản lý Bên liên quan  </vt:lpstr>
      <vt:lpstr>Stakeholder Engagement Plan </vt:lpstr>
      <vt:lpstr>Group discussion  </vt:lpstr>
      <vt:lpstr>Issue Log </vt:lpstr>
      <vt:lpstr>Group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2012-12-18T03:12:19Z</dcterms:created>
  <dcterms:modified xsi:type="dcterms:W3CDTF">2024-07-25T09:22:35Z</dcterms:modified>
</cp:coreProperties>
</file>