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0" r:id="rId4"/>
    <p:sldId id="265" r:id="rId5"/>
    <p:sldId id="271" r:id="rId6"/>
    <p:sldId id="278" r:id="rId7"/>
    <p:sldId id="286" r:id="rId8"/>
    <p:sldId id="296" r:id="rId9"/>
    <p:sldId id="299" r:id="rId10"/>
    <p:sldId id="303" r:id="rId11"/>
    <p:sldId id="306" r:id="rId12"/>
    <p:sldId id="309" r:id="rId13"/>
    <p:sldId id="312" r:id="rId14"/>
    <p:sldId id="313" r:id="rId15"/>
  </p:sldIdLst>
  <p:sldSz cx="9144000" cy="6858000" type="screen4x3"/>
  <p:notesSz cx="6858000" cy="9144000"/>
  <p:embeddedFontLst>
    <p:embeddedFont>
      <p:font typeface="Trebuchet MS" panose="020B0603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8" roundtripDataSignature="AMtx7mhnIXDuVXfPhQiQ+Gt45qPz7Hhm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08539C-E2C9-4F72-ACB8-681349222028}">
  <a:tblStyle styleId="{2A08539C-E2C9-4F72-ACB8-68134922202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F980BFC-AC47-4618-8C28-6AB9FBF934A5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E341A1D-B1C5-455E-BAAF-E4E5EEB1F61F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28A6176-ECD3-4510-8F8D-1433B9659077}" styleName="Table_3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68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6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2e13ee78f2a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95" name="Google Shape;1095;g2e13ee78f2a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3" name="Google Shape;49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Case study: dự án đường cao tốc Thăng Long, sự lãng phí của chính phủ, khả năng quản lý vốn kém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discuss với học viên, đâu là những nguyên nhân cho việc quản lý vốn ko hiệu quả</a:t>
            </a:r>
            <a:endParaRPr/>
          </a:p>
        </p:txBody>
      </p:sp>
      <p:sp>
        <p:nvSpPr>
          <p:cNvPr id="494" name="Google Shape;49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3" name="Google Shape;58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accuracy of a project estimate will increase as the project progresses through the project life cycle.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example, a project in the initiation phase may have a rough order of magnitude (ROM) estimate in the range of −25% to +75%.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Later in the project, as more information is known, definitive estimates could narrow the range of accuracy to −5% to +10%.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some organizations, there are guidelines for when such refinements can be made and the degree of confidence or accuracy that is expected.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61"/>
          <p:cNvPicPr preferRelativeResize="0"/>
          <p:nvPr/>
        </p:nvPicPr>
        <p:blipFill rotWithShape="1">
          <a:blip r:embed="rId2">
            <a:alphaModFix/>
          </a:blip>
          <a:srcRect t="62891" b="-3039"/>
          <a:stretch/>
        </p:blipFill>
        <p:spPr>
          <a:xfrm>
            <a:off x="0" y="2357439"/>
            <a:ext cx="9144000" cy="259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61"/>
          <p:cNvSpPr txBox="1">
            <a:spLocks noGrp="1"/>
          </p:cNvSpPr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  <a:defRPr sz="30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1"/>
          <p:cNvSpPr txBox="1">
            <a:spLocks noGrp="1"/>
          </p:cNvSpPr>
          <p:nvPr>
            <p:ph type="subTitle" idx="1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61"/>
          <p:cNvGrpSpPr/>
          <p:nvPr/>
        </p:nvGrpSpPr>
        <p:grpSpPr>
          <a:xfrm>
            <a:off x="114300" y="4262438"/>
            <a:ext cx="8915400" cy="942975"/>
            <a:chOff x="72" y="1866"/>
            <a:chExt cx="5616" cy="594"/>
          </a:xfrm>
        </p:grpSpPr>
        <p:sp>
          <p:nvSpPr>
            <p:cNvPr id="23" name="Google Shape;23;p61"/>
            <p:cNvSpPr/>
            <p:nvPr/>
          </p:nvSpPr>
          <p:spPr>
            <a:xfrm>
              <a:off x="522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61"/>
            <p:cNvSpPr/>
            <p:nvPr/>
          </p:nvSpPr>
          <p:spPr>
            <a:xfrm>
              <a:off x="522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61"/>
            <p:cNvSpPr/>
            <p:nvPr/>
          </p:nvSpPr>
          <p:spPr>
            <a:xfrm>
              <a:off x="522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61"/>
            <p:cNvSpPr/>
            <p:nvPr/>
          </p:nvSpPr>
          <p:spPr>
            <a:xfrm>
              <a:off x="522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61"/>
            <p:cNvSpPr/>
            <p:nvPr/>
          </p:nvSpPr>
          <p:spPr>
            <a:xfrm>
              <a:off x="522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61"/>
            <p:cNvSpPr/>
            <p:nvPr/>
          </p:nvSpPr>
          <p:spPr>
            <a:xfrm>
              <a:off x="535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61"/>
            <p:cNvSpPr/>
            <p:nvPr/>
          </p:nvSpPr>
          <p:spPr>
            <a:xfrm>
              <a:off x="535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61"/>
            <p:cNvSpPr/>
            <p:nvPr/>
          </p:nvSpPr>
          <p:spPr>
            <a:xfrm>
              <a:off x="535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61"/>
            <p:cNvSpPr/>
            <p:nvPr/>
          </p:nvSpPr>
          <p:spPr>
            <a:xfrm>
              <a:off x="535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61"/>
            <p:cNvSpPr/>
            <p:nvPr/>
          </p:nvSpPr>
          <p:spPr>
            <a:xfrm>
              <a:off x="535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61"/>
            <p:cNvSpPr/>
            <p:nvPr/>
          </p:nvSpPr>
          <p:spPr>
            <a:xfrm>
              <a:off x="549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61"/>
            <p:cNvSpPr/>
            <p:nvPr/>
          </p:nvSpPr>
          <p:spPr>
            <a:xfrm>
              <a:off x="549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61"/>
            <p:cNvSpPr/>
            <p:nvPr/>
          </p:nvSpPr>
          <p:spPr>
            <a:xfrm>
              <a:off x="549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61"/>
            <p:cNvSpPr/>
            <p:nvPr/>
          </p:nvSpPr>
          <p:spPr>
            <a:xfrm>
              <a:off x="549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61"/>
            <p:cNvSpPr/>
            <p:nvPr/>
          </p:nvSpPr>
          <p:spPr>
            <a:xfrm>
              <a:off x="549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61"/>
            <p:cNvSpPr/>
            <p:nvPr/>
          </p:nvSpPr>
          <p:spPr>
            <a:xfrm>
              <a:off x="562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61"/>
            <p:cNvSpPr/>
            <p:nvPr/>
          </p:nvSpPr>
          <p:spPr>
            <a:xfrm>
              <a:off x="562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61"/>
            <p:cNvSpPr/>
            <p:nvPr/>
          </p:nvSpPr>
          <p:spPr>
            <a:xfrm>
              <a:off x="562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1"/>
            <p:cNvSpPr/>
            <p:nvPr/>
          </p:nvSpPr>
          <p:spPr>
            <a:xfrm>
              <a:off x="562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1"/>
            <p:cNvSpPr/>
            <p:nvPr/>
          </p:nvSpPr>
          <p:spPr>
            <a:xfrm>
              <a:off x="562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1"/>
            <p:cNvSpPr/>
            <p:nvPr/>
          </p:nvSpPr>
          <p:spPr>
            <a:xfrm>
              <a:off x="509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61"/>
            <p:cNvSpPr/>
            <p:nvPr/>
          </p:nvSpPr>
          <p:spPr>
            <a:xfrm>
              <a:off x="509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61"/>
            <p:cNvSpPr/>
            <p:nvPr/>
          </p:nvSpPr>
          <p:spPr>
            <a:xfrm>
              <a:off x="509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1"/>
            <p:cNvSpPr/>
            <p:nvPr/>
          </p:nvSpPr>
          <p:spPr>
            <a:xfrm>
              <a:off x="509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61"/>
            <p:cNvSpPr/>
            <p:nvPr/>
          </p:nvSpPr>
          <p:spPr>
            <a:xfrm>
              <a:off x="509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61"/>
            <p:cNvSpPr/>
            <p:nvPr/>
          </p:nvSpPr>
          <p:spPr>
            <a:xfrm>
              <a:off x="49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61"/>
            <p:cNvSpPr/>
            <p:nvPr/>
          </p:nvSpPr>
          <p:spPr>
            <a:xfrm>
              <a:off x="49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61"/>
            <p:cNvSpPr/>
            <p:nvPr/>
          </p:nvSpPr>
          <p:spPr>
            <a:xfrm>
              <a:off x="49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61"/>
            <p:cNvSpPr/>
            <p:nvPr/>
          </p:nvSpPr>
          <p:spPr>
            <a:xfrm>
              <a:off x="49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61"/>
            <p:cNvSpPr/>
            <p:nvPr/>
          </p:nvSpPr>
          <p:spPr>
            <a:xfrm>
              <a:off x="49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61"/>
            <p:cNvSpPr/>
            <p:nvPr/>
          </p:nvSpPr>
          <p:spPr>
            <a:xfrm>
              <a:off x="48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61"/>
            <p:cNvSpPr/>
            <p:nvPr/>
          </p:nvSpPr>
          <p:spPr>
            <a:xfrm>
              <a:off x="48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1"/>
            <p:cNvSpPr/>
            <p:nvPr/>
          </p:nvSpPr>
          <p:spPr>
            <a:xfrm>
              <a:off x="48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1"/>
            <p:cNvSpPr/>
            <p:nvPr/>
          </p:nvSpPr>
          <p:spPr>
            <a:xfrm>
              <a:off x="48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1"/>
            <p:cNvSpPr/>
            <p:nvPr/>
          </p:nvSpPr>
          <p:spPr>
            <a:xfrm>
              <a:off x="48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1"/>
            <p:cNvSpPr/>
            <p:nvPr/>
          </p:nvSpPr>
          <p:spPr>
            <a:xfrm>
              <a:off x="46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1"/>
            <p:cNvSpPr/>
            <p:nvPr/>
          </p:nvSpPr>
          <p:spPr>
            <a:xfrm>
              <a:off x="46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61"/>
            <p:cNvSpPr/>
            <p:nvPr/>
          </p:nvSpPr>
          <p:spPr>
            <a:xfrm>
              <a:off x="46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1"/>
            <p:cNvSpPr/>
            <p:nvPr/>
          </p:nvSpPr>
          <p:spPr>
            <a:xfrm>
              <a:off x="46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1"/>
            <p:cNvSpPr/>
            <p:nvPr/>
          </p:nvSpPr>
          <p:spPr>
            <a:xfrm>
              <a:off x="46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1"/>
            <p:cNvSpPr/>
            <p:nvPr/>
          </p:nvSpPr>
          <p:spPr>
            <a:xfrm>
              <a:off x="45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1"/>
            <p:cNvSpPr/>
            <p:nvPr/>
          </p:nvSpPr>
          <p:spPr>
            <a:xfrm>
              <a:off x="45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1"/>
            <p:cNvSpPr/>
            <p:nvPr/>
          </p:nvSpPr>
          <p:spPr>
            <a:xfrm>
              <a:off x="45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1"/>
            <p:cNvSpPr/>
            <p:nvPr/>
          </p:nvSpPr>
          <p:spPr>
            <a:xfrm>
              <a:off x="45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1"/>
            <p:cNvSpPr/>
            <p:nvPr/>
          </p:nvSpPr>
          <p:spPr>
            <a:xfrm>
              <a:off x="45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61"/>
            <p:cNvSpPr/>
            <p:nvPr/>
          </p:nvSpPr>
          <p:spPr>
            <a:xfrm>
              <a:off x="44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61"/>
            <p:cNvSpPr/>
            <p:nvPr/>
          </p:nvSpPr>
          <p:spPr>
            <a:xfrm>
              <a:off x="44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1"/>
            <p:cNvSpPr/>
            <p:nvPr/>
          </p:nvSpPr>
          <p:spPr>
            <a:xfrm>
              <a:off x="44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1"/>
            <p:cNvSpPr/>
            <p:nvPr/>
          </p:nvSpPr>
          <p:spPr>
            <a:xfrm>
              <a:off x="44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1"/>
            <p:cNvSpPr/>
            <p:nvPr/>
          </p:nvSpPr>
          <p:spPr>
            <a:xfrm>
              <a:off x="44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1"/>
            <p:cNvSpPr/>
            <p:nvPr/>
          </p:nvSpPr>
          <p:spPr>
            <a:xfrm>
              <a:off x="430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1"/>
            <p:cNvSpPr/>
            <p:nvPr/>
          </p:nvSpPr>
          <p:spPr>
            <a:xfrm>
              <a:off x="430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61"/>
            <p:cNvSpPr/>
            <p:nvPr/>
          </p:nvSpPr>
          <p:spPr>
            <a:xfrm>
              <a:off x="430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1"/>
            <p:cNvSpPr/>
            <p:nvPr/>
          </p:nvSpPr>
          <p:spPr>
            <a:xfrm>
              <a:off x="430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1"/>
            <p:cNvSpPr/>
            <p:nvPr/>
          </p:nvSpPr>
          <p:spPr>
            <a:xfrm>
              <a:off x="430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1"/>
            <p:cNvSpPr/>
            <p:nvPr/>
          </p:nvSpPr>
          <p:spPr>
            <a:xfrm>
              <a:off x="416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1"/>
            <p:cNvSpPr/>
            <p:nvPr/>
          </p:nvSpPr>
          <p:spPr>
            <a:xfrm>
              <a:off x="416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61"/>
            <p:cNvSpPr/>
            <p:nvPr/>
          </p:nvSpPr>
          <p:spPr>
            <a:xfrm>
              <a:off x="416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61"/>
            <p:cNvSpPr/>
            <p:nvPr/>
          </p:nvSpPr>
          <p:spPr>
            <a:xfrm>
              <a:off x="416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61"/>
            <p:cNvSpPr/>
            <p:nvPr/>
          </p:nvSpPr>
          <p:spPr>
            <a:xfrm>
              <a:off x="416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61"/>
            <p:cNvSpPr/>
            <p:nvPr/>
          </p:nvSpPr>
          <p:spPr>
            <a:xfrm>
              <a:off x="403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61"/>
            <p:cNvSpPr/>
            <p:nvPr/>
          </p:nvSpPr>
          <p:spPr>
            <a:xfrm>
              <a:off x="403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61"/>
            <p:cNvSpPr/>
            <p:nvPr/>
          </p:nvSpPr>
          <p:spPr>
            <a:xfrm>
              <a:off x="403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61"/>
            <p:cNvSpPr/>
            <p:nvPr/>
          </p:nvSpPr>
          <p:spPr>
            <a:xfrm>
              <a:off x="403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61"/>
            <p:cNvSpPr/>
            <p:nvPr/>
          </p:nvSpPr>
          <p:spPr>
            <a:xfrm>
              <a:off x="403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61"/>
            <p:cNvSpPr/>
            <p:nvPr/>
          </p:nvSpPr>
          <p:spPr>
            <a:xfrm>
              <a:off x="390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61"/>
            <p:cNvSpPr/>
            <p:nvPr/>
          </p:nvSpPr>
          <p:spPr>
            <a:xfrm>
              <a:off x="390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61"/>
            <p:cNvSpPr/>
            <p:nvPr/>
          </p:nvSpPr>
          <p:spPr>
            <a:xfrm>
              <a:off x="390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61"/>
            <p:cNvSpPr/>
            <p:nvPr/>
          </p:nvSpPr>
          <p:spPr>
            <a:xfrm>
              <a:off x="390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61"/>
            <p:cNvSpPr/>
            <p:nvPr/>
          </p:nvSpPr>
          <p:spPr>
            <a:xfrm>
              <a:off x="390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61"/>
            <p:cNvSpPr/>
            <p:nvPr/>
          </p:nvSpPr>
          <p:spPr>
            <a:xfrm>
              <a:off x="377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61"/>
            <p:cNvSpPr/>
            <p:nvPr/>
          </p:nvSpPr>
          <p:spPr>
            <a:xfrm>
              <a:off x="377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61"/>
            <p:cNvSpPr/>
            <p:nvPr/>
          </p:nvSpPr>
          <p:spPr>
            <a:xfrm>
              <a:off x="377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61"/>
            <p:cNvSpPr/>
            <p:nvPr/>
          </p:nvSpPr>
          <p:spPr>
            <a:xfrm>
              <a:off x="377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61"/>
            <p:cNvSpPr/>
            <p:nvPr/>
          </p:nvSpPr>
          <p:spPr>
            <a:xfrm>
              <a:off x="377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61"/>
            <p:cNvSpPr/>
            <p:nvPr/>
          </p:nvSpPr>
          <p:spPr>
            <a:xfrm>
              <a:off x="363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1"/>
            <p:cNvSpPr/>
            <p:nvPr/>
          </p:nvSpPr>
          <p:spPr>
            <a:xfrm>
              <a:off x="363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1"/>
            <p:cNvSpPr/>
            <p:nvPr/>
          </p:nvSpPr>
          <p:spPr>
            <a:xfrm>
              <a:off x="363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61"/>
            <p:cNvSpPr/>
            <p:nvPr/>
          </p:nvSpPr>
          <p:spPr>
            <a:xfrm>
              <a:off x="363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61"/>
            <p:cNvSpPr/>
            <p:nvPr/>
          </p:nvSpPr>
          <p:spPr>
            <a:xfrm>
              <a:off x="363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61"/>
            <p:cNvSpPr/>
            <p:nvPr/>
          </p:nvSpPr>
          <p:spPr>
            <a:xfrm>
              <a:off x="3506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61"/>
            <p:cNvSpPr/>
            <p:nvPr/>
          </p:nvSpPr>
          <p:spPr>
            <a:xfrm>
              <a:off x="3506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61"/>
            <p:cNvSpPr/>
            <p:nvPr/>
          </p:nvSpPr>
          <p:spPr>
            <a:xfrm>
              <a:off x="3506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61"/>
            <p:cNvSpPr/>
            <p:nvPr/>
          </p:nvSpPr>
          <p:spPr>
            <a:xfrm>
              <a:off x="3506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61"/>
            <p:cNvSpPr/>
            <p:nvPr/>
          </p:nvSpPr>
          <p:spPr>
            <a:xfrm>
              <a:off x="3506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61"/>
            <p:cNvSpPr/>
            <p:nvPr/>
          </p:nvSpPr>
          <p:spPr>
            <a:xfrm>
              <a:off x="337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61"/>
            <p:cNvSpPr/>
            <p:nvPr/>
          </p:nvSpPr>
          <p:spPr>
            <a:xfrm>
              <a:off x="337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61"/>
            <p:cNvSpPr/>
            <p:nvPr/>
          </p:nvSpPr>
          <p:spPr>
            <a:xfrm>
              <a:off x="337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61"/>
            <p:cNvSpPr/>
            <p:nvPr/>
          </p:nvSpPr>
          <p:spPr>
            <a:xfrm>
              <a:off x="337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61"/>
            <p:cNvSpPr/>
            <p:nvPr/>
          </p:nvSpPr>
          <p:spPr>
            <a:xfrm>
              <a:off x="337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61"/>
            <p:cNvSpPr/>
            <p:nvPr/>
          </p:nvSpPr>
          <p:spPr>
            <a:xfrm>
              <a:off x="324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61"/>
            <p:cNvSpPr/>
            <p:nvPr/>
          </p:nvSpPr>
          <p:spPr>
            <a:xfrm>
              <a:off x="324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61"/>
            <p:cNvSpPr/>
            <p:nvPr/>
          </p:nvSpPr>
          <p:spPr>
            <a:xfrm>
              <a:off x="324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61"/>
            <p:cNvSpPr/>
            <p:nvPr/>
          </p:nvSpPr>
          <p:spPr>
            <a:xfrm>
              <a:off x="324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61"/>
            <p:cNvSpPr/>
            <p:nvPr/>
          </p:nvSpPr>
          <p:spPr>
            <a:xfrm>
              <a:off x="324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61"/>
            <p:cNvSpPr/>
            <p:nvPr/>
          </p:nvSpPr>
          <p:spPr>
            <a:xfrm>
              <a:off x="311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61"/>
            <p:cNvSpPr/>
            <p:nvPr/>
          </p:nvSpPr>
          <p:spPr>
            <a:xfrm>
              <a:off x="311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1"/>
            <p:cNvSpPr/>
            <p:nvPr/>
          </p:nvSpPr>
          <p:spPr>
            <a:xfrm>
              <a:off x="311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1"/>
            <p:cNvSpPr/>
            <p:nvPr/>
          </p:nvSpPr>
          <p:spPr>
            <a:xfrm>
              <a:off x="311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1"/>
            <p:cNvSpPr/>
            <p:nvPr/>
          </p:nvSpPr>
          <p:spPr>
            <a:xfrm>
              <a:off x="311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1"/>
            <p:cNvSpPr/>
            <p:nvPr/>
          </p:nvSpPr>
          <p:spPr>
            <a:xfrm>
              <a:off x="297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1"/>
            <p:cNvSpPr/>
            <p:nvPr/>
          </p:nvSpPr>
          <p:spPr>
            <a:xfrm>
              <a:off x="297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1"/>
            <p:cNvSpPr/>
            <p:nvPr/>
          </p:nvSpPr>
          <p:spPr>
            <a:xfrm>
              <a:off x="297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1"/>
            <p:cNvSpPr/>
            <p:nvPr/>
          </p:nvSpPr>
          <p:spPr>
            <a:xfrm>
              <a:off x="297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1"/>
            <p:cNvSpPr/>
            <p:nvPr/>
          </p:nvSpPr>
          <p:spPr>
            <a:xfrm>
              <a:off x="297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1"/>
            <p:cNvSpPr/>
            <p:nvPr/>
          </p:nvSpPr>
          <p:spPr>
            <a:xfrm>
              <a:off x="284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1"/>
            <p:cNvSpPr/>
            <p:nvPr/>
          </p:nvSpPr>
          <p:spPr>
            <a:xfrm>
              <a:off x="284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1"/>
            <p:cNvSpPr/>
            <p:nvPr/>
          </p:nvSpPr>
          <p:spPr>
            <a:xfrm>
              <a:off x="284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1"/>
            <p:cNvSpPr/>
            <p:nvPr/>
          </p:nvSpPr>
          <p:spPr>
            <a:xfrm>
              <a:off x="284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61"/>
            <p:cNvSpPr/>
            <p:nvPr/>
          </p:nvSpPr>
          <p:spPr>
            <a:xfrm>
              <a:off x="284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61"/>
            <p:cNvSpPr/>
            <p:nvPr/>
          </p:nvSpPr>
          <p:spPr>
            <a:xfrm>
              <a:off x="271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1"/>
            <p:cNvSpPr/>
            <p:nvPr/>
          </p:nvSpPr>
          <p:spPr>
            <a:xfrm>
              <a:off x="271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1"/>
            <p:cNvSpPr/>
            <p:nvPr/>
          </p:nvSpPr>
          <p:spPr>
            <a:xfrm>
              <a:off x="271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1"/>
            <p:cNvSpPr/>
            <p:nvPr/>
          </p:nvSpPr>
          <p:spPr>
            <a:xfrm>
              <a:off x="271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1"/>
            <p:cNvSpPr/>
            <p:nvPr/>
          </p:nvSpPr>
          <p:spPr>
            <a:xfrm>
              <a:off x="271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1"/>
            <p:cNvSpPr/>
            <p:nvPr/>
          </p:nvSpPr>
          <p:spPr>
            <a:xfrm>
              <a:off x="258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1"/>
            <p:cNvSpPr/>
            <p:nvPr/>
          </p:nvSpPr>
          <p:spPr>
            <a:xfrm>
              <a:off x="258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1"/>
            <p:cNvSpPr/>
            <p:nvPr/>
          </p:nvSpPr>
          <p:spPr>
            <a:xfrm>
              <a:off x="258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1"/>
            <p:cNvSpPr/>
            <p:nvPr/>
          </p:nvSpPr>
          <p:spPr>
            <a:xfrm>
              <a:off x="258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1"/>
            <p:cNvSpPr/>
            <p:nvPr/>
          </p:nvSpPr>
          <p:spPr>
            <a:xfrm>
              <a:off x="258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1"/>
            <p:cNvSpPr/>
            <p:nvPr/>
          </p:nvSpPr>
          <p:spPr>
            <a:xfrm>
              <a:off x="245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61"/>
            <p:cNvSpPr/>
            <p:nvPr/>
          </p:nvSpPr>
          <p:spPr>
            <a:xfrm>
              <a:off x="245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1"/>
            <p:cNvSpPr/>
            <p:nvPr/>
          </p:nvSpPr>
          <p:spPr>
            <a:xfrm>
              <a:off x="245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1"/>
            <p:cNvSpPr/>
            <p:nvPr/>
          </p:nvSpPr>
          <p:spPr>
            <a:xfrm>
              <a:off x="245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1"/>
            <p:cNvSpPr/>
            <p:nvPr/>
          </p:nvSpPr>
          <p:spPr>
            <a:xfrm>
              <a:off x="245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1"/>
            <p:cNvSpPr/>
            <p:nvPr/>
          </p:nvSpPr>
          <p:spPr>
            <a:xfrm>
              <a:off x="231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1"/>
            <p:cNvSpPr/>
            <p:nvPr/>
          </p:nvSpPr>
          <p:spPr>
            <a:xfrm>
              <a:off x="231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1"/>
            <p:cNvSpPr/>
            <p:nvPr/>
          </p:nvSpPr>
          <p:spPr>
            <a:xfrm>
              <a:off x="231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1"/>
            <p:cNvSpPr/>
            <p:nvPr/>
          </p:nvSpPr>
          <p:spPr>
            <a:xfrm>
              <a:off x="231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61"/>
            <p:cNvSpPr/>
            <p:nvPr/>
          </p:nvSpPr>
          <p:spPr>
            <a:xfrm>
              <a:off x="231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1"/>
            <p:cNvSpPr/>
            <p:nvPr/>
          </p:nvSpPr>
          <p:spPr>
            <a:xfrm>
              <a:off x="218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61"/>
            <p:cNvSpPr/>
            <p:nvPr/>
          </p:nvSpPr>
          <p:spPr>
            <a:xfrm>
              <a:off x="218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61"/>
            <p:cNvSpPr/>
            <p:nvPr/>
          </p:nvSpPr>
          <p:spPr>
            <a:xfrm>
              <a:off x="218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61"/>
            <p:cNvSpPr/>
            <p:nvPr/>
          </p:nvSpPr>
          <p:spPr>
            <a:xfrm>
              <a:off x="218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61"/>
            <p:cNvSpPr/>
            <p:nvPr/>
          </p:nvSpPr>
          <p:spPr>
            <a:xfrm>
              <a:off x="218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1"/>
            <p:cNvSpPr/>
            <p:nvPr/>
          </p:nvSpPr>
          <p:spPr>
            <a:xfrm>
              <a:off x="2053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1"/>
            <p:cNvSpPr/>
            <p:nvPr/>
          </p:nvSpPr>
          <p:spPr>
            <a:xfrm>
              <a:off x="2053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1"/>
            <p:cNvSpPr/>
            <p:nvPr/>
          </p:nvSpPr>
          <p:spPr>
            <a:xfrm>
              <a:off x="2053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61"/>
            <p:cNvSpPr/>
            <p:nvPr/>
          </p:nvSpPr>
          <p:spPr>
            <a:xfrm>
              <a:off x="2053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1"/>
            <p:cNvSpPr/>
            <p:nvPr/>
          </p:nvSpPr>
          <p:spPr>
            <a:xfrm>
              <a:off x="2053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1"/>
            <p:cNvSpPr/>
            <p:nvPr/>
          </p:nvSpPr>
          <p:spPr>
            <a:xfrm>
              <a:off x="192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1"/>
            <p:cNvSpPr/>
            <p:nvPr/>
          </p:nvSpPr>
          <p:spPr>
            <a:xfrm>
              <a:off x="192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1"/>
            <p:cNvSpPr/>
            <p:nvPr/>
          </p:nvSpPr>
          <p:spPr>
            <a:xfrm>
              <a:off x="192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61"/>
            <p:cNvSpPr/>
            <p:nvPr/>
          </p:nvSpPr>
          <p:spPr>
            <a:xfrm>
              <a:off x="192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61"/>
            <p:cNvSpPr/>
            <p:nvPr/>
          </p:nvSpPr>
          <p:spPr>
            <a:xfrm>
              <a:off x="192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61"/>
            <p:cNvSpPr/>
            <p:nvPr/>
          </p:nvSpPr>
          <p:spPr>
            <a:xfrm>
              <a:off x="178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61"/>
            <p:cNvSpPr/>
            <p:nvPr/>
          </p:nvSpPr>
          <p:spPr>
            <a:xfrm>
              <a:off x="178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61"/>
            <p:cNvSpPr/>
            <p:nvPr/>
          </p:nvSpPr>
          <p:spPr>
            <a:xfrm>
              <a:off x="178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61"/>
            <p:cNvSpPr/>
            <p:nvPr/>
          </p:nvSpPr>
          <p:spPr>
            <a:xfrm>
              <a:off x="178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61"/>
            <p:cNvSpPr/>
            <p:nvPr/>
          </p:nvSpPr>
          <p:spPr>
            <a:xfrm>
              <a:off x="178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61"/>
            <p:cNvSpPr/>
            <p:nvPr/>
          </p:nvSpPr>
          <p:spPr>
            <a:xfrm>
              <a:off x="165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61"/>
            <p:cNvSpPr/>
            <p:nvPr/>
          </p:nvSpPr>
          <p:spPr>
            <a:xfrm>
              <a:off x="165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61"/>
            <p:cNvSpPr/>
            <p:nvPr/>
          </p:nvSpPr>
          <p:spPr>
            <a:xfrm>
              <a:off x="165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61"/>
            <p:cNvSpPr/>
            <p:nvPr/>
          </p:nvSpPr>
          <p:spPr>
            <a:xfrm>
              <a:off x="165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61"/>
            <p:cNvSpPr/>
            <p:nvPr/>
          </p:nvSpPr>
          <p:spPr>
            <a:xfrm>
              <a:off x="165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61"/>
            <p:cNvSpPr/>
            <p:nvPr/>
          </p:nvSpPr>
          <p:spPr>
            <a:xfrm>
              <a:off x="152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61"/>
            <p:cNvSpPr/>
            <p:nvPr/>
          </p:nvSpPr>
          <p:spPr>
            <a:xfrm>
              <a:off x="152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61"/>
            <p:cNvSpPr/>
            <p:nvPr/>
          </p:nvSpPr>
          <p:spPr>
            <a:xfrm>
              <a:off x="152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61"/>
            <p:cNvSpPr/>
            <p:nvPr/>
          </p:nvSpPr>
          <p:spPr>
            <a:xfrm>
              <a:off x="152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61"/>
            <p:cNvSpPr/>
            <p:nvPr/>
          </p:nvSpPr>
          <p:spPr>
            <a:xfrm>
              <a:off x="152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61"/>
            <p:cNvSpPr/>
            <p:nvPr/>
          </p:nvSpPr>
          <p:spPr>
            <a:xfrm>
              <a:off x="139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61"/>
            <p:cNvSpPr/>
            <p:nvPr/>
          </p:nvSpPr>
          <p:spPr>
            <a:xfrm>
              <a:off x="139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61"/>
            <p:cNvSpPr/>
            <p:nvPr/>
          </p:nvSpPr>
          <p:spPr>
            <a:xfrm>
              <a:off x="139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61"/>
            <p:cNvSpPr/>
            <p:nvPr/>
          </p:nvSpPr>
          <p:spPr>
            <a:xfrm>
              <a:off x="139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61"/>
            <p:cNvSpPr/>
            <p:nvPr/>
          </p:nvSpPr>
          <p:spPr>
            <a:xfrm>
              <a:off x="139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61"/>
            <p:cNvSpPr/>
            <p:nvPr/>
          </p:nvSpPr>
          <p:spPr>
            <a:xfrm>
              <a:off x="12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61"/>
            <p:cNvSpPr/>
            <p:nvPr/>
          </p:nvSpPr>
          <p:spPr>
            <a:xfrm>
              <a:off x="12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61"/>
            <p:cNvSpPr/>
            <p:nvPr/>
          </p:nvSpPr>
          <p:spPr>
            <a:xfrm>
              <a:off x="12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61"/>
            <p:cNvSpPr/>
            <p:nvPr/>
          </p:nvSpPr>
          <p:spPr>
            <a:xfrm>
              <a:off x="12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61"/>
            <p:cNvSpPr/>
            <p:nvPr/>
          </p:nvSpPr>
          <p:spPr>
            <a:xfrm>
              <a:off x="12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61"/>
            <p:cNvSpPr/>
            <p:nvPr/>
          </p:nvSpPr>
          <p:spPr>
            <a:xfrm>
              <a:off x="11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61"/>
            <p:cNvSpPr/>
            <p:nvPr/>
          </p:nvSpPr>
          <p:spPr>
            <a:xfrm>
              <a:off x="11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61"/>
            <p:cNvSpPr/>
            <p:nvPr/>
          </p:nvSpPr>
          <p:spPr>
            <a:xfrm>
              <a:off x="11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61"/>
            <p:cNvSpPr/>
            <p:nvPr/>
          </p:nvSpPr>
          <p:spPr>
            <a:xfrm>
              <a:off x="11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61"/>
            <p:cNvSpPr/>
            <p:nvPr/>
          </p:nvSpPr>
          <p:spPr>
            <a:xfrm>
              <a:off x="11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61"/>
            <p:cNvSpPr/>
            <p:nvPr/>
          </p:nvSpPr>
          <p:spPr>
            <a:xfrm>
              <a:off x="9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61"/>
            <p:cNvSpPr/>
            <p:nvPr/>
          </p:nvSpPr>
          <p:spPr>
            <a:xfrm>
              <a:off x="9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61"/>
            <p:cNvSpPr/>
            <p:nvPr/>
          </p:nvSpPr>
          <p:spPr>
            <a:xfrm>
              <a:off x="9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61"/>
            <p:cNvSpPr/>
            <p:nvPr/>
          </p:nvSpPr>
          <p:spPr>
            <a:xfrm>
              <a:off x="9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61"/>
            <p:cNvSpPr/>
            <p:nvPr/>
          </p:nvSpPr>
          <p:spPr>
            <a:xfrm>
              <a:off x="9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61"/>
            <p:cNvSpPr/>
            <p:nvPr/>
          </p:nvSpPr>
          <p:spPr>
            <a:xfrm>
              <a:off x="8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61"/>
            <p:cNvSpPr/>
            <p:nvPr/>
          </p:nvSpPr>
          <p:spPr>
            <a:xfrm>
              <a:off x="8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61"/>
            <p:cNvSpPr/>
            <p:nvPr/>
          </p:nvSpPr>
          <p:spPr>
            <a:xfrm>
              <a:off x="8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61"/>
            <p:cNvSpPr/>
            <p:nvPr/>
          </p:nvSpPr>
          <p:spPr>
            <a:xfrm>
              <a:off x="8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61"/>
            <p:cNvSpPr/>
            <p:nvPr/>
          </p:nvSpPr>
          <p:spPr>
            <a:xfrm>
              <a:off x="8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61"/>
            <p:cNvSpPr/>
            <p:nvPr/>
          </p:nvSpPr>
          <p:spPr>
            <a:xfrm>
              <a:off x="7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61"/>
            <p:cNvSpPr/>
            <p:nvPr/>
          </p:nvSpPr>
          <p:spPr>
            <a:xfrm>
              <a:off x="7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61"/>
            <p:cNvSpPr/>
            <p:nvPr/>
          </p:nvSpPr>
          <p:spPr>
            <a:xfrm>
              <a:off x="7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61"/>
            <p:cNvSpPr/>
            <p:nvPr/>
          </p:nvSpPr>
          <p:spPr>
            <a:xfrm>
              <a:off x="7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61"/>
            <p:cNvSpPr/>
            <p:nvPr/>
          </p:nvSpPr>
          <p:spPr>
            <a:xfrm>
              <a:off x="7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61"/>
            <p:cNvSpPr/>
            <p:nvPr/>
          </p:nvSpPr>
          <p:spPr>
            <a:xfrm>
              <a:off x="600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61"/>
            <p:cNvSpPr/>
            <p:nvPr/>
          </p:nvSpPr>
          <p:spPr>
            <a:xfrm>
              <a:off x="600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61"/>
            <p:cNvSpPr/>
            <p:nvPr/>
          </p:nvSpPr>
          <p:spPr>
            <a:xfrm>
              <a:off x="600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61"/>
            <p:cNvSpPr/>
            <p:nvPr/>
          </p:nvSpPr>
          <p:spPr>
            <a:xfrm>
              <a:off x="600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61"/>
            <p:cNvSpPr/>
            <p:nvPr/>
          </p:nvSpPr>
          <p:spPr>
            <a:xfrm>
              <a:off x="600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61"/>
            <p:cNvSpPr/>
            <p:nvPr/>
          </p:nvSpPr>
          <p:spPr>
            <a:xfrm>
              <a:off x="46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61"/>
            <p:cNvSpPr/>
            <p:nvPr/>
          </p:nvSpPr>
          <p:spPr>
            <a:xfrm>
              <a:off x="46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61"/>
            <p:cNvSpPr/>
            <p:nvPr/>
          </p:nvSpPr>
          <p:spPr>
            <a:xfrm>
              <a:off x="46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61"/>
            <p:cNvSpPr/>
            <p:nvPr/>
          </p:nvSpPr>
          <p:spPr>
            <a:xfrm>
              <a:off x="46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61"/>
            <p:cNvSpPr/>
            <p:nvPr/>
          </p:nvSpPr>
          <p:spPr>
            <a:xfrm>
              <a:off x="46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61"/>
            <p:cNvSpPr/>
            <p:nvPr/>
          </p:nvSpPr>
          <p:spPr>
            <a:xfrm>
              <a:off x="33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61"/>
            <p:cNvSpPr/>
            <p:nvPr/>
          </p:nvSpPr>
          <p:spPr>
            <a:xfrm>
              <a:off x="33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61"/>
            <p:cNvSpPr/>
            <p:nvPr/>
          </p:nvSpPr>
          <p:spPr>
            <a:xfrm>
              <a:off x="33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61"/>
            <p:cNvSpPr/>
            <p:nvPr/>
          </p:nvSpPr>
          <p:spPr>
            <a:xfrm>
              <a:off x="33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61"/>
            <p:cNvSpPr/>
            <p:nvPr/>
          </p:nvSpPr>
          <p:spPr>
            <a:xfrm>
              <a:off x="33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61"/>
            <p:cNvSpPr/>
            <p:nvPr/>
          </p:nvSpPr>
          <p:spPr>
            <a:xfrm>
              <a:off x="20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61"/>
            <p:cNvSpPr/>
            <p:nvPr/>
          </p:nvSpPr>
          <p:spPr>
            <a:xfrm>
              <a:off x="20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61"/>
            <p:cNvSpPr/>
            <p:nvPr/>
          </p:nvSpPr>
          <p:spPr>
            <a:xfrm>
              <a:off x="20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61"/>
            <p:cNvSpPr/>
            <p:nvPr/>
          </p:nvSpPr>
          <p:spPr>
            <a:xfrm>
              <a:off x="20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61"/>
            <p:cNvSpPr/>
            <p:nvPr/>
          </p:nvSpPr>
          <p:spPr>
            <a:xfrm>
              <a:off x="20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61"/>
            <p:cNvSpPr/>
            <p:nvPr/>
          </p:nvSpPr>
          <p:spPr>
            <a:xfrm>
              <a:off x="7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61"/>
            <p:cNvSpPr/>
            <p:nvPr/>
          </p:nvSpPr>
          <p:spPr>
            <a:xfrm>
              <a:off x="7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61"/>
            <p:cNvSpPr/>
            <p:nvPr/>
          </p:nvSpPr>
          <p:spPr>
            <a:xfrm>
              <a:off x="7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61"/>
            <p:cNvSpPr/>
            <p:nvPr/>
          </p:nvSpPr>
          <p:spPr>
            <a:xfrm>
              <a:off x="7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61"/>
            <p:cNvSpPr/>
            <p:nvPr/>
          </p:nvSpPr>
          <p:spPr>
            <a:xfrm>
              <a:off x="7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61"/>
          <p:cNvGrpSpPr/>
          <p:nvPr/>
        </p:nvGrpSpPr>
        <p:grpSpPr>
          <a:xfrm>
            <a:off x="1611174" y="3407866"/>
            <a:ext cx="7401067" cy="2721560"/>
            <a:chOff x="1015" y="2147"/>
            <a:chExt cx="4662" cy="1714"/>
          </a:xfrm>
        </p:grpSpPr>
        <p:pic>
          <p:nvPicPr>
            <p:cNvPr id="239" name="Google Shape;239;p61" descr="ALU_picShadow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222533" flipH="1">
              <a:off x="1040" y="2558"/>
              <a:ext cx="1308" cy="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61"/>
            <p:cNvSpPr/>
            <p:nvPr/>
          </p:nvSpPr>
          <p:spPr>
            <a:xfrm rot="217064">
              <a:off x="1106" y="2534"/>
              <a:ext cx="1177" cy="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1" name="Google Shape;241;p61" descr="0026_Sh_18010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220540">
              <a:off x="1132" y="2550"/>
              <a:ext cx="1136" cy="688"/>
            </a:xfrm>
            <a:prstGeom prst="rect">
              <a:avLst/>
            </a:prstGeom>
            <a:noFill/>
            <a:ln w="508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  <p:grpSp>
          <p:nvGrpSpPr>
            <p:cNvPr id="242" name="Google Shape;242;p61"/>
            <p:cNvGrpSpPr/>
            <p:nvPr/>
          </p:nvGrpSpPr>
          <p:grpSpPr>
            <a:xfrm>
              <a:off x="2012" y="2232"/>
              <a:ext cx="1391" cy="969"/>
              <a:chOff x="2276" y="2120"/>
              <a:chExt cx="1391" cy="969"/>
            </a:xfrm>
          </p:grpSpPr>
          <p:pic>
            <p:nvPicPr>
              <p:cNvPr id="243" name="Google Shape;243;p61" descr="ALU_picShadow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0468" flipH="1">
                <a:off x="2283" y="2165"/>
                <a:ext cx="1378" cy="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61" descr="anvers_120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353" y="2120"/>
                <a:ext cx="1229" cy="819"/>
              </a:xfrm>
              <a:prstGeom prst="rect">
                <a:avLst/>
              </a:prstGeom>
              <a:noFill/>
              <a:ln w="508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pic>
        </p:grpSp>
        <p:sp>
          <p:nvSpPr>
            <p:cNvPr id="245" name="Google Shape;245;p61"/>
            <p:cNvSpPr/>
            <p:nvPr/>
          </p:nvSpPr>
          <p:spPr>
            <a:xfrm rot="217064">
              <a:off x="2722" y="2819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61"/>
            <p:cNvSpPr/>
            <p:nvPr/>
          </p:nvSpPr>
          <p:spPr>
            <a:xfrm rot="217064">
              <a:off x="3788" y="2187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61"/>
            <p:cNvGrpSpPr/>
            <p:nvPr/>
          </p:nvGrpSpPr>
          <p:grpSpPr>
            <a:xfrm>
              <a:off x="2637" y="2803"/>
              <a:ext cx="1475" cy="1058"/>
              <a:chOff x="2437" y="2736"/>
              <a:chExt cx="1622" cy="1163"/>
            </a:xfrm>
          </p:grpSpPr>
          <p:pic>
            <p:nvPicPr>
              <p:cNvPr id="248" name="Google Shape;248;p61" descr="ALU_picShadow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165852" flipH="1">
                <a:off x="2460" y="2878"/>
                <a:ext cx="1576" cy="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9" name="Google Shape;249;p61" descr="0065_Ch_230108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rot="192431">
                <a:off x="2562" y="2774"/>
                <a:ext cx="1392" cy="927"/>
              </a:xfrm>
              <a:prstGeom prst="rect">
                <a:avLst/>
              </a:prstGeom>
              <a:noFill/>
              <a:ln w="508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pic>
        </p:grpSp>
        <p:grpSp>
          <p:nvGrpSpPr>
            <p:cNvPr id="250" name="Google Shape;250;p61"/>
            <p:cNvGrpSpPr/>
            <p:nvPr/>
          </p:nvGrpSpPr>
          <p:grpSpPr>
            <a:xfrm>
              <a:off x="3687" y="2166"/>
              <a:ext cx="1509" cy="1069"/>
              <a:chOff x="3687" y="2094"/>
              <a:chExt cx="1509" cy="1069"/>
            </a:xfrm>
          </p:grpSpPr>
          <p:pic>
            <p:nvPicPr>
              <p:cNvPr id="251" name="Google Shape;251;p61" descr="ALU_picShadow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165852" flipH="1">
                <a:off x="3709" y="2176"/>
                <a:ext cx="1465" cy="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2" name="Google Shape;252;p61" descr="026-2S9E4497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 rot="185884">
                <a:off x="3813" y="2128"/>
                <a:ext cx="1275" cy="850"/>
              </a:xfrm>
              <a:prstGeom prst="rect">
                <a:avLst/>
              </a:prstGeom>
              <a:noFill/>
              <a:ln w="508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pic>
        </p:grpSp>
        <p:sp>
          <p:nvSpPr>
            <p:cNvPr id="253" name="Google Shape;253;p61"/>
            <p:cNvSpPr/>
            <p:nvPr/>
          </p:nvSpPr>
          <p:spPr>
            <a:xfrm rot="-175408" flipH="1">
              <a:off x="4516" y="2871"/>
              <a:ext cx="1096" cy="7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61"/>
            <p:cNvGrpSpPr/>
            <p:nvPr/>
          </p:nvGrpSpPr>
          <p:grpSpPr>
            <a:xfrm>
              <a:off x="4439" y="2867"/>
              <a:ext cx="1238" cy="885"/>
              <a:chOff x="4439" y="2867"/>
              <a:chExt cx="1238" cy="885"/>
            </a:xfrm>
          </p:grpSpPr>
          <p:pic>
            <p:nvPicPr>
              <p:cNvPr id="255" name="Google Shape;255;p61" descr="ALU_picShadow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224331" flipH="1">
                <a:off x="4463" y="2939"/>
                <a:ext cx="1190" cy="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61" descr="anvers_096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 rot="-159096">
                <a:off x="4536" y="2891"/>
                <a:ext cx="1038" cy="692"/>
              </a:xfrm>
              <a:prstGeom prst="rect">
                <a:avLst/>
              </a:prstGeom>
              <a:noFill/>
              <a:ln w="508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pic>
        </p:grpSp>
      </p:grpSp>
      <p:pic>
        <p:nvPicPr>
          <p:cNvPr id="257" name="Google Shape;257;p6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56579" y="1066800"/>
            <a:ext cx="2139696" cy="62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7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Google Shape;448;p7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49" name="Google Shape;449;p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4" name="Google Shape;454;p7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5" name="Google Shape;455;p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7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1" name="Google Shape;461;p7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62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1" name="Google Shape;261;p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62"/>
          <p:cNvSpPr txBox="1">
            <a:spLocks noGrp="1"/>
          </p:cNvSpPr>
          <p:nvPr>
            <p:ph type="ftr" idx="11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4" name="Google Shape;264;p62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w="25400" cap="rnd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5" name="Google Shape;265;p62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w="25400" cap="rnd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6" name="Google Shape;266;p62"/>
          <p:cNvPicPr preferRelativeResize="0"/>
          <p:nvPr/>
        </p:nvPicPr>
        <p:blipFill rotWithShape="1">
          <a:blip r:embed="rId2">
            <a:alphaModFix/>
          </a:blip>
          <a:srcRect b="24088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62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70" name="Google Shape;270;p6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71" name="Google Shape;271;p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6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74" name="Google Shape;274;p63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w="25400" cap="rnd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5" name="Google Shape;275;p63"/>
          <p:cNvPicPr preferRelativeResize="0"/>
          <p:nvPr/>
        </p:nvPicPr>
        <p:blipFill rotWithShape="1">
          <a:blip r:embed="rId2">
            <a:alphaModFix/>
          </a:blip>
          <a:srcRect b="24088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6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7" name="Google Shape;277;p63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w="25400" cap="rnd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8" name="Google Shape;278;p63"/>
          <p:cNvSpPr txBox="1"/>
          <p:nvPr/>
        </p:nvSpPr>
        <p:spPr>
          <a:xfrm>
            <a:off x="381000" y="6380202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64"/>
          <p:cNvPicPr preferRelativeResize="0"/>
          <p:nvPr/>
        </p:nvPicPr>
        <p:blipFill rotWithShape="1">
          <a:blip r:embed="rId2">
            <a:alphaModFix/>
          </a:blip>
          <a:srcRect t="40508" b="19479"/>
          <a:stretch/>
        </p:blipFill>
        <p:spPr>
          <a:xfrm>
            <a:off x="0" y="1885198"/>
            <a:ext cx="9144000" cy="258679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64"/>
          <p:cNvSpPr txBox="1"/>
          <p:nvPr/>
        </p:nvSpPr>
        <p:spPr>
          <a:xfrm>
            <a:off x="2711034" y="2883296"/>
            <a:ext cx="427037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www.pma.edu.vn</a:t>
            </a:r>
            <a:endParaRPr/>
          </a:p>
        </p:txBody>
      </p:sp>
      <p:grpSp>
        <p:nvGrpSpPr>
          <p:cNvPr id="285" name="Google Shape;285;p64"/>
          <p:cNvGrpSpPr/>
          <p:nvPr/>
        </p:nvGrpSpPr>
        <p:grpSpPr>
          <a:xfrm>
            <a:off x="1163638" y="4124325"/>
            <a:ext cx="6819900" cy="757238"/>
            <a:chOff x="733" y="3085"/>
            <a:chExt cx="4296" cy="477"/>
          </a:xfrm>
        </p:grpSpPr>
        <p:sp>
          <p:nvSpPr>
            <p:cNvPr id="286" name="Google Shape;286;p64"/>
            <p:cNvSpPr/>
            <p:nvPr/>
          </p:nvSpPr>
          <p:spPr>
            <a:xfrm>
              <a:off x="496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64"/>
            <p:cNvSpPr/>
            <p:nvPr/>
          </p:nvSpPr>
          <p:spPr>
            <a:xfrm>
              <a:off x="496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64"/>
            <p:cNvSpPr/>
            <p:nvPr/>
          </p:nvSpPr>
          <p:spPr>
            <a:xfrm>
              <a:off x="496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64"/>
            <p:cNvSpPr/>
            <p:nvPr/>
          </p:nvSpPr>
          <p:spPr>
            <a:xfrm>
              <a:off x="496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64"/>
            <p:cNvSpPr/>
            <p:nvPr/>
          </p:nvSpPr>
          <p:spPr>
            <a:xfrm>
              <a:off x="482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64"/>
            <p:cNvSpPr/>
            <p:nvPr/>
          </p:nvSpPr>
          <p:spPr>
            <a:xfrm>
              <a:off x="482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64"/>
            <p:cNvSpPr/>
            <p:nvPr/>
          </p:nvSpPr>
          <p:spPr>
            <a:xfrm>
              <a:off x="482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64"/>
            <p:cNvSpPr/>
            <p:nvPr/>
          </p:nvSpPr>
          <p:spPr>
            <a:xfrm>
              <a:off x="482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64"/>
            <p:cNvSpPr/>
            <p:nvPr/>
          </p:nvSpPr>
          <p:spPr>
            <a:xfrm>
              <a:off x="46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64"/>
            <p:cNvSpPr/>
            <p:nvPr/>
          </p:nvSpPr>
          <p:spPr>
            <a:xfrm>
              <a:off x="46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64"/>
            <p:cNvSpPr/>
            <p:nvPr/>
          </p:nvSpPr>
          <p:spPr>
            <a:xfrm>
              <a:off x="46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64"/>
            <p:cNvSpPr/>
            <p:nvPr/>
          </p:nvSpPr>
          <p:spPr>
            <a:xfrm>
              <a:off x="46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64"/>
            <p:cNvSpPr/>
            <p:nvPr/>
          </p:nvSpPr>
          <p:spPr>
            <a:xfrm>
              <a:off x="45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64"/>
            <p:cNvSpPr/>
            <p:nvPr/>
          </p:nvSpPr>
          <p:spPr>
            <a:xfrm>
              <a:off x="45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64"/>
            <p:cNvSpPr/>
            <p:nvPr/>
          </p:nvSpPr>
          <p:spPr>
            <a:xfrm>
              <a:off x="45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64"/>
            <p:cNvSpPr/>
            <p:nvPr/>
          </p:nvSpPr>
          <p:spPr>
            <a:xfrm>
              <a:off x="45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64"/>
            <p:cNvSpPr/>
            <p:nvPr/>
          </p:nvSpPr>
          <p:spPr>
            <a:xfrm>
              <a:off x="441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64"/>
            <p:cNvSpPr/>
            <p:nvPr/>
          </p:nvSpPr>
          <p:spPr>
            <a:xfrm>
              <a:off x="441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64"/>
            <p:cNvSpPr/>
            <p:nvPr/>
          </p:nvSpPr>
          <p:spPr>
            <a:xfrm>
              <a:off x="441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64"/>
            <p:cNvSpPr/>
            <p:nvPr/>
          </p:nvSpPr>
          <p:spPr>
            <a:xfrm>
              <a:off x="441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64"/>
            <p:cNvSpPr/>
            <p:nvPr/>
          </p:nvSpPr>
          <p:spPr>
            <a:xfrm>
              <a:off x="4277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64"/>
            <p:cNvSpPr/>
            <p:nvPr/>
          </p:nvSpPr>
          <p:spPr>
            <a:xfrm>
              <a:off x="4277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64"/>
            <p:cNvSpPr/>
            <p:nvPr/>
          </p:nvSpPr>
          <p:spPr>
            <a:xfrm>
              <a:off x="4277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64"/>
            <p:cNvSpPr/>
            <p:nvPr/>
          </p:nvSpPr>
          <p:spPr>
            <a:xfrm>
              <a:off x="4277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64"/>
            <p:cNvSpPr/>
            <p:nvPr/>
          </p:nvSpPr>
          <p:spPr>
            <a:xfrm>
              <a:off x="41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4"/>
            <p:cNvSpPr/>
            <p:nvPr/>
          </p:nvSpPr>
          <p:spPr>
            <a:xfrm>
              <a:off x="41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4"/>
            <p:cNvSpPr/>
            <p:nvPr/>
          </p:nvSpPr>
          <p:spPr>
            <a:xfrm>
              <a:off x="41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64"/>
            <p:cNvSpPr/>
            <p:nvPr/>
          </p:nvSpPr>
          <p:spPr>
            <a:xfrm>
              <a:off x="41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64"/>
            <p:cNvSpPr/>
            <p:nvPr/>
          </p:nvSpPr>
          <p:spPr>
            <a:xfrm>
              <a:off x="40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64"/>
            <p:cNvSpPr/>
            <p:nvPr/>
          </p:nvSpPr>
          <p:spPr>
            <a:xfrm>
              <a:off x="40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64"/>
            <p:cNvSpPr/>
            <p:nvPr/>
          </p:nvSpPr>
          <p:spPr>
            <a:xfrm>
              <a:off x="40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64"/>
            <p:cNvSpPr/>
            <p:nvPr/>
          </p:nvSpPr>
          <p:spPr>
            <a:xfrm>
              <a:off x="40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64"/>
            <p:cNvSpPr/>
            <p:nvPr/>
          </p:nvSpPr>
          <p:spPr>
            <a:xfrm>
              <a:off x="386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64"/>
            <p:cNvSpPr/>
            <p:nvPr/>
          </p:nvSpPr>
          <p:spPr>
            <a:xfrm>
              <a:off x="386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64"/>
            <p:cNvSpPr/>
            <p:nvPr/>
          </p:nvSpPr>
          <p:spPr>
            <a:xfrm>
              <a:off x="386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64"/>
            <p:cNvSpPr/>
            <p:nvPr/>
          </p:nvSpPr>
          <p:spPr>
            <a:xfrm>
              <a:off x="386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64"/>
            <p:cNvSpPr/>
            <p:nvPr/>
          </p:nvSpPr>
          <p:spPr>
            <a:xfrm>
              <a:off x="373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64"/>
            <p:cNvSpPr/>
            <p:nvPr/>
          </p:nvSpPr>
          <p:spPr>
            <a:xfrm>
              <a:off x="373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64"/>
            <p:cNvSpPr/>
            <p:nvPr/>
          </p:nvSpPr>
          <p:spPr>
            <a:xfrm>
              <a:off x="373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64"/>
            <p:cNvSpPr/>
            <p:nvPr/>
          </p:nvSpPr>
          <p:spPr>
            <a:xfrm>
              <a:off x="373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64"/>
            <p:cNvSpPr/>
            <p:nvPr/>
          </p:nvSpPr>
          <p:spPr>
            <a:xfrm>
              <a:off x="35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64"/>
            <p:cNvSpPr/>
            <p:nvPr/>
          </p:nvSpPr>
          <p:spPr>
            <a:xfrm>
              <a:off x="35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64"/>
            <p:cNvSpPr/>
            <p:nvPr/>
          </p:nvSpPr>
          <p:spPr>
            <a:xfrm>
              <a:off x="35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64"/>
            <p:cNvSpPr/>
            <p:nvPr/>
          </p:nvSpPr>
          <p:spPr>
            <a:xfrm>
              <a:off x="35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64"/>
            <p:cNvSpPr/>
            <p:nvPr/>
          </p:nvSpPr>
          <p:spPr>
            <a:xfrm>
              <a:off x="34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64"/>
            <p:cNvSpPr/>
            <p:nvPr/>
          </p:nvSpPr>
          <p:spPr>
            <a:xfrm>
              <a:off x="34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64"/>
            <p:cNvSpPr/>
            <p:nvPr/>
          </p:nvSpPr>
          <p:spPr>
            <a:xfrm>
              <a:off x="34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64"/>
            <p:cNvSpPr/>
            <p:nvPr/>
          </p:nvSpPr>
          <p:spPr>
            <a:xfrm>
              <a:off x="34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64"/>
            <p:cNvSpPr/>
            <p:nvPr/>
          </p:nvSpPr>
          <p:spPr>
            <a:xfrm>
              <a:off x="3323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64"/>
            <p:cNvSpPr/>
            <p:nvPr/>
          </p:nvSpPr>
          <p:spPr>
            <a:xfrm>
              <a:off x="3323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64"/>
            <p:cNvSpPr/>
            <p:nvPr/>
          </p:nvSpPr>
          <p:spPr>
            <a:xfrm>
              <a:off x="3323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64"/>
            <p:cNvSpPr/>
            <p:nvPr/>
          </p:nvSpPr>
          <p:spPr>
            <a:xfrm>
              <a:off x="3323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64"/>
            <p:cNvSpPr/>
            <p:nvPr/>
          </p:nvSpPr>
          <p:spPr>
            <a:xfrm>
              <a:off x="31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64"/>
            <p:cNvSpPr/>
            <p:nvPr/>
          </p:nvSpPr>
          <p:spPr>
            <a:xfrm>
              <a:off x="31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64"/>
            <p:cNvSpPr/>
            <p:nvPr/>
          </p:nvSpPr>
          <p:spPr>
            <a:xfrm>
              <a:off x="31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64"/>
            <p:cNvSpPr/>
            <p:nvPr/>
          </p:nvSpPr>
          <p:spPr>
            <a:xfrm>
              <a:off x="31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64"/>
            <p:cNvSpPr/>
            <p:nvPr/>
          </p:nvSpPr>
          <p:spPr>
            <a:xfrm>
              <a:off x="30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64"/>
            <p:cNvSpPr/>
            <p:nvPr/>
          </p:nvSpPr>
          <p:spPr>
            <a:xfrm>
              <a:off x="30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64"/>
            <p:cNvSpPr/>
            <p:nvPr/>
          </p:nvSpPr>
          <p:spPr>
            <a:xfrm>
              <a:off x="30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64"/>
            <p:cNvSpPr/>
            <p:nvPr/>
          </p:nvSpPr>
          <p:spPr>
            <a:xfrm>
              <a:off x="30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64"/>
            <p:cNvSpPr/>
            <p:nvPr/>
          </p:nvSpPr>
          <p:spPr>
            <a:xfrm>
              <a:off x="29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64"/>
            <p:cNvSpPr/>
            <p:nvPr/>
          </p:nvSpPr>
          <p:spPr>
            <a:xfrm>
              <a:off x="29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64"/>
            <p:cNvSpPr/>
            <p:nvPr/>
          </p:nvSpPr>
          <p:spPr>
            <a:xfrm>
              <a:off x="29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64"/>
            <p:cNvSpPr/>
            <p:nvPr/>
          </p:nvSpPr>
          <p:spPr>
            <a:xfrm>
              <a:off x="29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64"/>
            <p:cNvSpPr/>
            <p:nvPr/>
          </p:nvSpPr>
          <p:spPr>
            <a:xfrm>
              <a:off x="2777" y="3085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64"/>
            <p:cNvSpPr/>
            <p:nvPr/>
          </p:nvSpPr>
          <p:spPr>
            <a:xfrm>
              <a:off x="2777" y="3221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64"/>
            <p:cNvSpPr/>
            <p:nvPr/>
          </p:nvSpPr>
          <p:spPr>
            <a:xfrm>
              <a:off x="2777" y="3357"/>
              <a:ext cx="70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64"/>
            <p:cNvSpPr/>
            <p:nvPr/>
          </p:nvSpPr>
          <p:spPr>
            <a:xfrm>
              <a:off x="2777" y="3494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64"/>
            <p:cNvSpPr/>
            <p:nvPr/>
          </p:nvSpPr>
          <p:spPr>
            <a:xfrm>
              <a:off x="26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64"/>
            <p:cNvSpPr/>
            <p:nvPr/>
          </p:nvSpPr>
          <p:spPr>
            <a:xfrm>
              <a:off x="26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64"/>
            <p:cNvSpPr/>
            <p:nvPr/>
          </p:nvSpPr>
          <p:spPr>
            <a:xfrm>
              <a:off x="26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64"/>
            <p:cNvSpPr/>
            <p:nvPr/>
          </p:nvSpPr>
          <p:spPr>
            <a:xfrm>
              <a:off x="26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64"/>
            <p:cNvSpPr/>
            <p:nvPr/>
          </p:nvSpPr>
          <p:spPr>
            <a:xfrm>
              <a:off x="25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64"/>
            <p:cNvSpPr/>
            <p:nvPr/>
          </p:nvSpPr>
          <p:spPr>
            <a:xfrm>
              <a:off x="25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64"/>
            <p:cNvSpPr/>
            <p:nvPr/>
          </p:nvSpPr>
          <p:spPr>
            <a:xfrm>
              <a:off x="25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64"/>
            <p:cNvSpPr/>
            <p:nvPr/>
          </p:nvSpPr>
          <p:spPr>
            <a:xfrm>
              <a:off x="25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64"/>
            <p:cNvSpPr/>
            <p:nvPr/>
          </p:nvSpPr>
          <p:spPr>
            <a:xfrm>
              <a:off x="23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64"/>
            <p:cNvSpPr/>
            <p:nvPr/>
          </p:nvSpPr>
          <p:spPr>
            <a:xfrm>
              <a:off x="23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64"/>
            <p:cNvSpPr/>
            <p:nvPr/>
          </p:nvSpPr>
          <p:spPr>
            <a:xfrm>
              <a:off x="23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64"/>
            <p:cNvSpPr/>
            <p:nvPr/>
          </p:nvSpPr>
          <p:spPr>
            <a:xfrm>
              <a:off x="23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64"/>
            <p:cNvSpPr/>
            <p:nvPr/>
          </p:nvSpPr>
          <p:spPr>
            <a:xfrm>
              <a:off x="22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64"/>
            <p:cNvSpPr/>
            <p:nvPr/>
          </p:nvSpPr>
          <p:spPr>
            <a:xfrm>
              <a:off x="22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64"/>
            <p:cNvSpPr/>
            <p:nvPr/>
          </p:nvSpPr>
          <p:spPr>
            <a:xfrm>
              <a:off x="22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64"/>
            <p:cNvSpPr/>
            <p:nvPr/>
          </p:nvSpPr>
          <p:spPr>
            <a:xfrm>
              <a:off x="22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64"/>
            <p:cNvSpPr/>
            <p:nvPr/>
          </p:nvSpPr>
          <p:spPr>
            <a:xfrm>
              <a:off x="20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64"/>
            <p:cNvSpPr/>
            <p:nvPr/>
          </p:nvSpPr>
          <p:spPr>
            <a:xfrm>
              <a:off x="20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64"/>
            <p:cNvSpPr/>
            <p:nvPr/>
          </p:nvSpPr>
          <p:spPr>
            <a:xfrm>
              <a:off x="20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64"/>
            <p:cNvSpPr/>
            <p:nvPr/>
          </p:nvSpPr>
          <p:spPr>
            <a:xfrm>
              <a:off x="20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64"/>
            <p:cNvSpPr/>
            <p:nvPr/>
          </p:nvSpPr>
          <p:spPr>
            <a:xfrm>
              <a:off x="19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64"/>
            <p:cNvSpPr/>
            <p:nvPr/>
          </p:nvSpPr>
          <p:spPr>
            <a:xfrm>
              <a:off x="19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64"/>
            <p:cNvSpPr/>
            <p:nvPr/>
          </p:nvSpPr>
          <p:spPr>
            <a:xfrm>
              <a:off x="19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64"/>
            <p:cNvSpPr/>
            <p:nvPr/>
          </p:nvSpPr>
          <p:spPr>
            <a:xfrm>
              <a:off x="19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64"/>
            <p:cNvSpPr/>
            <p:nvPr/>
          </p:nvSpPr>
          <p:spPr>
            <a:xfrm>
              <a:off x="182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64"/>
            <p:cNvSpPr/>
            <p:nvPr/>
          </p:nvSpPr>
          <p:spPr>
            <a:xfrm>
              <a:off x="182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64"/>
            <p:cNvSpPr/>
            <p:nvPr/>
          </p:nvSpPr>
          <p:spPr>
            <a:xfrm>
              <a:off x="182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64"/>
            <p:cNvSpPr/>
            <p:nvPr/>
          </p:nvSpPr>
          <p:spPr>
            <a:xfrm>
              <a:off x="182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64"/>
            <p:cNvSpPr/>
            <p:nvPr/>
          </p:nvSpPr>
          <p:spPr>
            <a:xfrm>
              <a:off x="168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64"/>
            <p:cNvSpPr/>
            <p:nvPr/>
          </p:nvSpPr>
          <p:spPr>
            <a:xfrm>
              <a:off x="168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64"/>
            <p:cNvSpPr/>
            <p:nvPr/>
          </p:nvSpPr>
          <p:spPr>
            <a:xfrm>
              <a:off x="168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64"/>
            <p:cNvSpPr/>
            <p:nvPr/>
          </p:nvSpPr>
          <p:spPr>
            <a:xfrm>
              <a:off x="168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64"/>
            <p:cNvSpPr/>
            <p:nvPr/>
          </p:nvSpPr>
          <p:spPr>
            <a:xfrm>
              <a:off x="1551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64"/>
            <p:cNvSpPr/>
            <p:nvPr/>
          </p:nvSpPr>
          <p:spPr>
            <a:xfrm>
              <a:off x="1551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64"/>
            <p:cNvSpPr/>
            <p:nvPr/>
          </p:nvSpPr>
          <p:spPr>
            <a:xfrm>
              <a:off x="1551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64"/>
            <p:cNvSpPr/>
            <p:nvPr/>
          </p:nvSpPr>
          <p:spPr>
            <a:xfrm>
              <a:off x="1551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64"/>
            <p:cNvSpPr/>
            <p:nvPr/>
          </p:nvSpPr>
          <p:spPr>
            <a:xfrm>
              <a:off x="14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64"/>
            <p:cNvSpPr/>
            <p:nvPr/>
          </p:nvSpPr>
          <p:spPr>
            <a:xfrm>
              <a:off x="14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64"/>
            <p:cNvSpPr/>
            <p:nvPr/>
          </p:nvSpPr>
          <p:spPr>
            <a:xfrm>
              <a:off x="14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64"/>
            <p:cNvSpPr/>
            <p:nvPr/>
          </p:nvSpPr>
          <p:spPr>
            <a:xfrm>
              <a:off x="14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64"/>
            <p:cNvSpPr/>
            <p:nvPr/>
          </p:nvSpPr>
          <p:spPr>
            <a:xfrm>
              <a:off x="1278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64"/>
            <p:cNvSpPr/>
            <p:nvPr/>
          </p:nvSpPr>
          <p:spPr>
            <a:xfrm>
              <a:off x="1278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64"/>
            <p:cNvSpPr/>
            <p:nvPr/>
          </p:nvSpPr>
          <p:spPr>
            <a:xfrm>
              <a:off x="1278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64"/>
            <p:cNvSpPr/>
            <p:nvPr/>
          </p:nvSpPr>
          <p:spPr>
            <a:xfrm>
              <a:off x="1278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64"/>
            <p:cNvSpPr/>
            <p:nvPr/>
          </p:nvSpPr>
          <p:spPr>
            <a:xfrm>
              <a:off x="114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64"/>
            <p:cNvSpPr/>
            <p:nvPr/>
          </p:nvSpPr>
          <p:spPr>
            <a:xfrm>
              <a:off x="114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64"/>
            <p:cNvSpPr/>
            <p:nvPr/>
          </p:nvSpPr>
          <p:spPr>
            <a:xfrm>
              <a:off x="114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64"/>
            <p:cNvSpPr/>
            <p:nvPr/>
          </p:nvSpPr>
          <p:spPr>
            <a:xfrm>
              <a:off x="114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64"/>
            <p:cNvSpPr/>
            <p:nvPr/>
          </p:nvSpPr>
          <p:spPr>
            <a:xfrm>
              <a:off x="1005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64"/>
            <p:cNvSpPr/>
            <p:nvPr/>
          </p:nvSpPr>
          <p:spPr>
            <a:xfrm>
              <a:off x="1005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64"/>
            <p:cNvSpPr/>
            <p:nvPr/>
          </p:nvSpPr>
          <p:spPr>
            <a:xfrm>
              <a:off x="1005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64"/>
            <p:cNvSpPr/>
            <p:nvPr/>
          </p:nvSpPr>
          <p:spPr>
            <a:xfrm>
              <a:off x="1005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64"/>
            <p:cNvSpPr/>
            <p:nvPr/>
          </p:nvSpPr>
          <p:spPr>
            <a:xfrm>
              <a:off x="8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64"/>
            <p:cNvSpPr/>
            <p:nvPr/>
          </p:nvSpPr>
          <p:spPr>
            <a:xfrm>
              <a:off x="8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64"/>
            <p:cNvSpPr/>
            <p:nvPr/>
          </p:nvSpPr>
          <p:spPr>
            <a:xfrm>
              <a:off x="8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64"/>
            <p:cNvSpPr/>
            <p:nvPr/>
          </p:nvSpPr>
          <p:spPr>
            <a:xfrm>
              <a:off x="8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64"/>
            <p:cNvSpPr/>
            <p:nvPr/>
          </p:nvSpPr>
          <p:spPr>
            <a:xfrm>
              <a:off x="7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64"/>
            <p:cNvSpPr/>
            <p:nvPr/>
          </p:nvSpPr>
          <p:spPr>
            <a:xfrm>
              <a:off x="7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64"/>
            <p:cNvSpPr/>
            <p:nvPr/>
          </p:nvSpPr>
          <p:spPr>
            <a:xfrm>
              <a:off x="7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64"/>
            <p:cNvSpPr/>
            <p:nvPr/>
          </p:nvSpPr>
          <p:spPr>
            <a:xfrm>
              <a:off x="7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6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7" name="Google Shape;417;p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June 2009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6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1" name="Google Shape;421;p6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6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7" name="Google Shape;427;p6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8" name="Google Shape;428;p6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9" name="Google Shape;429;p6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30" name="Google Shape;430;p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6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6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6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41" name="Google Shape;441;p6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42" name="Google Shape;442;p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"/>
          <p:cNvSpPr txBox="1">
            <a:spLocks noGrp="1"/>
          </p:cNvSpPr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</a:pPr>
            <a:r>
              <a:rPr lang="en-US"/>
              <a:t>Project Cost Management</a:t>
            </a:r>
            <a:endParaRPr/>
          </a:p>
        </p:txBody>
      </p:sp>
      <p:sp>
        <p:nvSpPr>
          <p:cNvPr id="469" name="Google Shape;469;p1"/>
          <p:cNvSpPr txBox="1">
            <a:spLocks noGrp="1"/>
          </p:cNvSpPr>
          <p:nvPr>
            <p:ph type="subTitle" idx="1"/>
          </p:nvPr>
        </p:nvSpPr>
        <p:spPr>
          <a:xfrm>
            <a:off x="512763" y="3048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Dự án làm 5km đường  </a:t>
            </a:r>
            <a:endParaRPr/>
          </a:p>
        </p:txBody>
      </p:sp>
      <p:sp>
        <p:nvSpPr>
          <p:cNvPr id="1035" name="Google Shape;1035;p48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Với </a:t>
            </a:r>
            <a:r>
              <a:rPr lang="en-US"/>
              <a:t>dữ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liệu của tháng thứ 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Sai lệch về tiến độ (SV) và Chỉ số hiệu suất tiến độ (SPI)?</a:t>
            </a:r>
            <a:endParaRPr/>
          </a:p>
          <a:p>
            <a:pPr marL="45720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Dự án đang vượt hay chậm tiến độ? </a:t>
            </a:r>
            <a:endParaRPr/>
          </a:p>
          <a:p>
            <a:pPr marL="45720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Sai lệch về chi phí (CV) và Chỉ số hiệu suất chi phí (CPI)</a:t>
            </a:r>
            <a:endParaRPr/>
          </a:p>
          <a:p>
            <a:pPr marL="45720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Dự án đang vượt ngân sách hay trong ngân sách cho phép 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5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sp>
        <p:nvSpPr>
          <p:cNvPr id="1057" name="Google Shape;1057;p5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Với Kịch bản 1: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Sai lệch được xem là bình thường và tiếp tục diễn ra cho đến hết dự án. Hãy tính toán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﻿Dự kiến cần thêm bao nhiêu tiền nữa mới hoàn thành dự án (ETC)?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Khi hoàn thành dự án sẽ hết bao nhiêu tiền (EAC)?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5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sp>
        <p:nvSpPr>
          <p:cNvPr id="1078" name="Google Shape;1078;p54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Chỉ số chỉ số hiệu suất để hoàn thành (TCPI)?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Với ngân sách	còn lại, có dễ dàng để hoàn thành dự án không?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2e13ee78f2a_0_47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Group discussion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g2e13ee78f2a_0_47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114800" cy="48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mới biết?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cảm thấy thú vị?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sẽ áp dụng vào công việc?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g2e13ee78f2a_0_4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1100" name="Google Shape;1100;g2e13ee78f2a_0_4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77250"/>
            <a:ext cx="4267201" cy="426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Dự án cao tốc (Đại lộ Thăng Long, Hà Nội).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Khởi công 03/2005: tổng mức đầu tư là </a:t>
            </a: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5.379 tỉ đồng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. </a:t>
            </a:r>
            <a:r>
              <a:rPr lang="en-US" sz="1800"/>
              <a:t>Giá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đầu tư với 179 </a:t>
            </a:r>
            <a:r>
              <a:rPr lang="en-US" sz="1800"/>
              <a:t>tỷ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đồng/km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Đến tháng 10/2007:  bộ GTVT điều chỉnh dự án với tổng mức đầu tư điều chỉnh tăng lên đến hơn </a:t>
            </a: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7.527 </a:t>
            </a:r>
            <a:r>
              <a:rPr lang="en-US" sz="1800" b="1"/>
              <a:t>tỷ</a:t>
            </a: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 đồng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. Theo đó, giá đầu tư mỗi km lên đến hơn 250 </a:t>
            </a:r>
            <a:r>
              <a:rPr lang="en-US" sz="1800"/>
              <a:t>tỷ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đồng.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Báo CAND ra ngày 28/5/2009, tác giả Khánh Chi cho biết: “Chính phủ vừa </a:t>
            </a: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bổ sung gần 4.000 tỷ đồng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để đẩy nhanh tiến độ đường Láng - Hòa Lạc…”</a:t>
            </a:r>
            <a:endParaRPr/>
          </a:p>
        </p:txBody>
      </p:sp>
      <p:pic>
        <p:nvPicPr>
          <p:cNvPr id="497" name="Google Shape;497;p3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600" y="2362200"/>
            <a:ext cx="3409950" cy="2507734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Case-study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</a:t>
            </a:r>
            <a:endParaRPr sz="3000"/>
          </a:p>
        </p:txBody>
      </p:sp>
      <p:sp>
        <p:nvSpPr>
          <p:cNvPr id="529" name="Google Shape;529;p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Phân biệt sự khác nhau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30" name="Google Shape;530;p5"/>
          <p:cNvGraphicFramePr/>
          <p:nvPr/>
        </p:nvGraphicFramePr>
        <p:xfrm>
          <a:off x="457200" y="210280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{2A08539C-E2C9-4F72-ACB8-681349222028}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Direct Cost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Indirect Cost 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/>
                        <a:t>Variable Cost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Fixed Cost 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discussion: Sắp xếp vào ô phù hợp  </a:t>
            </a:r>
            <a:endParaRPr sz="3000"/>
          </a:p>
        </p:txBody>
      </p:sp>
      <p:graphicFrame>
        <p:nvGraphicFramePr>
          <p:cNvPr id="587" name="Google Shape;587;p10"/>
          <p:cNvGraphicFramePr/>
          <p:nvPr/>
        </p:nvGraphicFramePr>
        <p:xfrm>
          <a:off x="609600" y="321534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{2A08539C-E2C9-4F72-ACB8-681349222028}</a:tableStyleId>
              </a:tblPr>
              <a:tblGrid>
                <a:gridCol w="52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Name of estimate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Range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Remark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Rough Order of Magnitude (ROM) 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During project initiating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During project planning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As the project progresses, the estimate will become more refined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8" name="Google Shape;588;p10"/>
          <p:cNvSpPr/>
          <p:nvPr/>
        </p:nvSpPr>
        <p:spPr>
          <a:xfrm>
            <a:off x="1981200" y="1392458"/>
            <a:ext cx="1716817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Budget Estimate</a:t>
            </a:r>
            <a:endParaRPr/>
          </a:p>
        </p:txBody>
      </p:sp>
      <p:sp>
        <p:nvSpPr>
          <p:cNvPr id="589" name="Google Shape;589;p10"/>
          <p:cNvSpPr/>
          <p:nvPr/>
        </p:nvSpPr>
        <p:spPr>
          <a:xfrm>
            <a:off x="5083105" y="2267740"/>
            <a:ext cx="1951560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Definitive Estimate</a:t>
            </a:r>
            <a:endParaRPr/>
          </a:p>
        </p:txBody>
      </p:sp>
      <p:sp>
        <p:nvSpPr>
          <p:cNvPr id="590" name="Google Shape;590;p10"/>
          <p:cNvSpPr/>
          <p:nvPr/>
        </p:nvSpPr>
        <p:spPr>
          <a:xfrm>
            <a:off x="5257800" y="1329853"/>
            <a:ext cx="1390124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-10% =&gt; 25%</a:t>
            </a:r>
            <a:endParaRPr/>
          </a:p>
        </p:txBody>
      </p:sp>
      <p:sp>
        <p:nvSpPr>
          <p:cNvPr id="591" name="Google Shape;591;p10"/>
          <p:cNvSpPr/>
          <p:nvPr/>
        </p:nvSpPr>
        <p:spPr>
          <a:xfrm>
            <a:off x="1828800" y="2255727"/>
            <a:ext cx="1390124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-25% =&gt; 75%</a:t>
            </a:r>
            <a:endParaRPr/>
          </a:p>
        </p:txBody>
      </p:sp>
      <p:sp>
        <p:nvSpPr>
          <p:cNvPr id="592" name="Google Shape;592;p10"/>
          <p:cNvSpPr/>
          <p:nvPr/>
        </p:nvSpPr>
        <p:spPr>
          <a:xfrm>
            <a:off x="3810000" y="1886395"/>
            <a:ext cx="1273105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-5% =&gt; 10%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endParaRPr sz="2400"/>
          </a:p>
        </p:txBody>
      </p:sp>
      <p:sp>
        <p:nvSpPr>
          <p:cNvPr id="660" name="Google Shape;660;p1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61" name="Google Shape;661;p16"/>
          <p:cNvGraphicFramePr/>
          <p:nvPr/>
        </p:nvGraphicFramePr>
        <p:xfrm>
          <a:off x="457200" y="268568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{1E341A1D-B1C5-455E-BAAF-E4E5EEB1F61F}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 phí Phù hợp 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Money spent during the project to avoid failures 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 phí Không phù hợp 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Money spent during and after the project because of failures 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 phí phòng ngừa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</a:t>
                      </a:r>
                      <a:r>
                        <a:rPr lang="en-US" sz="18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build a quality produc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 phí lỗi nội bộ 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lang="en-US" sz="18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failures found by the project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 phí đánh giá 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lang="en-US" sz="18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assess the quality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 phí lỗi bên ngoài 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lang="en-US" sz="18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failures found by the customer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2" name="Google Shape;662;p16"/>
          <p:cNvSpPr/>
          <p:nvPr/>
        </p:nvSpPr>
        <p:spPr>
          <a:xfrm>
            <a:off x="2743200" y="101337"/>
            <a:ext cx="2895600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Đào tạo </a:t>
            </a:r>
            <a:endParaRPr/>
          </a:p>
        </p:txBody>
      </p:sp>
      <p:sp>
        <p:nvSpPr>
          <p:cNvPr id="663" name="Google Shape;663;p16"/>
          <p:cNvSpPr/>
          <p:nvPr/>
        </p:nvSpPr>
        <p:spPr>
          <a:xfrm>
            <a:off x="3886200" y="1038136"/>
            <a:ext cx="2209800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Thanh tra </a:t>
            </a:r>
            <a:endParaRPr/>
          </a:p>
        </p:txBody>
      </p:sp>
      <p:sp>
        <p:nvSpPr>
          <p:cNvPr id="664" name="Google Shape;664;p16"/>
          <p:cNvSpPr/>
          <p:nvPr/>
        </p:nvSpPr>
        <p:spPr>
          <a:xfrm>
            <a:off x="495300" y="539216"/>
            <a:ext cx="2133600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Làm lại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16"/>
          <p:cNvSpPr/>
          <p:nvPr/>
        </p:nvSpPr>
        <p:spPr>
          <a:xfrm>
            <a:off x="495300" y="1651197"/>
            <a:ext cx="3116428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Bảo hành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16"/>
          <p:cNvSpPr/>
          <p:nvPr/>
        </p:nvSpPr>
        <p:spPr>
          <a:xfrm>
            <a:off x="6362700" y="1361301"/>
            <a:ext cx="2049628" cy="6463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Dành thời gian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lên kế hoạch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16"/>
          <p:cNvSpPr/>
          <p:nvPr/>
        </p:nvSpPr>
        <p:spPr>
          <a:xfrm>
            <a:off x="5867400" y="185621"/>
            <a:ext cx="3048000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Kiểm thử phá huỷ </a:t>
            </a:r>
            <a:endParaRPr/>
          </a:p>
        </p:txBody>
      </p:sp>
      <p:sp>
        <p:nvSpPr>
          <p:cNvPr id="668" name="Google Shape;668;p16"/>
          <p:cNvSpPr/>
          <p:nvPr/>
        </p:nvSpPr>
        <p:spPr>
          <a:xfrm>
            <a:off x="923143" y="2191660"/>
            <a:ext cx="1277914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Phế liệu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16"/>
          <p:cNvSpPr/>
          <p:nvPr/>
        </p:nvSpPr>
        <p:spPr>
          <a:xfrm>
            <a:off x="3878428" y="1549752"/>
            <a:ext cx="1314975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Kiểm tra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16"/>
          <p:cNvSpPr/>
          <p:nvPr/>
        </p:nvSpPr>
        <p:spPr>
          <a:xfrm>
            <a:off x="2683972" y="1059099"/>
            <a:ext cx="755335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Nợ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16"/>
          <p:cNvSpPr/>
          <p:nvPr/>
        </p:nvSpPr>
        <p:spPr>
          <a:xfrm>
            <a:off x="4773715" y="2161994"/>
            <a:ext cx="2644570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Mất cơ hội kinh doanh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16"/>
          <p:cNvSpPr/>
          <p:nvPr/>
        </p:nvSpPr>
        <p:spPr>
          <a:xfrm>
            <a:off x="145891" y="1096882"/>
            <a:ext cx="2152769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Tài liệu hoá quy trình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2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Tìm sự tương đồng và xếp cột phù hợp </a:t>
            </a:r>
            <a:endParaRPr/>
          </a:p>
        </p:txBody>
      </p:sp>
      <p:graphicFrame>
        <p:nvGraphicFramePr>
          <p:cNvPr id="753" name="Google Shape;753;p23"/>
          <p:cNvGraphicFramePr/>
          <p:nvPr/>
        </p:nvGraphicFramePr>
        <p:xfrm>
          <a:off x="4038600" y="206906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{CF980BFC-AC47-4618-8C28-6AB9FBF934A5}</a:tableStyleId>
              </a:tblPr>
              <a:tblGrid>
                <a:gridCol w="224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Tài liệu chính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Tài liệu bổ sung/ thuyết minh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4" name="Google Shape;754;p23"/>
          <p:cNvSpPr/>
          <p:nvPr/>
        </p:nvSpPr>
        <p:spPr>
          <a:xfrm>
            <a:off x="1022945" y="5286723"/>
            <a:ext cx="710451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WBS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23"/>
          <p:cNvSpPr/>
          <p:nvPr/>
        </p:nvSpPr>
        <p:spPr>
          <a:xfrm>
            <a:off x="1493550" y="5932566"/>
            <a:ext cx="1864613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WBS Dictionary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23"/>
          <p:cNvSpPr/>
          <p:nvPr/>
        </p:nvSpPr>
        <p:spPr>
          <a:xfrm>
            <a:off x="418672" y="1904683"/>
            <a:ext cx="979755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23"/>
          <p:cNvSpPr/>
          <p:nvPr/>
        </p:nvSpPr>
        <p:spPr>
          <a:xfrm>
            <a:off x="382558" y="4528383"/>
            <a:ext cx="1762149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Atribute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23"/>
          <p:cNvSpPr/>
          <p:nvPr/>
        </p:nvSpPr>
        <p:spPr>
          <a:xfrm>
            <a:off x="381000" y="2939534"/>
            <a:ext cx="2929007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Duration Estimates</a:t>
            </a:r>
            <a:endParaRPr/>
          </a:p>
        </p:txBody>
      </p:sp>
      <p:sp>
        <p:nvSpPr>
          <p:cNvPr id="759" name="Google Shape;759;p23"/>
          <p:cNvSpPr/>
          <p:nvPr/>
        </p:nvSpPr>
        <p:spPr>
          <a:xfrm>
            <a:off x="523393" y="2404689"/>
            <a:ext cx="2146742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Basis of Estimates </a:t>
            </a:r>
            <a:endParaRPr/>
          </a:p>
        </p:txBody>
      </p:sp>
      <p:sp>
        <p:nvSpPr>
          <p:cNvPr id="760" name="Google Shape;760;p23"/>
          <p:cNvSpPr/>
          <p:nvPr/>
        </p:nvSpPr>
        <p:spPr>
          <a:xfrm>
            <a:off x="625364" y="3669268"/>
            <a:ext cx="1800493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Estimates </a:t>
            </a:r>
            <a:endParaRPr/>
          </a:p>
        </p:txBody>
      </p:sp>
      <p:sp>
        <p:nvSpPr>
          <p:cNvPr id="761" name="Google Shape;761;p23"/>
          <p:cNvSpPr/>
          <p:nvPr/>
        </p:nvSpPr>
        <p:spPr>
          <a:xfrm>
            <a:off x="836021" y="1428923"/>
            <a:ext cx="2146742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Basis of Estimates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3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</a:t>
            </a:r>
            <a:endParaRPr sz="3000"/>
          </a:p>
        </p:txBody>
      </p:sp>
      <p:graphicFrame>
        <p:nvGraphicFramePr>
          <p:cNvPr id="852" name="Google Shape;852;p31"/>
          <p:cNvGraphicFramePr/>
          <p:nvPr/>
        </p:nvGraphicFramePr>
        <p:xfrm>
          <a:off x="457200" y="255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{628A6176-ECD3-4510-8F8D-1433B9659077}</a:tableStyleId>
              </a:tblPr>
              <a:tblGrid>
                <a:gridCol w="155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3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3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3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3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Hạng mục công việc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Tháng 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Tháng 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Tháng 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Tháng 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Tháng 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Tháng 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Ngân sách phân bổ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Đường nhựa 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Sơn chỉ giới 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Biển báo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Hàng rào bảo vệ 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Nghiệm thu chất lượng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Ngân sách từng tháng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4370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53" name="Google Shape;853;p31"/>
          <p:cNvSpPr/>
          <p:nvPr/>
        </p:nvSpPr>
        <p:spPr>
          <a:xfrm>
            <a:off x="457200" y="1131277"/>
            <a:ext cx="73914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Hạng mục 5km đường trong 6 tháng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Ước lượng chi phí dự kiến theo thời gian thực hiện ( Đơn vị: Triệu đồng)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Hãy vẽ đường Cost baseline (Gợi ý: Xác định chi phí tích lũy theo từng tháng )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4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</a:t>
            </a:r>
            <a:endParaRPr sz="3000"/>
          </a:p>
        </p:txBody>
      </p:sp>
      <p:sp>
        <p:nvSpPr>
          <p:cNvPr id="928" name="Google Shape;928;p4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Work package XXX have a 4 stages and each stage will take one week to complete with $500 estimated cost per stage. 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End of 2</a:t>
            </a:r>
            <a:r>
              <a:rPr lang="en-US" sz="1800" baseline="30000"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week 3 stages were completed and contractor has spend 1700. What is the PV, EV &amp; AC?</a:t>
            </a:r>
            <a:endParaRPr/>
          </a:p>
        </p:txBody>
      </p:sp>
      <p:graphicFrame>
        <p:nvGraphicFramePr>
          <p:cNvPr id="929" name="Google Shape;929;p41"/>
          <p:cNvGraphicFramePr/>
          <p:nvPr/>
        </p:nvGraphicFramePr>
        <p:xfrm>
          <a:off x="609600" y="29718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{2A08539C-E2C9-4F72-ACB8-681349222028}</a:tableStyleId>
              </a:tblPr>
              <a:tblGrid>
                <a:gridCol w="31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Value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Why ?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PV (Planned Value)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EV (Earned Value)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 (Actual Cost)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4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Dự án làm 5km đường </a:t>
            </a:r>
            <a:endParaRPr/>
          </a:p>
        </p:txBody>
      </p:sp>
      <p:sp>
        <p:nvSpPr>
          <p:cNvPr id="969" name="Google Shape;969;p44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Tìm hiểu bảng dữ liệu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0" name="Google Shape;970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76400"/>
            <a:ext cx="9144000" cy="4667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des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886</Words>
  <Application>Microsoft Office PowerPoint</Application>
  <PresentationFormat>On-screen Show (4:3)</PresentationFormat>
  <Paragraphs>193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Trebuchet MS</vt:lpstr>
      <vt:lpstr>Slides Template</vt:lpstr>
      <vt:lpstr>Project Cost Management</vt:lpstr>
      <vt:lpstr>Group discussion: Case-study</vt:lpstr>
      <vt:lpstr>Group discussion</vt:lpstr>
      <vt:lpstr>Group discussion: Sắp xếp vào ô phù hợp  </vt:lpstr>
      <vt:lpstr>PowerPoint Presentation</vt:lpstr>
      <vt:lpstr>Group discussion: Tìm sự tương đồng và xếp cột phù hợp </vt:lpstr>
      <vt:lpstr>Group discussion </vt:lpstr>
      <vt:lpstr>Group discussion</vt:lpstr>
      <vt:lpstr>Group discussion: Dự án làm 5km đường </vt:lpstr>
      <vt:lpstr>Group discussion: Dự án làm 5km đường  </vt:lpstr>
      <vt:lpstr>Group discussion </vt:lpstr>
      <vt:lpstr>Group discussion </vt:lpstr>
      <vt:lpstr>Group discussion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Pham Manh Cuong</cp:lastModifiedBy>
  <cp:revision>1</cp:revision>
  <dcterms:created xsi:type="dcterms:W3CDTF">2013-01-10T02:58:29Z</dcterms:created>
  <dcterms:modified xsi:type="dcterms:W3CDTF">2024-07-25T09:27:53Z</dcterms:modified>
</cp:coreProperties>
</file>