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Noto Sans Symbol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7/bse4xIhoadC+VoAGuLhD2Ai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0F7726-A101-419B-8508-D255ECBB9925}">
  <a:tblStyle styleId="{030F7726-A101-419B-8508-D255ECBB99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otoSansSymbol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my project management requirements, I need to produce a weekly project performance report.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check the data and figures within my performance report to ensure they are correct, I am performing quality control.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provide the performance report to my sponsor for her approval, I am performing verify scope.</a:t>
            </a:r>
            <a:endParaRPr/>
          </a:p>
        </p:txBody>
      </p:sp>
      <p:sp>
        <p:nvSpPr>
          <p:cNvPr id="549" name="Google Shape;549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165a17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7" name="Google Shape;567;g2e165a172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the same concepts.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 a delivered performance or result is “the degree to which a set of inherent characteristics fulfill requirements” (ISO 9000 [18].).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as a design intent is a category assigned to deliverables having the same functional use but different technical characteristics.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manager and the project management team are responsible for managing the trade-offs associated with delivering the required levels of both quality and grade.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a quality level that fails to meet quality requirements is always a problem, a low-grade product may not be a problem.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not be a problem if a suitable low-grade product (one with a limited number of features) is of high quality (no obvious defects). In this example, the product would be appropriate for its general purpose of use.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be a problem if a high-grade product (one with numerous features) is of low quality (many defects). In essence, a high-grade feature set would prove ineffective and/or inefficient due to low quality. </a:t>
            </a:r>
            <a:endParaRPr/>
          </a:p>
        </p:txBody>
      </p:sp>
      <p:sp>
        <p:nvSpPr>
          <p:cNvPr id="481" name="Google Shape;4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0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0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0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0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70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70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0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0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0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0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70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0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0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0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70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70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0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0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0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0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0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0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0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0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0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0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0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0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0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0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0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0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0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0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0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0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0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0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0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0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0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0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0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0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0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0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0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0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0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0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0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0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0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0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0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0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0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0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0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0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0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0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0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0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0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0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0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0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0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0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0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0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0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0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0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0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0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0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0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0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0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0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0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0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0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0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0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0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0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0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0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0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0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0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0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0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0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0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0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0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0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0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0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0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0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0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0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0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0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0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0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0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0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0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0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0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0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0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0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0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0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0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0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0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0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0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0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0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0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0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0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0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0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0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0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0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0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0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0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0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0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0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0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0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0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0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0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0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0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0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0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0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70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70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70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70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70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70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7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70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70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7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8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8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1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7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71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1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7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7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7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7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7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3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73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73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73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3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3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3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3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3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3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3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3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3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3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3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3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3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3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3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3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3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3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3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3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3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3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3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3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3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3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3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3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3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3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3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3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3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3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3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3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3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3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3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3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3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3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3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3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3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3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3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3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3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3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3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3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3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3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3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3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3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3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3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3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3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3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3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3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3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3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3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3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3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3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3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3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3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3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3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3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3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3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3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3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3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3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3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3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3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3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3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3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3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3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3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3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3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3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3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3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3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3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3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3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3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3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3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3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3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3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3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3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3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3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3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Quality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idx="1" type="body"/>
          </p:nvPr>
        </p:nvSpPr>
        <p:spPr>
          <a:xfrm>
            <a:off x="3025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Kiểm thử (Testing)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Đã có kết quả và kiểm tra hoạt động của sản phẩm có lỗi gì không, hoạt động tốt không</a:t>
            </a:r>
            <a:r>
              <a:rPr lang="en-US"/>
              <a:t> </a:t>
            </a:r>
            <a:endParaRPr/>
          </a:p>
        </p:txBody>
      </p:sp>
      <p:sp>
        <p:nvSpPr>
          <p:cNvPr id="536" name="Google Shape;5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Thanh tra (Inspection)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Kiểm tra trong quá trình làm như review code, tài liệu có đúng không, sai sót trong thiết kế</a:t>
            </a:r>
            <a:endParaRPr/>
          </a:p>
        </p:txBody>
      </p:sp>
      <p:sp>
        <p:nvSpPr>
          <p:cNvPr id="537" name="Google Shape;537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pic>
        <p:nvPicPr>
          <p:cNvPr descr="http://4.bp.blogspot.com/-PCPBGH51B7Q/Uud7jqFLAiI/AAAAAAAAAYY/NKtN76w-mcQ/s1600/Capture.PNG" id="545" name="Google Shape;5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8706"/>
            <a:ext cx="9057337" cy="321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552" name="Google Shape;552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Control Quality vs Validate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3" name="Google Shape;553;p4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{030F7726-A101-419B-8508-D255ECBB9925}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Control Quality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Validate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Sắp xếp mức độ hiệu quả </a:t>
            </a:r>
            <a:endParaRPr/>
          </a:p>
        </p:txBody>
      </p:sp>
      <p:sp>
        <p:nvSpPr>
          <p:cNvPr id="559" name="Google Shape;559;p5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609601" y="4191474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find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defects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8"/>
          <p:cNvSpPr/>
          <p:nvPr/>
        </p:nvSpPr>
        <p:spPr>
          <a:xfrm>
            <a:off x="6165448" y="130356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and correct the defects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(Quality Control)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1219200" y="127355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and correct the process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.(Quality Assurance)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6165448" y="3886200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99EA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built-in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designing of the project and product.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8"/>
          <p:cNvSpPr/>
          <p:nvPr/>
        </p:nvSpPr>
        <p:spPr>
          <a:xfrm>
            <a:off x="3221904" y="3321441"/>
            <a:ext cx="2375445" cy="1934689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BD80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 of Quality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throught out the organization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165a17245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e165a17245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e165a17245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2" name="Google Shape;572;g2e165a172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Bên nào có chất lượng cao hơn ? </a:t>
            </a:r>
            <a:endParaRPr/>
          </a:p>
        </p:txBody>
      </p:sp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76" name="Google Shape;4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4698"/>
            <a:ext cx="4497600" cy="29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794698"/>
            <a:ext cx="4495800" cy="29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4" name="Google Shape;484;p6"/>
          <p:cNvSpPr txBox="1"/>
          <p:nvPr/>
        </p:nvSpPr>
        <p:spPr>
          <a:xfrm>
            <a:off x="1752600" y="4507468"/>
            <a:ext cx="9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6172200" y="4507468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ROLLS ROYCE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336" l="0" r="0" t="19192"/>
          <a:stretch/>
        </p:blipFill>
        <p:spPr>
          <a:xfrm>
            <a:off x="457200" y="2514600"/>
            <a:ext cx="4267200" cy="185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"/>
          <p:cNvPicPr preferRelativeResize="0"/>
          <p:nvPr/>
        </p:nvPicPr>
        <p:blipFill rotWithShape="1">
          <a:blip r:embed="rId4">
            <a:alphaModFix/>
          </a:blip>
          <a:srcRect b="17123" l="3437" r="2343" t="18333"/>
          <a:stretch/>
        </p:blipFill>
        <p:spPr>
          <a:xfrm>
            <a:off x="5055047" y="2438400"/>
            <a:ext cx="370795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609600" y="1525447"/>
            <a:ext cx="3563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 nào có chất lượng cao hơn ?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2 vai trò </a:t>
            </a:r>
            <a:endParaRPr sz="3000"/>
          </a:p>
        </p:txBody>
      </p:sp>
      <p:sp>
        <p:nvSpPr>
          <p:cNvPr id="494" name="Google Shape;494;p1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5" name="Google Shape;495;p12"/>
          <p:cNvGraphicFramePr/>
          <p:nvPr/>
        </p:nvGraphicFramePr>
        <p:xfrm>
          <a:off x="457200" y="1350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{030F7726-A101-419B-8508-D255ECBB9925}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Assurance</a:t>
                      </a:r>
                      <a:r>
                        <a:rPr lang="en-US" sz="1400" u="none" cap="none" strike="noStrike"/>
                        <a:t> 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Control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p18"/>
          <p:cNvGraphicFramePr/>
          <p:nvPr/>
        </p:nvGraphicFramePr>
        <p:xfrm>
          <a:off x="457200" y="150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{030F7726-A101-419B-8508-D255ECBB9925}</a:tableStyleId>
              </a:tblPr>
              <a:tblGrid>
                <a:gridCol w="4114800"/>
                <a:gridCol w="4114800"/>
              </a:tblGrid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the project to avoid failures)</a:t>
                      </a:r>
                      <a:endParaRPr b="1" i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Không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and after the project because of failures)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phòng ngừa (build a quality product)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nội bộ (failures found by the project)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đánh giá (assess the quality)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bên ngoài (failures found by the customer)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1" name="Google Shape;501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Làm rõ từng loại chi phí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Metric đo đạc  </a:t>
            </a:r>
            <a:endParaRPr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sẽ chuyển giao cái gì 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Deliverable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vào milestone gần nhất?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Xem lại Mục tiêu, WBS bạn đã xây dựng ở những bài trước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Yêu cầu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chất lượng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kết quả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chuyển giao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là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Ví dụ như không có lỗi, hoạt động bình thường trong điều kiện trời mưa....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thể đo đạc mức độ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yêu cầu bằng chỉ số chất lượng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(Quality Metric)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Metric nên ở dạng tỉ lệ (rate)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Dữ liệu có thể dễ dàng thu thập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Có thể theo dõi được hàng ngày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26"/>
          <p:cNvGraphicFramePr/>
          <p:nvPr/>
        </p:nvGraphicFramePr>
        <p:xfrm>
          <a:off x="457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{030F7726-A101-419B-8508-D255ECBB9925}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8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hoàn thành đơn hàng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Cycle Time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Tính từ lúc khách hàng đặt hàng đến khi sản phẩm, dịch vụ đang được vận chuyển đến với khách hàng và có xác nhận trên hệ thống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Tỉ lệ lỗi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Defect rate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lỗi/ số lượng đơn vị kiểm thử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xử lí của 1 booking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TPS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khách hàng tạo 1 booking đến lúc admin nhìn thấy được booking đó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CPU/Disk chiếm dụng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% CPU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1 API được gọi trong 1 khoảng thời gian live của nó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người truy cập đồng thời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Traffic rate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Trong 1s thì có bao nhiêu người truy cập hệ thống cùng lúc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4" name="Google Shape;514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Đưa ra Metric cho dự án của bạn </a:t>
            </a:r>
            <a:endParaRPr/>
          </a:p>
        </p:txBody>
      </p:sp>
      <p:graphicFrame>
        <p:nvGraphicFramePr>
          <p:cNvPr id="515" name="Google Shape;515;p26"/>
          <p:cNvGraphicFramePr/>
          <p:nvPr/>
        </p:nvGraphicFramePr>
        <p:xfrm>
          <a:off x="4648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{030F7726-A101-419B-8508-D255ECBB9925}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6" name="Google Shape;516;p26"/>
          <p:cNvSpPr txBox="1"/>
          <p:nvPr/>
        </p:nvSpPr>
        <p:spPr>
          <a:xfrm>
            <a:off x="533400" y="1752600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4572001" y="1301234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thành viên cho 1 ví dụ trong dự án của mình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Quality Checklist </a:t>
            </a:r>
            <a:endParaRPr/>
          </a:p>
        </p:txBody>
      </p:sp>
      <p:sp>
        <p:nvSpPr>
          <p:cNvPr id="523" name="Google Shape;523;p3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Chọn một quá trình trong dự án hay phát sinh lỗi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Quá trình trên hay gặp những lỗi gì (common defects) ? Hay bị thiếu sót những việc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Hãy xem lại CSDL của công ty hoặc hỏi chuyên gia để biết các lỗi hay gặp 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phát hiện ra lỗi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(Defect)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trên Deliverable? Làm thế nào để biết được Deliverable đã thoả mãn yêu cầu?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Các bài kiểm thử, các bước thanh tra kiểm tra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 quá trình trên không bị lỗi, thì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cần kiểm tra gì trước khi bàn giao kết quả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bước sau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Xây dựng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Checklist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( Danh sách những mục cần kiểm tra) để đảm bảo chất lượng đầu ra ở từng bước xử lý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3429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Đưa ra Quality Checklist cho dự án của bạn </a:t>
            </a:r>
            <a:endParaRPr/>
          </a:p>
        </p:txBody>
      </p:sp>
      <p:graphicFrame>
        <p:nvGraphicFramePr>
          <p:cNvPr id="530" name="Google Shape;530;p32"/>
          <p:cNvGraphicFramePr/>
          <p:nvPr/>
        </p:nvGraphicFramePr>
        <p:xfrm>
          <a:off x="457200" y="134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{030F7726-A101-419B-8508-D255ECBB9925}</a:tableStyleId>
              </a:tblPr>
              <a:tblGrid>
                <a:gridCol w="337525"/>
                <a:gridCol w="3335525"/>
                <a:gridCol w="347450"/>
                <a:gridCol w="347450"/>
                <a:gridCol w="347450"/>
                <a:gridCol w="1776950"/>
                <a:gridCol w="1737250"/>
              </a:tblGrid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Điểm/ lỗi cần kiểm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(Quality item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N/A</a:t>
                      </a:r>
                      <a:endParaRPr b="1" sz="11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Ngày kiểm tra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(Verification Date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Chú ý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(Note)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bật chế độ maintain trước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25/05/2021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tạo tag (source code) hay chưa?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setting cấu hình production?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xoá cache sau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Các tính năng ở production hoạt động bình thường sau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