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etclVkZuYquxAj9dRHvSSYEkR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573656-95F8-47F7-B342-04EB0833847A}">
  <a:tblStyle styleId="{35573656-95F8-47F7-B342-04EB0833847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e1639d9d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6" name="Google Shape;446;g2e1639d9dc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Relationship Id="rId4" Type="http://schemas.openxmlformats.org/officeDocument/2006/relationships/image" Target="../media/image18.jpg"/><Relationship Id="rId9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3.jpg"/><Relationship Id="rId7" Type="http://schemas.openxmlformats.org/officeDocument/2006/relationships/image" Target="../media/image6.jpg"/><Relationship Id="rId8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3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3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3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3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3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3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3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3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3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3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3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3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3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3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3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3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3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3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3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3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3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3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3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3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3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3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3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3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3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3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3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3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3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3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3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3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3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3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3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3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3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3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3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3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3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3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3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3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3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3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3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3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3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3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3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3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3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3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3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3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3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3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3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3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3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3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3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3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3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3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3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3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3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3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3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3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3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3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3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3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3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3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3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3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3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3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3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3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3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3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3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3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3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3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3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3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3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3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3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3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3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3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3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3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3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3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3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3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3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3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3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3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3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3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3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3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3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3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3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3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3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3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3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3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3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3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3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3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3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3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3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3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3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3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3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3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3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3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3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3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3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3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3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3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3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3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3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3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3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3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3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3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3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3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3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3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3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3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3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3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3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3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3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3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3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3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3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3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3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3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3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3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3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3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3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3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3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3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3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3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3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3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3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3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3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3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3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3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3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3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3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3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3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3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3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3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3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3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3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3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3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3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3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3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3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3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3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3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3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3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3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3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3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3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3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3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3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3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3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3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53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5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53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3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3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5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53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5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53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3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5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5" name="Google Shape;325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6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6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5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3939143"/>
            <a:ext cx="3276600" cy="226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5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2" name="Google Shape;27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5" name="Google Shape;275;p5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56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5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56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5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4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6" name="Google Shape;286;p54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54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8" name="Google Shape;288;p54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4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5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7" name="Google Shape;297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3" name="Google Shape;303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04" name="Google Shape;304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5" name="Google Shape;305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06" name="Google Shape;306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17" name="Google Shape;317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18" name="Google Shape;318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Stakeholder Management</a:t>
            </a:r>
            <a:endParaRPr/>
          </a:p>
        </p:txBody>
      </p:sp>
      <p:sp>
        <p:nvSpPr>
          <p:cNvPr id="346" name="Google Shape;346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Stakeholder Engagement Plan </a:t>
            </a:r>
            <a:endParaRPr sz="3000"/>
          </a:p>
        </p:txBody>
      </p:sp>
      <p:graphicFrame>
        <p:nvGraphicFramePr>
          <p:cNvPr id="429" name="Google Shape;429;p38"/>
          <p:cNvGraphicFramePr/>
          <p:nvPr/>
        </p:nvGraphicFramePr>
        <p:xfrm>
          <a:off x="76196" y="1548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{35573656-95F8-47F7-B342-04EB0833847A}</a:tableStyleId>
              </a:tblPr>
              <a:tblGrid>
                <a:gridCol w="551775"/>
                <a:gridCol w="2090900"/>
                <a:gridCol w="638875"/>
                <a:gridCol w="638875"/>
                <a:gridCol w="638875"/>
                <a:gridCol w="638875"/>
                <a:gridCol w="638875"/>
                <a:gridCol w="1488300"/>
                <a:gridCol w="1742400"/>
              </a:tblGrid>
              <a:tr h="31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ID</a:t>
                      </a:r>
                      <a:endParaRPr b="1" sz="9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Bên liên quan</a:t>
                      </a:r>
                      <a:endParaRPr b="1" sz="9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Không biết 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Chống đối 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Trung lập 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Ủng hộ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Dẫn dắt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Phương án giao tiếp </a:t>
                      </a:r>
                      <a:endParaRPr b="1" sz="9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Thời điểm giao tiếp/ Tần suất giao tiếp</a:t>
                      </a:r>
                      <a:endParaRPr b="1" sz="900" u="none" cap="none" strike="noStrike"/>
                    </a:p>
                  </a:txBody>
                  <a:tcPr marT="13175" marB="13175" marR="19775" marL="19775" anchor="b"/>
                </a:tc>
              </a:tr>
              <a:tr h="75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Anh </a:t>
                      </a:r>
                      <a:r>
                        <a:rPr lang="en-US" sz="900"/>
                        <a:t>Lạc - GĐ kinh doanh toàn quốc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/>
                        <a:t>C</a:t>
                      </a:r>
                      <a:endParaRPr sz="14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500"/>
                        <a:t>D</a:t>
                      </a:r>
                      <a:endParaRPr sz="16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Trao đổi thông tin về dự án, đưa ra một số mục tiêu của dự án. Nhờ tư vấn, đóng góp ý kiến về công nghệ cho dự án.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Họp giao ban hàng tuần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</a:tr>
              <a:tr h="59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Anh </a:t>
                      </a:r>
                      <a:r>
                        <a:rPr lang="en-US" sz="900"/>
                        <a:t>Thắng - nhân viên kinh doanh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200"/>
                        <a:t>C</a:t>
                      </a:r>
                      <a:endParaRPr sz="12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/>
                        <a:t>D</a:t>
                      </a:r>
                      <a:endParaRPr sz="14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Đề nghị </a:t>
                      </a:r>
                      <a:r>
                        <a:rPr lang="en-US" sz="900"/>
                        <a:t>vài  buổi trình diễn về chức năng của app và giải đáp những thắc mắc còn lại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Thứ 2, ngày 25/07/2021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</a:tr>
              <a:tr h="73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</a:tr>
              <a:tr h="70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</a:tr>
              <a:tr h="69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</a:tr>
              <a:tr h="59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435" name="Google Shape;435;p4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3 loại sự kiện Risk, Issue, Change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6" name="Google Shape;436;p40"/>
          <p:cNvGraphicFramePr/>
          <p:nvPr/>
        </p:nvGraphicFramePr>
        <p:xfrm>
          <a:off x="465667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{35573656-95F8-47F7-B342-04EB0833847A}</a:tableStyleId>
              </a:tblPr>
              <a:tblGrid>
                <a:gridCol w="2743200"/>
                <a:gridCol w="2743200"/>
                <a:gridCol w="2743200"/>
              </a:tblGrid>
              <a:tr h="14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Risk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Issue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Change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Issue Log </a:t>
            </a:r>
            <a:endParaRPr sz="3000"/>
          </a:p>
        </p:txBody>
      </p:sp>
      <p:graphicFrame>
        <p:nvGraphicFramePr>
          <p:cNvPr id="442" name="Google Shape;442;p44"/>
          <p:cNvGraphicFramePr/>
          <p:nvPr/>
        </p:nvGraphicFramePr>
        <p:xfrm>
          <a:off x="762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{35573656-95F8-47F7-B342-04EB0833847A}</a:tableStyleId>
              </a:tblPr>
              <a:tblGrid>
                <a:gridCol w="416800"/>
                <a:gridCol w="1489400"/>
                <a:gridCol w="845825"/>
                <a:gridCol w="1599725"/>
                <a:gridCol w="1127775"/>
                <a:gridCol w="796800"/>
                <a:gridCol w="539375"/>
                <a:gridCol w="919375"/>
                <a:gridCol w="1256500"/>
              </a:tblGrid>
              <a:tr h="26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Tên sự vụ 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Thời điểm phát sinh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Nguyên nhân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Ảnh hưởng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Mức độ nghiêm trọng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Thời hạn xử lý 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Người chịu trách nhiệm xử lý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Trạng thái xử lý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</a:tr>
              <a:tr h="50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Lỗi Kết nối hệ thống CNTT MC - MB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11/08/2021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Hệ thống XXX quá tải, không xử lý được lượng lớn giao dịch từ MC gửi sang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247 giao dịch chưa được xử lý, hiện đang tạm dừng hệ thống để xử lý bằng tay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Cao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15/8/2021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PM CNTT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Completed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</a:tr>
              <a:tr h="62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Hệ thống không quản lý được hạn mức của KH với từng sàn e-Commerce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07/08/2021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Hệ thống cũ chưa có chức năng này</a:t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Không triển khai được nhiều đối tác và không tạo ra lợi thế về sự linh hoạt với các đối thủ cạnh tranh khác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Cao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13/8/2021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PM IT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</a:tr>
            </a:tbl>
          </a:graphicData>
        </a:graphic>
      </p:graphicFrame>
      <p:sp>
        <p:nvSpPr>
          <p:cNvPr id="443" name="Google Shape;443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e1639d9dcb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6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2e1639d9dcb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Stakeholder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Plan stakeholder engagement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cả 2 nội dung trên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e1639d9dcb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1" name="Google Shape;451;g2e1639d9dc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352" name="Google Shape;352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Key stakeholder trong dự án của mình, và lý do vì sao người đó lại quan trọng?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8"/>
          <p:cNvGrpSpPr/>
          <p:nvPr/>
        </p:nvGrpSpPr>
        <p:grpSpPr>
          <a:xfrm>
            <a:off x="4645378" y="1691481"/>
            <a:ext cx="4038600" cy="4038600"/>
            <a:chOff x="0" y="243681"/>
            <a:chExt cx="4038600" cy="4038600"/>
          </a:xfrm>
        </p:grpSpPr>
        <p:sp>
          <p:nvSpPr>
            <p:cNvPr id="358" name="Google Shape;358;p8"/>
            <p:cNvSpPr/>
            <p:nvPr/>
          </p:nvSpPr>
          <p:spPr>
            <a:xfrm>
              <a:off x="0" y="243681"/>
              <a:ext cx="4038600" cy="4038600"/>
            </a:xfrm>
            <a:prstGeom prst="quadArrow">
              <a:avLst>
                <a:gd fmla="val 2000" name="adj1"/>
                <a:gd fmla="val 4000" name="adj2"/>
                <a:gd fmla="val 5000" name="adj3"/>
              </a:avLst>
            </a:prstGeom>
            <a:solidFill>
              <a:srgbClr val="E7CFCF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262509" y="506190"/>
              <a:ext cx="1615440" cy="1615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8"/>
            <p:cNvSpPr txBox="1"/>
            <p:nvPr/>
          </p:nvSpPr>
          <p:spPr>
            <a:xfrm>
              <a:off x="341368" y="585049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2160651" y="492766"/>
              <a:ext cx="1615440" cy="1615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 txBox="1"/>
            <p:nvPr/>
          </p:nvSpPr>
          <p:spPr>
            <a:xfrm>
              <a:off x="2239510" y="571625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262509" y="2404332"/>
              <a:ext cx="1615440" cy="1615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8"/>
            <p:cNvSpPr txBox="1"/>
            <p:nvPr/>
          </p:nvSpPr>
          <p:spPr>
            <a:xfrm>
              <a:off x="341368" y="2483191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2160651" y="2404332"/>
              <a:ext cx="1615440" cy="1615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"/>
            <p:cNvSpPr txBox="1"/>
            <p:nvPr/>
          </p:nvSpPr>
          <p:spPr>
            <a:xfrm>
              <a:off x="2239510" y="2483191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368" name="Google Shape;368;p8"/>
          <p:cNvSpPr txBox="1"/>
          <p:nvPr/>
        </p:nvSpPr>
        <p:spPr>
          <a:xfrm>
            <a:off x="7165459" y="3447208"/>
            <a:ext cx="19800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Lợi ích lớn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(Quan tâm nhiều)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8"/>
          <p:cNvSpPr txBox="1"/>
          <p:nvPr/>
        </p:nvSpPr>
        <p:spPr>
          <a:xfrm>
            <a:off x="4119430" y="2992407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Lợi ích nhỏ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(Quan tâm ít)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8"/>
          <p:cNvSpPr txBox="1"/>
          <p:nvPr/>
        </p:nvSpPr>
        <p:spPr>
          <a:xfrm>
            <a:off x="5663442" y="1051786"/>
            <a:ext cx="20024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Quyền lực lớn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(Ảnh hưởng cao)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8"/>
          <p:cNvSpPr txBox="1"/>
          <p:nvPr/>
        </p:nvSpPr>
        <p:spPr>
          <a:xfrm>
            <a:off x="5663442" y="5769781"/>
            <a:ext cx="20152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Quyền lực nhỏ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(Ảnh hưởng thấp)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8"/>
          <p:cNvSpPr txBox="1"/>
          <p:nvPr/>
        </p:nvSpPr>
        <p:spPr>
          <a:xfrm>
            <a:off x="609600" y="1761067"/>
            <a:ext cx="33025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Thảo luận cách ứng xử, cách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 lý 4 nhóm bên liên quan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: Identify Stakeholders</a:t>
            </a:r>
            <a:endParaRPr sz="3000"/>
          </a:p>
        </p:txBody>
      </p:sp>
      <p:sp>
        <p:nvSpPr>
          <p:cNvPr id="378" name="Google Shape;378;p1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1. Có những stakeholder nào trong dự án của bạn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Gợi ý: dựa vào Directions of influence, liệt kê tất cả các stakeholder trong dự án của bạn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2. Với các stakeholder trong nhóm Key Stakeholder, hãy trả lời: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Lợi ích, mong muốn, kỳ vọng về dự án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Và vai trò, mức độ ảnh hưởng của họ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Các thông tin khác về mối quan tâm, sở thích khác…?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3. Các stakeholder được liệt kê ở trên sẽ nằm ở đâu trong ma trận Power – Interest?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Gợi ý: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power: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 quyền lực, có thể đến từ vị trí, vai trò hoặc mức độ ảnh hưởng.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Interest: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lợi ích hoặc mối quan tâm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Vẽ ma trận power – interest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Hãy đánh giá power và interest của các stakeholder trong dự án,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Và xếp họ vào các ô tương ứng trong ma trận power – interest.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Stakeholder Register Sample </a:t>
            </a:r>
            <a:endParaRPr sz="3000"/>
          </a:p>
        </p:txBody>
      </p:sp>
      <p:graphicFrame>
        <p:nvGraphicFramePr>
          <p:cNvPr id="385" name="Google Shape;385;p14"/>
          <p:cNvGraphicFramePr/>
          <p:nvPr/>
        </p:nvGraphicFramePr>
        <p:xfrm>
          <a:off x="-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{35573656-95F8-47F7-B342-04EB0833847A}</a:tableStyleId>
              </a:tblPr>
              <a:tblGrid>
                <a:gridCol w="184825"/>
                <a:gridCol w="1577400"/>
                <a:gridCol w="2147025"/>
                <a:gridCol w="1296975"/>
                <a:gridCol w="1077875"/>
                <a:gridCol w="1568650"/>
                <a:gridCol w="1253150"/>
              </a:tblGrid>
              <a:tr h="5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ID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Bên liên quan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Phòng ban/ Bộ phận 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Quyền lực</a:t>
                      </a: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Khả năng ảnh hưởng 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Mức độ quan tâm 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Mong muốn</a:t>
                      </a: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Kỳ vọng 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Phân nhóm quản lý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Trần </a:t>
                      </a:r>
                      <a:r>
                        <a:rPr lang="en-US" sz="1100"/>
                        <a:t>Gia Lac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GD Kinh doanh toan quoc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Lớn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Cao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Phối hợp triển khai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Quản lý chặt chẽ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</a:tr>
              <a:tr h="35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/>
                        <a:t>2</a:t>
                      </a:r>
                      <a:endParaRPr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/>
                        <a:t>Nguyen Van C</a:t>
                      </a:r>
                      <a:endParaRPr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Nhan vien kinh doanh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Nho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Cao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Thong tin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Trao doi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graphicFrame>
        <p:nvGraphicFramePr>
          <p:cNvPr id="391" name="Google Shape;391;p23"/>
          <p:cNvGraphicFramePr/>
          <p:nvPr/>
        </p:nvGraphicFramePr>
        <p:xfrm>
          <a:off x="457200" y="21981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{35573656-95F8-47F7-B342-04EB0833847A}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1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Projectized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Functional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Matrix (Strong Matrix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162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Ưu điểm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Nhân sự triển khai nhận được sự quản lý/chỉ đạo nhất quán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Nhanh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Vững về chuyên môn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Chậm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Kết hợp được các điểm mạnh của 2 mô hình kia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62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Nhược điểm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Kiến thức chuyên môn có thể chưa vững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nhân sự triển khai chịu nhiều sự quản lý dễ rối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Cần sự quản lý sát sao và linh hoạt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2" name="Google Shape;392;p23"/>
          <p:cNvSpPr txBox="1"/>
          <p:nvPr/>
        </p:nvSpPr>
        <p:spPr>
          <a:xfrm>
            <a:off x="533400" y="1524000"/>
            <a:ext cx="5041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sánh ưu/ nhược điểm của từng loại tổ chức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398" name="Google Shape;39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2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giữa các cơ cấu tổ chức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0" name="Google Shape;400;p28"/>
          <p:cNvGraphicFramePr/>
          <p:nvPr/>
        </p:nvGraphicFramePr>
        <p:xfrm>
          <a:off x="479778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{35573656-95F8-47F7-B342-04EB0833847A}</a:tableStyleId>
              </a:tblPr>
              <a:tblGrid>
                <a:gridCol w="2743200"/>
                <a:gridCol w="2743200"/>
                <a:gridCol w="2743200"/>
              </a:tblGrid>
              <a:tr h="33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Strong Matrix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Balance Matrix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Weak Matrix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88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406" name="Google Shape;406;p3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Thảo luận về biểu hiện, hành vi của BLQ tương ứng với 5 level of engagement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Nếu bạn nói chuyện với người đó, thì biểu hiện của họ sẽ ntn ? </a:t>
            </a:r>
            <a:endParaRPr/>
          </a:p>
        </p:txBody>
      </p:sp>
      <p:pic>
        <p:nvPicPr>
          <p:cNvPr id="407" name="Google Shape;4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4648200"/>
            <a:ext cx="1714594" cy="144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200" y="243840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5800" y="25068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72443" y="2659201"/>
            <a:ext cx="1285357" cy="12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4428" y="4716917"/>
            <a:ext cx="1847145" cy="1195993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2"/>
          <p:cNvSpPr/>
          <p:nvPr/>
        </p:nvSpPr>
        <p:spPr>
          <a:xfrm>
            <a:off x="1181244" y="3869470"/>
            <a:ext cx="1194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Unaware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3260109" y="3869470"/>
            <a:ext cx="3140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Resistant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5463448" y="3793270"/>
            <a:ext cx="2554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2343728" y="4962885"/>
            <a:ext cx="2152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2"/>
          <p:cNvSpPr/>
          <p:nvPr/>
        </p:nvSpPr>
        <p:spPr>
          <a:xfrm>
            <a:off x="4876800" y="4962885"/>
            <a:ext cx="27072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Lên kế hoạch Quản lý Bên liên quan  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Hãy đi lần lượt với từng Key Stakeholder trong nhóm Manage Closely và trả lời các câu hỏi sau: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Mức độ tham dự hiện tại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(current level of engagement)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của họ đang ở đâu?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Gợi ý: có 5 mức độ tham dự: unaware, resistant, neutral, supportive, leading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Để dự án diễn ra thuận lợi, thì mình cần đưa họ lên mức nào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(desired level of engagement)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?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Lý do vì sao họ vẫn chưa ở mức đấy?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Gợi ý: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Tìm hiểu lý do vì sao họ vẫn chưa ủng hộ dự án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cách nào để thu hẹp khoảng cách từ trạng thái hiện tại tới trạng thái mong muốn?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Gợi ý: có cách nào để lấy được sự ủng hộ? Nếu không ủng hộ thì làm sao cho họ trung lập? Phương án giao tiếp là gì?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Tham khảo ý kiến chuyên gia mà bạn tin tưởng và viết lại kế hoạch quản lý các bên liên quan.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