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AdF7pYqBrfndwMkIy6RfRcS/Z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01D5539-86AE-4A31-8805-9467F56E3A51}">
  <a:tblStyle styleId="{101D5539-86AE-4A31-8805-9467F56E3A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8" name="Google Shape;568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274f99e700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5" name="Google Shape;585;g274f99e700a_1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93" name="Google Shape;593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5" name="Google Shape;4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6" name="Google Shape;47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4" name="Google Shape;4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2" name="Google Shape;49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Chỉnh lại hình</a:t>
            </a:r>
            <a:endParaRPr/>
          </a:p>
        </p:txBody>
      </p:sp>
      <p:sp>
        <p:nvSpPr>
          <p:cNvPr id="535" name="Google Shape;535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2" name="Google Shape;542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1" name="Google Shape;551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4.png"/><Relationship Id="rId4" Type="http://schemas.openxmlformats.org/officeDocument/2006/relationships/image" Target="../media/image7.jpg"/><Relationship Id="rId9" Type="http://schemas.openxmlformats.org/officeDocument/2006/relationships/image" Target="../media/image5.png"/><Relationship Id="rId5" Type="http://schemas.openxmlformats.org/officeDocument/2006/relationships/image" Target="../media/image10.jpg"/><Relationship Id="rId6" Type="http://schemas.openxmlformats.org/officeDocument/2006/relationships/image" Target="../media/image3.jpg"/><Relationship Id="rId7" Type="http://schemas.openxmlformats.org/officeDocument/2006/relationships/image" Target="../media/image12.jpg"/><Relationship Id="rId8" Type="http://schemas.openxmlformats.org/officeDocument/2006/relationships/image" Target="../media/image2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4"/>
          <p:cNvPicPr preferRelativeResize="0"/>
          <p:nvPr/>
        </p:nvPicPr>
        <p:blipFill rotWithShape="1">
          <a:blip r:embed="rId2">
            <a:alphaModFix/>
          </a:blip>
          <a:srcRect b="-8186" l="0" r="0" t="0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4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54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54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54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54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54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54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54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54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54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54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54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54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54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54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54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54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54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54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54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54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54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54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54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54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54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54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54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4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4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4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4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4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54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54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54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54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54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54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54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54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54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54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54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54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54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54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54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54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54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54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54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54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54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54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54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54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54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54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54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54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54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54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54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54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54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54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54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54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4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4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4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4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4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4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4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4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54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54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4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4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4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4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4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4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4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4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4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4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54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54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54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54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54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54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54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54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54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54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54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54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54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54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54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54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54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54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54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54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54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54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54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54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54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4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4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54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54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54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4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54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54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4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54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54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54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54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54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54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54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54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54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54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54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54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54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54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54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54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54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54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54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4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54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54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54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54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54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54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54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54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54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54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54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54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54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54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54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54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54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54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54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54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54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54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54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54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4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54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54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54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54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54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54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4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54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54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54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54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54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54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54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54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54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4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4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54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4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54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4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4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4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4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4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4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4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4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4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4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4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4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54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54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54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54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54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54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54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54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54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54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54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54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54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54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54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54"/>
          <p:cNvGrpSpPr/>
          <p:nvPr/>
        </p:nvGrpSpPr>
        <p:grpSpPr>
          <a:xfrm>
            <a:off x="1610896" y="3406872"/>
            <a:ext cx="7401351" cy="2720908"/>
            <a:chOff x="1015" y="2147"/>
            <a:chExt cx="4662" cy="1714"/>
          </a:xfrm>
        </p:grpSpPr>
        <p:pic>
          <p:nvPicPr>
            <p:cNvPr descr="ALU_picShadow" id="239" name="Google Shape;239;p5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54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5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54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5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54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54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54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54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54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54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54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54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5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54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6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6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51" name="Google Shape;451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6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6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6" name="Google Shape;456;p6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7" name="Google Shape;457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8" name="Google Shape;458;p6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6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6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2" name="Google Shape;462;p6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3" name="Google Shape;463;p6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4" name="Google Shape;464;p6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6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55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55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55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55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55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55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55"/>
          <p:cNvSpPr txBox="1"/>
          <p:nvPr/>
        </p:nvSpPr>
        <p:spPr>
          <a:xfrm>
            <a:off x="6923138" y="6417915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1" name="Google Shape;271;p5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2" name="Google Shape;272;p5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5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5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  <a:defRPr sz="30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75" name="Google Shape;275;p56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76" name="Google Shape;276;p56"/>
          <p:cNvPicPr preferRelativeResize="0"/>
          <p:nvPr/>
        </p:nvPicPr>
        <p:blipFill rotWithShape="1">
          <a:blip r:embed="rId2">
            <a:alphaModFix/>
          </a:blip>
          <a:srcRect b="0" l="0" r="0" t="-1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5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8" name="Google Shape;278;p56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9" name="Google Shape;279;p56"/>
          <p:cNvSpPr txBox="1"/>
          <p:nvPr/>
        </p:nvSpPr>
        <p:spPr>
          <a:xfrm>
            <a:off x="381000" y="6380202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56"/>
          <p:cNvSpPr txBox="1"/>
          <p:nvPr/>
        </p:nvSpPr>
        <p:spPr>
          <a:xfrm>
            <a:off x="6923138" y="6400800"/>
            <a:ext cx="139372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www.pma.edu.vn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5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" name="Google Shape;286;p58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58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8" name="Google Shape;288;p58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58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58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58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58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58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58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58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58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58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58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58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58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58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58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58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58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58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58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58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58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58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58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58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58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58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58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58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58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58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58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58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58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58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58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58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58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58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58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58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58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58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58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58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58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58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58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58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58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58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58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58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58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58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58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58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58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58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58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58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58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58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58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58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58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58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58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58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58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58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58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58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58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58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58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58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58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58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58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58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58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58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58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58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58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58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58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58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58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58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58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58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58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58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58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58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58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58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58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58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58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58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58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58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58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58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58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58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58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58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58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58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58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58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58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58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58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58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58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58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58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9" name="Google Shape;419;p5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6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3" name="Google Shape;423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6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6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8" name="Google Shape;428;p6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9" name="Google Shape;429;p6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0" name="Google Shape;430;p6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1" name="Google Shape;431;p6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32" name="Google Shape;432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6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6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7" name="Google Shape;437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6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6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2" name="Google Shape;442;p6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43" name="Google Shape;443;p6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44" name="Google Shape;444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6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Value-driven Delivery</a:t>
            </a:r>
            <a:endParaRPr/>
          </a:p>
        </p:txBody>
      </p:sp>
      <p:sp>
        <p:nvSpPr>
          <p:cNvPr id="471" name="Google Shape;471;p1"/>
          <p:cNvSpPr txBox="1"/>
          <p:nvPr>
            <p:ph idx="1" type="subTitle"/>
          </p:nvPr>
        </p:nvSpPr>
        <p:spPr>
          <a:xfrm>
            <a:off x="533400" y="3200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72" name="Google Shape;47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571" name="Google Shape;571;p49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{101D5539-86AE-4A31-8805-9467F56E3A51}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Traditional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Agile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Requirements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Cadence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to market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Management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72" name="Google Shape;572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3" name="Google Shape;573;p49"/>
          <p:cNvSpPr/>
          <p:nvPr/>
        </p:nvSpPr>
        <p:spPr>
          <a:xfrm>
            <a:off x="3254972" y="1672982"/>
            <a:ext cx="263405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49"/>
          <p:cNvSpPr/>
          <p:nvPr/>
        </p:nvSpPr>
        <p:spPr>
          <a:xfrm>
            <a:off x="6002946" y="1672982"/>
            <a:ext cx="256993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49"/>
          <p:cNvSpPr/>
          <p:nvPr/>
        </p:nvSpPr>
        <p:spPr>
          <a:xfrm>
            <a:off x="3465914" y="2325469"/>
            <a:ext cx="2423112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9"/>
          <p:cNvSpPr/>
          <p:nvPr/>
        </p:nvSpPr>
        <p:spPr>
          <a:xfrm>
            <a:off x="6028347" y="2311933"/>
            <a:ext cx="2658454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7" name="Google Shape;577;p49"/>
          <p:cNvSpPr/>
          <p:nvPr/>
        </p:nvSpPr>
        <p:spPr>
          <a:xfrm>
            <a:off x="3465914" y="4005632"/>
            <a:ext cx="178766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49"/>
          <p:cNvSpPr/>
          <p:nvPr/>
        </p:nvSpPr>
        <p:spPr>
          <a:xfrm>
            <a:off x="6111232" y="3971329"/>
            <a:ext cx="183896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9"/>
          <p:cNvSpPr/>
          <p:nvPr/>
        </p:nvSpPr>
        <p:spPr>
          <a:xfrm>
            <a:off x="3699725" y="4615690"/>
            <a:ext cx="14478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9"/>
          <p:cNvSpPr/>
          <p:nvPr/>
        </p:nvSpPr>
        <p:spPr>
          <a:xfrm>
            <a:off x="6230615" y="4591815"/>
            <a:ext cx="1600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9"/>
          <p:cNvSpPr/>
          <p:nvPr/>
        </p:nvSpPr>
        <p:spPr>
          <a:xfrm>
            <a:off x="6144248" y="3183903"/>
            <a:ext cx="69762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9"/>
          <p:cNvSpPr/>
          <p:nvPr/>
        </p:nvSpPr>
        <p:spPr>
          <a:xfrm>
            <a:off x="3610826" y="3212068"/>
            <a:ext cx="74892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74f99e700a_1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  </a:t>
            </a:r>
            <a:endParaRPr sz="3000"/>
          </a:p>
        </p:txBody>
      </p:sp>
      <p:sp>
        <p:nvSpPr>
          <p:cNvPr id="588" name="Google Shape;588;g274f99e700a_1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mới biết thêm?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cảm thấy thú vị?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Nội dung nào sẽ áp dụng vào công việc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9" name="Google Shape;589;g274f99e700a_1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0" name="Google Shape;590;g274f99e700a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295400"/>
            <a:ext cx="426720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479" name="Google Shape;479;p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Giải thích ý nghĩa các biểu đồ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1" name="Google Shape;48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786970"/>
            <a:ext cx="4572000" cy="5071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Ký hợp đồng văn kiện tín dụng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Là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một người dùng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Tôi muốn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ký hợp đồng văn kiện tín dụng,điện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có thể bổ sung hồ sơ văn kiện tín dụng điện tử vào danh sách hồ sơ cần thiết.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Tiêu chí chấp thuận: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Với điều kiện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đã có hợp đồng chưa ký trên hệ thống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khách hàng xác nhận đúng OTP khi ký hợp đồng điện tử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•"/>
            </a:pPr>
            <a:r>
              <a:rPr b="1"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đảm bảo hợp đồng điện tử có chữ ký của khách hàng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được xác thực bởi bên trung gian.</a:t>
            </a:r>
            <a:endParaRPr/>
          </a:p>
          <a:p>
            <a:pPr indent="-231775" lvl="0" marL="34290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Viết User Story về ứng dụng luyện thi PMP Online. Tính năng Làm bài thi online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User story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Tôi muốn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Để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Acceptance Criteria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điều kiện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Thì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(và)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191770" lvl="0" marL="342900" rtl="0" algn="l">
              <a:lnSpc>
                <a:spcPct val="100000"/>
              </a:lnSpc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9" name="Google Shape;489;p1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495" name="Google Shape;495;p21"/>
          <p:cNvGraphicFramePr/>
          <p:nvPr/>
        </p:nvGraphicFramePr>
        <p:xfrm>
          <a:off x="609600" y="21817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{101D5539-86AE-4A31-8805-9467F56E3A51}</a:tableStyleId>
              </a:tblPr>
              <a:tblGrid>
                <a:gridCol w="5833525"/>
                <a:gridCol w="22436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Bộ phận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Độ ưu tiên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Khung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Must Have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 bánh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Khả năng điều chỉnh yên xe cao - thấp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Hệ thống phanh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Còi xe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Hộp bảo vệ cho dây xích truyền động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Màu sắc hấp dẫn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Bộ giảm sóc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Gác-ba-ga (ghế sau 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Pê-dan (bàn đạp)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96" name="Google Shape;49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7" name="Google Shape;497;p21"/>
          <p:cNvSpPr txBox="1"/>
          <p:nvPr/>
        </p:nvSpPr>
        <p:spPr>
          <a:xfrm>
            <a:off x="609600" y="1295400"/>
            <a:ext cx="8077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Nhóm phát triển một mẫu xe đạp mới. Hãy xác định mức độ ưu tiên của các tính năng cần phát triển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33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04" name="Google Shape;50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5" name="Google Shape;505;p25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Dịch vụ khách sạn  </a:t>
            </a:r>
            <a:endParaRPr/>
          </a:p>
        </p:txBody>
      </p:sp>
      <p:grpSp>
        <p:nvGrpSpPr>
          <p:cNvPr id="506" name="Google Shape;506;p25"/>
          <p:cNvGrpSpPr/>
          <p:nvPr/>
        </p:nvGrpSpPr>
        <p:grpSpPr>
          <a:xfrm>
            <a:off x="4679868" y="1598880"/>
            <a:ext cx="4006932" cy="4064001"/>
            <a:chOff x="0" y="-1"/>
            <a:chExt cx="4006932" cy="4064001"/>
          </a:xfrm>
        </p:grpSpPr>
        <p:sp>
          <p:nvSpPr>
            <p:cNvPr id="507" name="Google Shape;507;p25"/>
            <p:cNvSpPr/>
            <p:nvPr/>
          </p:nvSpPr>
          <p:spPr>
            <a:xfrm rot="-5400000">
              <a:off x="-14266" y="14266"/>
              <a:ext cx="2032000" cy="2003466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FFA09D"/>
                </a:gs>
                <a:gs pos="35000">
                  <a:srgbClr val="FFBCBC"/>
                </a:gs>
                <a:gs pos="100000">
                  <a:srgbClr val="FFE2E2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25"/>
            <p:cNvSpPr txBox="1"/>
            <p:nvPr/>
          </p:nvSpPr>
          <p:spPr>
            <a:xfrm>
              <a:off x="0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Satisfier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sẽ làm khách hàng thất vọng, nhưng có càng nhiều thì  càng vui)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25"/>
            <p:cNvSpPr/>
            <p:nvPr/>
          </p:nvSpPr>
          <p:spPr>
            <a:xfrm>
              <a:off x="2003466" y="0"/>
              <a:ext cx="2003466" cy="203200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DAFEA4"/>
                </a:gs>
                <a:gs pos="35000">
                  <a:srgbClr val="E3FEBF"/>
                </a:gs>
                <a:gs pos="100000">
                  <a:srgbClr val="F4FEE6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25"/>
            <p:cNvSpPr txBox="1"/>
            <p:nvPr/>
          </p:nvSpPr>
          <p:spPr>
            <a:xfrm>
              <a:off x="2003466" y="0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Delighter/Exciter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 ko biết, ko kỳ vọng, nhưng phát hiện ra sẽ làm khách hào hứng)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/>
            <p:nvPr/>
          </p:nvSpPr>
          <p:spPr>
            <a:xfrm rot="10800000">
              <a:off x="0" y="2032000"/>
              <a:ext cx="2003466" cy="2032000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C8B2E9"/>
                </a:gs>
                <a:gs pos="35000">
                  <a:srgbClr val="D6CAED"/>
                </a:gs>
                <a:gs pos="100000">
                  <a:srgbClr val="EFE8FA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0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Indifferent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(Có hay không ko làm ảnh hưởng tới mức độ hài lòng) 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/>
            <p:nvPr/>
          </p:nvSpPr>
          <p:spPr>
            <a:xfrm rot="5400000">
              <a:off x="1989199" y="2046267"/>
              <a:ext cx="2032000" cy="2003466"/>
            </a:xfrm>
            <a:prstGeom prst="round1Rect">
              <a:avLst>
                <a:gd fmla="val 16667" name="adj"/>
              </a:avLst>
            </a:prstGeom>
            <a:gradFill>
              <a:gsLst>
                <a:gs pos="0">
                  <a:srgbClr val="99EAFF"/>
                </a:gs>
                <a:gs pos="35000">
                  <a:srgbClr val="B8F1FF"/>
                </a:gs>
                <a:gs pos="100000">
                  <a:srgbClr val="E2FBFF"/>
                </a:gs>
              </a:gsLst>
              <a:lin ang="16200000" scaled="0"/>
            </a:gradFill>
            <a:ln>
              <a:noFill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2003466" y="2539999"/>
              <a:ext cx="2003466" cy="152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0900" lIns="120900" spcFirstLastPara="1" rIns="120900" wrap="square" tIns="120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Dissatisfier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595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1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(Không có sẽ làm khách hàng thất vọng, Có là điều đương nhiên)  </a:t>
              </a:r>
              <a:endParaRPr b="0" i="1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5"/>
            <p:cNvSpPr/>
            <p:nvPr/>
          </p:nvSpPr>
          <p:spPr>
            <a:xfrm>
              <a:off x="1402426" y="1523999"/>
              <a:ext cx="1202079" cy="1016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EDCDD"/>
                </a:gs>
                <a:gs pos="35000">
                  <a:srgbClr val="FDE8E8"/>
                </a:gs>
                <a:gs pos="100000">
                  <a:srgbClr val="FFF5F5"/>
                </a:gs>
              </a:gsLst>
              <a:lin ang="16200000" scaled="0"/>
            </a:gra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862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1452023" y="1573596"/>
              <a:ext cx="1102885" cy="9168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Kano analysis  </a:t>
              </a:r>
              <a:endPara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7" name="Google Shape;517;p25"/>
          <p:cNvSpPr/>
          <p:nvPr/>
        </p:nvSpPr>
        <p:spPr>
          <a:xfrm>
            <a:off x="442539" y="3446215"/>
            <a:ext cx="1745991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Nước nóng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25"/>
          <p:cNvSpPr/>
          <p:nvPr/>
        </p:nvSpPr>
        <p:spPr>
          <a:xfrm>
            <a:off x="442539" y="4827121"/>
            <a:ext cx="209384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 giường sạch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25"/>
          <p:cNvSpPr/>
          <p:nvPr/>
        </p:nvSpPr>
        <p:spPr>
          <a:xfrm>
            <a:off x="442539" y="4076789"/>
            <a:ext cx="2684902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Wifi siêu tốc miễn phí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25"/>
          <p:cNvSpPr/>
          <p:nvPr/>
        </p:nvSpPr>
        <p:spPr>
          <a:xfrm>
            <a:off x="442539" y="5659518"/>
            <a:ext cx="270567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 HD màn hình rộng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25"/>
          <p:cNvSpPr/>
          <p:nvPr/>
        </p:nvSpPr>
        <p:spPr>
          <a:xfrm>
            <a:off x="442539" y="2538642"/>
            <a:ext cx="2897668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Bánh sinh nhật + kèm theo lời chúc viết tay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25"/>
          <p:cNvSpPr/>
          <p:nvPr/>
        </p:nvSpPr>
        <p:spPr>
          <a:xfrm>
            <a:off x="442539" y="1665540"/>
            <a:ext cx="3088168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Tranh Cô gái bên hoa huệ (tranh chép).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Bài toán Quán phở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1 người chần phở, 1 người xếp thịt, 2 người bê đồ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 bát phở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Làm 100 bát phở mà ai cũng chạy hết công suất thì chuyện gì xảy ra ?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thêm 1 nhân sự nữa, thì xếp vào vị trí nào 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29" name="Google Shape;529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0" name="Google Shape;530;p3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Bài toán Quán phở  </a:t>
            </a:r>
            <a:endParaRPr/>
          </a:p>
        </p:txBody>
      </p:sp>
      <p:pic>
        <p:nvPicPr>
          <p:cNvPr id="531" name="Google Shape;53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328534"/>
            <a:ext cx="4038600" cy="2537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3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Group discussion </a:t>
            </a:r>
            <a:endParaRPr/>
          </a:p>
        </p:txBody>
      </p:sp>
      <p:sp>
        <p:nvSpPr>
          <p:cNvPr id="538" name="Google Shape;538;p3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Định luật Little: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Cycle Time = Work In Progress / Throughput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Giả thiết: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WIP = 15 items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Throughput = 3 items/ sprint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Cần bao nhiêu Sprints để xử lý hết 15 items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giảm Cycle time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cách nào để tăng Throughput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Bài toán Quán phở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Mỗi bát phở đi qua 3 bước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Chần phở : 1 phút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Xếp thịt + chan nước: 30s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Bê đồ ra cho khách : 3phút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Có 1 người chần phở, 1 người xếp thịt, 1 người bê đồ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Câu hỏi: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 bát phở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arenR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Xử lý theo lô (Batch processing)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3) Xử lý luồng liên tục (Continuous flow)</a:t>
            </a:r>
            <a:endParaRPr/>
          </a:p>
          <a:p>
            <a:pPr indent="-342900" lvl="2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Sau bao lâu thì xong 10 bát phở ?</a:t>
            </a:r>
            <a:endParaRPr/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71450" lvl="1" marL="74295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</p:txBody>
      </p:sp>
      <p:sp>
        <p:nvSpPr>
          <p:cNvPr id="546" name="Google Shape;546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7" name="Google Shape;547;p36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</a:t>
            </a:r>
            <a:endParaRPr/>
          </a:p>
        </p:txBody>
      </p:sp>
      <p:pic>
        <p:nvPicPr>
          <p:cNvPr id="548" name="Google Shape;54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199" y="2667000"/>
            <a:ext cx="4000277" cy="2513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graphicFrame>
        <p:nvGraphicFramePr>
          <p:cNvPr id="554" name="Google Shape;554;p4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{101D5539-86AE-4A31-8805-9467F56E3A51}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Traditional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Agile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Requirements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Delivery Cadence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to market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Management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Development Approach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55" name="Google Shape;555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6" name="Google Shape;556;p48"/>
          <p:cNvSpPr/>
          <p:nvPr/>
        </p:nvSpPr>
        <p:spPr>
          <a:xfrm>
            <a:off x="5791200" y="4837549"/>
            <a:ext cx="263405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Definable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7" name="Google Shape;557;p48"/>
          <p:cNvSpPr/>
          <p:nvPr/>
        </p:nvSpPr>
        <p:spPr>
          <a:xfrm>
            <a:off x="914400" y="4468217"/>
            <a:ext cx="2569934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Involving requirements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8" name="Google Shape;558;p48"/>
          <p:cNvSpPr/>
          <p:nvPr/>
        </p:nvSpPr>
        <p:spPr>
          <a:xfrm>
            <a:off x="2219420" y="5314929"/>
            <a:ext cx="3531736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delivery/ Multiple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9" name="Google Shape;559;p48"/>
          <p:cNvSpPr/>
          <p:nvPr/>
        </p:nvSpPr>
        <p:spPr>
          <a:xfrm>
            <a:off x="2768577" y="3997552"/>
            <a:ext cx="433965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Periodic delivery or Continuous Delivery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0" name="Google Shape;560;p48"/>
          <p:cNvSpPr/>
          <p:nvPr/>
        </p:nvSpPr>
        <p:spPr>
          <a:xfrm>
            <a:off x="6324600" y="5684261"/>
            <a:ext cx="178766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1" name="Google Shape;561;p48"/>
          <p:cNvSpPr/>
          <p:nvPr/>
        </p:nvSpPr>
        <p:spPr>
          <a:xfrm>
            <a:off x="457200" y="3943528"/>
            <a:ext cx="183896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Principle-based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48"/>
          <p:cNvSpPr/>
          <p:nvPr/>
        </p:nvSpPr>
        <p:spPr>
          <a:xfrm>
            <a:off x="7239000" y="3959702"/>
            <a:ext cx="14478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3" name="Google Shape;563;p48"/>
          <p:cNvSpPr/>
          <p:nvPr/>
        </p:nvSpPr>
        <p:spPr>
          <a:xfrm>
            <a:off x="457200" y="5222596"/>
            <a:ext cx="1600200" cy="646331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Value-driven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4" name="Google Shape;564;p48"/>
          <p:cNvSpPr/>
          <p:nvPr/>
        </p:nvSpPr>
        <p:spPr>
          <a:xfrm>
            <a:off x="3985288" y="5803956"/>
            <a:ext cx="697627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5" name="Google Shape;565;p48"/>
          <p:cNvSpPr/>
          <p:nvPr/>
        </p:nvSpPr>
        <p:spPr>
          <a:xfrm>
            <a:off x="4197538" y="4606033"/>
            <a:ext cx="748923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2013-01-10T02:58:29Z</dcterms:created>
  <dc:creator>User</dc:creator>
</cp:coreProperties>
</file>