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61" r:id="rId4"/>
    <p:sldId id="267" r:id="rId5"/>
    <p:sldId id="273" r:id="rId6"/>
    <p:sldId id="280" r:id="rId7"/>
    <p:sldId id="281" r:id="rId8"/>
    <p:sldId id="286" r:id="rId9"/>
    <p:sldId id="287" r:id="rId10"/>
    <p:sldId id="297" r:id="rId11"/>
    <p:sldId id="298" r:id="rId12"/>
    <p:sldId id="303" r:id="rId13"/>
    <p:sldId id="313" r:id="rId14"/>
    <p:sldId id="318" r:id="rId15"/>
    <p:sldId id="319" r:id="rId16"/>
  </p:sldIdLst>
  <p:sldSz cx="9144000" cy="6858000" type="screen4x3"/>
  <p:notesSz cx="6858000" cy="9144000"/>
  <p:embeddedFontLst>
    <p:embeddedFont>
      <p:font typeface="Noto Sans Symbols" panose="020B0604020202020204" charset="0"/>
      <p:regular r:id="rId18"/>
      <p:bold r:id="rId19"/>
    </p:embeddedFont>
    <p:embeddedFont>
      <p:font typeface="Trebuchet MS" panose="020B0603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7" roundtripDataSignature="AMtx7mjYF72pkeZ0YRVz53lWOLWulLhc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1A6426-95E8-4F47-9F03-6EA2288E0AF5}">
  <a:tblStyle styleId="{FA1A6426-95E8-4F47-9F03-6EA2288E0AF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F5C250B-1A28-4230-9FFD-1D063F9D570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4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77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0" name="Google Shape;86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1" name="Google Shape;931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part of my project management requirements, I need to produce a weekly project performance report.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check the data and figures within my performance report to ensure they are correct, I am performing quality control.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I provide the performance report to my sponsor for her approval, I am performing verify scope.</a:t>
            </a:r>
            <a:endParaRPr/>
          </a:p>
        </p:txBody>
      </p:sp>
      <p:sp>
        <p:nvSpPr>
          <p:cNvPr id="932" name="Google Shape;932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2e165a17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2" name="Google Shape;1072;g2e165a17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0" name="Google Shape;1080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7" name="Google Shape;5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not the same concepts.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as a delivered performance or result is “the degree to which a set of inherent characteristics fulfill requirements” (ISO 9000 [18].).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 as a design intent is a category assigned to deliverables having the same functional use but different technical characteristics.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project manager and the project management team are responsible for managing the trade-offs associated with delivering the required levels of both quality and grade.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a quality level that fails to meet quality requirements is always a problem, a low-grade product may not be a problem.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not be a problem if a suitable low-grade product (one with a limited number of features) is of high quality (no obvious defects). In this example, the product would be appropriate for its general purpose of use.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Noto Sans Symbols"/>
                <a:ea typeface="Noto Sans Symbols"/>
                <a:cs typeface="Noto Sans Symbols"/>
                <a:sym typeface="Noto Sans Symbols"/>
              </a:rPr>
              <a:t>◆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may be a problem if a high-grade product (one with numerous features) is of low quality (many defects). In essence, a high-grade feature set would prove ineffective and/or inefficient due to low quality. </a:t>
            </a:r>
            <a:endParaRPr/>
          </a:p>
        </p:txBody>
      </p:sp>
      <p:sp>
        <p:nvSpPr>
          <p:cNvPr id="518" name="Google Shape;518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70"/>
          <p:cNvPicPr preferRelativeResize="0"/>
          <p:nvPr/>
        </p:nvPicPr>
        <p:blipFill rotWithShape="1">
          <a:blip r:embed="rId2">
            <a:alphaModFix/>
          </a:blip>
          <a:srcRect t="62891" b="-3039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70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0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7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70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70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70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70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70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70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70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70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70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70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70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70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70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70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70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70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70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70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70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70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70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70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70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70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70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70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70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70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70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70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70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70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70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70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70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70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70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70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0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70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70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70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70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70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70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70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70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70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70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70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70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70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0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0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0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0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0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70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70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70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70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70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70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70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70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70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70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70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70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70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70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70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70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70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70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70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70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70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70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70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70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70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70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70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70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70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70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70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70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70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70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70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70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70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70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70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70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70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70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70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70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70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70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70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0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70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70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70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70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70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70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0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70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70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70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70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70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70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70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70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70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70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70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70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70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70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70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70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70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70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70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70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70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70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70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0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70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70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0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70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70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0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70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70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0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70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70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0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70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70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70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70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70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70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0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70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70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0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70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70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0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0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70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0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70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70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0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70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70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70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70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70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70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0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70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70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0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70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70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0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70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70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0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70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70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0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70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70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70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70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70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70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70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70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70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70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70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70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70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70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70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70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70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70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70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70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70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70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70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70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70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70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70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70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70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70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70"/>
          <p:cNvGrpSpPr/>
          <p:nvPr/>
        </p:nvGrpSpPr>
        <p:grpSpPr>
          <a:xfrm>
            <a:off x="1611174" y="3407866"/>
            <a:ext cx="7401067" cy="2721560"/>
            <a:chOff x="1015" y="2147"/>
            <a:chExt cx="4662" cy="1714"/>
          </a:xfrm>
        </p:grpSpPr>
        <p:pic>
          <p:nvPicPr>
            <p:cNvPr id="239" name="Google Shape;239;p70" descr="ALU_picShadow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222533" flipH="1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70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41" name="Google Shape;241;p70" descr="0026_Sh_18010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w="508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pic>
        <p:grpSp>
          <p:nvGrpSpPr>
            <p:cNvPr id="242" name="Google Shape;242;p70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id="243" name="Google Shape;243;p70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50468" flipH="1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4" name="Google Shape;244;p70" descr="anvers_120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45" name="Google Shape;245;p70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70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70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id="248" name="Google Shape;248;p70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9" name="Google Shape;249;p70" descr="0065_Ch_230108"/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grpSp>
          <p:nvGrpSpPr>
            <p:cNvPr id="250" name="Google Shape;250;p70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id="251" name="Google Shape;251;p70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165852" flipH="1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2" name="Google Shape;252;p70" descr="026-2S9E4497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  <p:sp>
          <p:nvSpPr>
            <p:cNvPr id="253" name="Google Shape;253;p70"/>
            <p:cNvSpPr/>
            <p:nvPr/>
          </p:nvSpPr>
          <p:spPr>
            <a:xfrm rot="-175408" flipH="1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70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id="255" name="Google Shape;255;p70" descr="ALU_picShadow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 rot="-224331" flipH="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70" descr="anvers_096"/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w="50800" cap="flat" cmpd="sng">
                <a:solidFill>
                  <a:schemeClr val="l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pic>
        </p:grpSp>
      </p:grpSp>
      <p:pic>
        <p:nvPicPr>
          <p:cNvPr id="257" name="Google Shape;257;p7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79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79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8" name="Google Shape;448;p79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9" name="Google Shape;449;p7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7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4" name="Google Shape;454;p80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5" name="Google Shape;455;p8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8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81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81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1" name="Google Shape;461;p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8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8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7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7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1" name="Google Shape;261;p7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71"/>
          <p:cNvSpPr txBox="1">
            <a:spLocks noGrp="1"/>
          </p:cNvSpPr>
          <p:nvPr>
            <p:ph type="ftr" idx="11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71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5" name="Google Shape;265;p71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6" name="Google Shape;266;p71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71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0" name="Google Shape;270;p7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71" name="Google Shape;271;p7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7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74" name="Google Shape;274;p72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75" name="Google Shape;275;p72"/>
          <p:cNvPicPr preferRelativeResize="0"/>
          <p:nvPr/>
        </p:nvPicPr>
        <p:blipFill rotWithShape="1">
          <a:blip r:embed="rId2">
            <a:alphaModFix/>
          </a:blip>
          <a:srcRect b="24088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7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72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w="25400" cap="rnd" cmpd="sng">
            <a:solidFill>
              <a:srgbClr val="0F243E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8" name="Google Shape;278;p72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73"/>
          <p:cNvPicPr preferRelativeResize="0"/>
          <p:nvPr/>
        </p:nvPicPr>
        <p:blipFill rotWithShape="1">
          <a:blip r:embed="rId2">
            <a:alphaModFix/>
          </a:blip>
          <a:srcRect t="40508" b="19479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7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7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73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/>
          </a:p>
        </p:txBody>
      </p:sp>
      <p:grpSp>
        <p:nvGrpSpPr>
          <p:cNvPr id="285" name="Google Shape;285;p73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86" name="Google Shape;286;p73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3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3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3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3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3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3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3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3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3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3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3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3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3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3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3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3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3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3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3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3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3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3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3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3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3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3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3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3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3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3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3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3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3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3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3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3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3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3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3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3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3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3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3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3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3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3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3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3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3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3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3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3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3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3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3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3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3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3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3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3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3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3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3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3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3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3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3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3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3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3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3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3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3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3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3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3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3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3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3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3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3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3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3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3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3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3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3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3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3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3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3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3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3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3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3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3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3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3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3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3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3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3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3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3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3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3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3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3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3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3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3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3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3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3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3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3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73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73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73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73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73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73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73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73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73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73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73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7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6" name="Google Shape;416;p7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7" name="Google Shape;417;p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0" name="Google Shape;420;p7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1" name="Google Shape;421;p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2" name="Google Shape;422;p7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7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7" name="Google Shape;427;p7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8" name="Google Shape;428;p7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9" name="Google Shape;429;p7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0" name="Google Shape;430;p7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7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7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7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7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8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0" name="Google Shape;440;p78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1" name="Google Shape;441;p7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42" name="Google Shape;442;p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3" name="Google Shape;443;p7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4" name="Google Shape;444;p7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"/>
          <p:cNvSpPr txBox="1">
            <a:spLocks noGrp="1"/>
          </p:cNvSpPr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Quality Management</a:t>
            </a:r>
            <a:endParaRPr/>
          </a:p>
        </p:txBody>
      </p:sp>
      <p:sp>
        <p:nvSpPr>
          <p:cNvPr id="469" name="Google Shape;469;p1"/>
          <p:cNvSpPr txBox="1">
            <a:spLocks noGrp="1"/>
          </p:cNvSpPr>
          <p:nvPr>
            <p:ph type="subTitle" idx="1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p4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Kiểm thử (Testing)  </a:t>
            </a:r>
            <a:endParaRPr/>
          </a:p>
        </p:txBody>
      </p:sp>
      <p:sp>
        <p:nvSpPr>
          <p:cNvPr id="863" name="Google Shape;863;p4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Thanh tra (Inspection)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64" name="Google Shape;864;p4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70" name="Google Shape;870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651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71" name="Google Shape;871;p4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Phân biệt sự khác nhau </a:t>
            </a:r>
            <a:endParaRPr/>
          </a:p>
        </p:txBody>
      </p:sp>
      <p:pic>
        <p:nvPicPr>
          <p:cNvPr id="872" name="Google Shape;872;p43" descr="http://4.bp.blogspot.com/-PCPBGH51B7Q/Uud7jqFLAiI/AAAAAAAAAYY/NKtN76w-mcQ/s1600/Captur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48706"/>
            <a:ext cx="9057337" cy="3213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</a:t>
            </a:r>
            <a:endParaRPr/>
          </a:p>
        </p:txBody>
      </p:sp>
      <p:sp>
        <p:nvSpPr>
          <p:cNvPr id="935" name="Google Shape;935;p4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Phân biệt Control Quality vs Validate Scope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36" name="Google Shape;936;p48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{FA1A6426-95E8-4F47-9F03-6EA2288E0AF5}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Control Quality </a:t>
                      </a: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Validate Scope </a:t>
                      </a: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Sắp xếp mức độ hiệu quả </a:t>
            </a:r>
            <a:endParaRPr/>
          </a:p>
        </p:txBody>
      </p:sp>
      <p:sp>
        <p:nvSpPr>
          <p:cNvPr id="1020" name="Google Shape;1020;p58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sp>
        <p:nvSpPr>
          <p:cNvPr id="1021" name="Google Shape;1021;p58"/>
          <p:cNvSpPr/>
          <p:nvPr/>
        </p:nvSpPr>
        <p:spPr>
          <a:xfrm>
            <a:off x="609601" y="4191474"/>
            <a:ext cx="2375445" cy="1934689"/>
          </a:xfrm>
          <a:custGeom>
            <a:avLst/>
            <a:gdLst/>
            <a:ahLst/>
            <a:cxnLst/>
            <a:rect l="l" t="t" r="r" b="b"/>
            <a:pathLst>
              <a:path w="1245691" h="1014557" extrusionOk="0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5425" tIns="75425" rIns="75425" bIns="75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 the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customer find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defects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2" name="Google Shape;1022;p58"/>
          <p:cNvSpPr/>
          <p:nvPr/>
        </p:nvSpPr>
        <p:spPr>
          <a:xfrm>
            <a:off x="6165448" y="1303561"/>
            <a:ext cx="2375445" cy="1934689"/>
          </a:xfrm>
          <a:custGeom>
            <a:avLst/>
            <a:gdLst/>
            <a:ahLst/>
            <a:cxnLst/>
            <a:rect l="l" t="t" r="r" b="b"/>
            <a:pathLst>
              <a:path w="1245691" h="1014557" extrusionOk="0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DAFEA4"/>
              </a:gs>
              <a:gs pos="35000">
                <a:srgbClr val="E3FEBF"/>
              </a:gs>
              <a:gs pos="100000">
                <a:srgbClr val="F4FEE6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5425" tIns="75425" rIns="75425" bIns="75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 and correct the defects 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(Quality Control) 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3" name="Google Shape;1023;p58"/>
          <p:cNvSpPr/>
          <p:nvPr/>
        </p:nvSpPr>
        <p:spPr>
          <a:xfrm>
            <a:off x="1219200" y="1273551"/>
            <a:ext cx="2375445" cy="1934689"/>
          </a:xfrm>
          <a:custGeom>
            <a:avLst/>
            <a:gdLst/>
            <a:ahLst/>
            <a:cxnLst/>
            <a:rect l="l" t="t" r="r" b="b"/>
            <a:pathLst>
              <a:path w="1245691" h="1014557" extrusionOk="0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C8B2E9"/>
              </a:gs>
              <a:gs pos="35000">
                <a:srgbClr val="D6CAED"/>
              </a:gs>
              <a:gs pos="100000">
                <a:srgbClr val="EFE8FA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5425" tIns="75425" rIns="75425" bIns="75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Examine and correct the process</a:t>
            </a: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.(Quality Assurance)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4" name="Google Shape;1024;p58"/>
          <p:cNvSpPr/>
          <p:nvPr/>
        </p:nvSpPr>
        <p:spPr>
          <a:xfrm>
            <a:off x="6165448" y="3886200"/>
            <a:ext cx="2375445" cy="1934689"/>
          </a:xfrm>
          <a:custGeom>
            <a:avLst/>
            <a:gdLst/>
            <a:ahLst/>
            <a:cxnLst/>
            <a:rect l="l" t="t" r="r" b="b"/>
            <a:pathLst>
              <a:path w="1245691" h="1014557" extrusionOk="0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99EAFF"/>
              </a:gs>
              <a:gs pos="35000">
                <a:srgbClr val="B8F1FF"/>
              </a:gs>
              <a:gs pos="100000">
                <a:srgbClr val="E2FBFF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5425" tIns="75425" rIns="75425" bIns="75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built-in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 and designing of the project and product.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5" name="Google Shape;1025;p58"/>
          <p:cNvSpPr/>
          <p:nvPr/>
        </p:nvSpPr>
        <p:spPr>
          <a:xfrm>
            <a:off x="3221904" y="3321441"/>
            <a:ext cx="2375445" cy="1934689"/>
          </a:xfrm>
          <a:custGeom>
            <a:avLst/>
            <a:gdLst/>
            <a:ahLst/>
            <a:cxnLst/>
            <a:rect l="l" t="t" r="r" b="b"/>
            <a:pathLst>
              <a:path w="1245691" h="1014557" extrusionOk="0">
                <a:moveTo>
                  <a:pt x="0" y="101456"/>
                </a:moveTo>
                <a:cubicBezTo>
                  <a:pt x="0" y="45423"/>
                  <a:pt x="45423" y="0"/>
                  <a:pt x="101456" y="0"/>
                </a:cubicBezTo>
                <a:lnTo>
                  <a:pt x="1144235" y="0"/>
                </a:lnTo>
                <a:cubicBezTo>
                  <a:pt x="1200268" y="0"/>
                  <a:pt x="1245691" y="45423"/>
                  <a:pt x="1245691" y="101456"/>
                </a:cubicBezTo>
                <a:lnTo>
                  <a:pt x="1245691" y="913101"/>
                </a:lnTo>
                <a:cubicBezTo>
                  <a:pt x="1245691" y="969134"/>
                  <a:pt x="1200268" y="1014557"/>
                  <a:pt x="1144235" y="1014557"/>
                </a:cubicBezTo>
                <a:lnTo>
                  <a:pt x="101456" y="1014557"/>
                </a:lnTo>
                <a:cubicBezTo>
                  <a:pt x="45423" y="1014557"/>
                  <a:pt x="0" y="969134"/>
                  <a:pt x="0" y="913101"/>
                </a:cubicBezTo>
                <a:lnTo>
                  <a:pt x="0" y="101456"/>
                </a:lnTo>
                <a:close/>
              </a:path>
            </a:pathLst>
          </a:custGeom>
          <a:gradFill>
            <a:gsLst>
              <a:gs pos="0">
                <a:srgbClr val="FFBD80"/>
              </a:gs>
              <a:gs pos="35000">
                <a:srgbClr val="FFCFA8"/>
              </a:gs>
              <a:gs pos="100000">
                <a:srgbClr val="FFEBD9"/>
              </a:gs>
            </a:gsLst>
            <a:lin ang="16200000" scaled="0"/>
          </a:gradFill>
          <a:ln>
            <a:noFill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  <p:txBody>
          <a:bodyPr spcFirstLastPara="1" wrap="square" lIns="75425" tIns="75425" rIns="75425" bIns="75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Culture of Quality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throught out the organization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g2e165a17245_0_0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5" name="Google Shape;1075;g2e165a17245_0_0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g2e165a17245_0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pic>
        <p:nvPicPr>
          <p:cNvPr id="1077" name="Google Shape;1077;g2e165a1724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Bên nào có chất lượng cao hơn ? </a:t>
            </a:r>
            <a:endParaRPr/>
          </a:p>
        </p:txBody>
      </p:sp>
      <p:sp>
        <p:nvSpPr>
          <p:cNvPr id="496" name="Google Shape;496;p3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/>
          </a:p>
        </p:txBody>
      </p:sp>
      <p:pic>
        <p:nvPicPr>
          <p:cNvPr id="497" name="Google Shape;497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794698"/>
            <a:ext cx="4497600" cy="2955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8200" y="1794698"/>
            <a:ext cx="4495800" cy="299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</a:t>
            </a:r>
            <a:endParaRPr sz="3000"/>
          </a:p>
        </p:txBody>
      </p:sp>
      <p:sp>
        <p:nvSpPr>
          <p:cNvPr id="521" name="Google Shape;521;p6"/>
          <p:cNvSpPr txBox="1"/>
          <p:nvPr/>
        </p:nvSpPr>
        <p:spPr>
          <a:xfrm>
            <a:off x="1752600" y="4507468"/>
            <a:ext cx="93756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TOYOTA</a:t>
            </a:r>
            <a:endParaRPr/>
          </a:p>
        </p:txBody>
      </p:sp>
      <p:sp>
        <p:nvSpPr>
          <p:cNvPr id="522" name="Google Shape;522;p6"/>
          <p:cNvSpPr txBox="1"/>
          <p:nvPr/>
        </p:nvSpPr>
        <p:spPr>
          <a:xfrm>
            <a:off x="6172200" y="4507468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ROLLS ROYCE</a:t>
            </a:r>
            <a:endParaRPr/>
          </a:p>
        </p:txBody>
      </p:sp>
      <p:pic>
        <p:nvPicPr>
          <p:cNvPr id="523" name="Google Shape;523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t="19192" b="25336"/>
          <a:stretch/>
        </p:blipFill>
        <p:spPr>
          <a:xfrm>
            <a:off x="457200" y="2514600"/>
            <a:ext cx="4267200" cy="18515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6"/>
          <p:cNvPicPr preferRelativeResize="0"/>
          <p:nvPr/>
        </p:nvPicPr>
        <p:blipFill rotWithShape="1">
          <a:blip r:embed="rId4">
            <a:alphaModFix/>
          </a:blip>
          <a:srcRect l="3437" t="18333" r="2343" b="17124"/>
          <a:stretch/>
        </p:blipFill>
        <p:spPr>
          <a:xfrm>
            <a:off x="5055047" y="2438400"/>
            <a:ext cx="3707953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6"/>
          <p:cNvSpPr/>
          <p:nvPr/>
        </p:nvSpPr>
        <p:spPr>
          <a:xfrm>
            <a:off x="609600" y="1525447"/>
            <a:ext cx="356379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Xe nào có chất lượng cao hơn ?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1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rebuchet MS"/>
              <a:buNone/>
            </a:pPr>
            <a:r>
              <a:rPr lang="en-US" sz="3000"/>
              <a:t>Group discussion: Phân biệt 2 vai trò </a:t>
            </a:r>
            <a:endParaRPr sz="3000"/>
          </a:p>
        </p:txBody>
      </p:sp>
      <p:sp>
        <p:nvSpPr>
          <p:cNvPr id="613" name="Google Shape;613;p12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14" name="Google Shape;614;p12"/>
          <p:cNvGraphicFramePr/>
          <p:nvPr/>
        </p:nvGraphicFramePr>
        <p:xfrm>
          <a:off x="457200" y="135096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{FA1A6426-95E8-4F47-9F03-6EA2288E0AF5}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Quality Assurance</a:t>
                      </a:r>
                      <a:r>
                        <a:rPr lang="en-US" sz="1400" u="none" strike="noStrike" cap="none"/>
                        <a:t> </a:t>
                      </a:r>
                      <a:endParaRPr sz="1400" b="1" u="none" strike="noStrike" cap="none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strike="noStrike" cap="none"/>
                        <a:t>Quality Control </a:t>
                      </a:r>
                      <a:endParaRPr sz="1800" b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2" name="Google Shape;662;p18"/>
          <p:cNvGraphicFramePr/>
          <p:nvPr/>
        </p:nvGraphicFramePr>
        <p:xfrm>
          <a:off x="457200" y="150876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{FA1A6426-95E8-4F47-9F03-6EA2288E0AF5}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8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Chi phí Phù hợp </a:t>
                      </a: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(Money spent during the project to avoid failures)</a:t>
                      </a:r>
                      <a:endParaRPr sz="1800" b="1" i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Chi phí Không phù hợp </a:t>
                      </a:r>
                      <a:endParaRPr sz="1800" b="1"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/>
                        <a:t>(Money spent during and after the project because of failures)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endParaRPr sz="18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 phí phòng ngừa (build a quality product)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 phí lỗi nội bộ (failures found by the project)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96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 phí đánh giá (assess the quality)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Chi phí lỗi bên ngoài (failures found by the customer)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63" name="Google Shape;663;p18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Làm rõ từng loại chi phí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25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Metric đo đạc  </a:t>
            </a:r>
            <a:endParaRPr/>
          </a:p>
        </p:txBody>
      </p:sp>
      <p:sp>
        <p:nvSpPr>
          <p:cNvPr id="722" name="Google Shape;722;p25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Bạn sẽ chuyển giao cái gì (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Deliverable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 vào milestone gần nhất?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Xem lại Mục tiêu, WBS bạn đã xây dựng ở những bài trước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Yêu cầu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chất lượng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kết quả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chuyển giao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là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Ví dụ như không có lỗi, hoạt động bình thường trong điều kiện trời mưa....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Có thể đo đạc mức độ </a:t>
            </a:r>
            <a:r>
              <a:rPr lang="en-US"/>
              <a:t>thỏa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mãn yêu cầu bằng chỉ số chất lượng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(Quality Metric)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nào?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Metric nên ở dạng tỉ lệ (rate)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Dữ liệu có thể dễ dàng thu thập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Có thể theo dõi được hàng ngày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" name="Google Shape;728;p26"/>
          <p:cNvGraphicFramePr/>
          <p:nvPr/>
        </p:nvGraphicFramePr>
        <p:xfrm>
          <a:off x="457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{FA1A6426-95E8-4F47-9F03-6EA2288E0AF5}</a:tableStyleId>
              </a:tblPr>
              <a:tblGrid>
                <a:gridCol w="35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ID</a:t>
                      </a:r>
                      <a:endParaRPr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Thuộc tính cần đo</a:t>
                      </a:r>
                      <a:br>
                        <a:rPr lang="en-US" sz="900" b="1"/>
                      </a:br>
                      <a:r>
                        <a:rPr lang="en-US" sz="900" b="1"/>
                        <a:t>( Item)</a:t>
                      </a:r>
                      <a:endParaRPr sz="1200" b="1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Chỉ số đo </a:t>
                      </a:r>
                      <a:br>
                        <a:rPr lang="en-US" sz="900" b="1"/>
                      </a:br>
                      <a:r>
                        <a:rPr lang="en-US" sz="900" b="1"/>
                        <a:t>(Metric)</a:t>
                      </a:r>
                      <a:endParaRPr sz="1200" b="1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Phương pháp đo </a:t>
                      </a:r>
                      <a:br>
                        <a:rPr lang="en-US" sz="900" b="1"/>
                      </a:br>
                      <a:r>
                        <a:rPr lang="en-US" sz="900" b="1"/>
                        <a:t>(Measurement Method)</a:t>
                      </a:r>
                      <a:endParaRPr sz="1200" b="1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7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Thời gian hoàn thành đơn hàng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Cycle Time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Tính từ lúc khách hàng đặt hàng đến khi sản phẩm, dịch vụ đang được vận chuyển đến với khách hàng và có xác nhận trên hệ thống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Tỉ lệ lỗi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Defect rate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Số lượng lỗi/ số lượng đơn vị kiểm thử 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Thời gian xử lí của 1 booking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TPS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Từ lúc khách hàng tạo 1 booking đến lúc admin nhìn thấy được booking đó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CPU/Disk chiếm dụng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% CPU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Từ lúc 1 API được gọi trong 1 khoảng thời gian live của nó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Số lượng người truy cập đồng thời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Traffic rate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/>
                        <a:t>Trong 1s thì có bao nhiêu người truy cập hệ thống cùng lúc</a:t>
                      </a:r>
                      <a:endParaRPr sz="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29" name="Google Shape;729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Đưa ra Metric cho dự án của bạn </a:t>
            </a:r>
            <a:endParaRPr/>
          </a:p>
        </p:txBody>
      </p:sp>
      <p:graphicFrame>
        <p:nvGraphicFramePr>
          <p:cNvPr id="730" name="Google Shape;730;p26"/>
          <p:cNvGraphicFramePr/>
          <p:nvPr/>
        </p:nvGraphicFramePr>
        <p:xfrm>
          <a:off x="4648200" y="23614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{FA1A6426-95E8-4F47-9F03-6EA2288E0AF5}</a:tableStyleId>
              </a:tblPr>
              <a:tblGrid>
                <a:gridCol w="35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0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/>
                        <a:t>ID</a:t>
                      </a:r>
                      <a:endParaRPr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Thuộc tính cần đo</a:t>
                      </a:r>
                      <a:br>
                        <a:rPr lang="en-US" sz="900" b="1"/>
                      </a:br>
                      <a:r>
                        <a:rPr lang="en-US" sz="900" b="1"/>
                        <a:t>( Item)</a:t>
                      </a:r>
                      <a:endParaRPr sz="1200" b="1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Chỉ số đo </a:t>
                      </a:r>
                      <a:br>
                        <a:rPr lang="en-US" sz="900" b="1"/>
                      </a:br>
                      <a:r>
                        <a:rPr lang="en-US" sz="900" b="1"/>
                        <a:t>(Metric)</a:t>
                      </a:r>
                      <a:endParaRPr sz="1200" b="1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b="1"/>
                        <a:t>Phương pháp đo </a:t>
                      </a:r>
                      <a:br>
                        <a:rPr lang="en-US" sz="900" b="1"/>
                      </a:br>
                      <a:r>
                        <a:rPr lang="en-US" sz="900" b="1"/>
                        <a:t>(Measurement Method)</a:t>
                      </a:r>
                      <a:endParaRPr sz="1200" b="1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9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18575" marR="18575" marT="12400" marB="124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31" name="Google Shape;731;p26"/>
          <p:cNvSpPr txBox="1"/>
          <p:nvPr/>
        </p:nvSpPr>
        <p:spPr>
          <a:xfrm>
            <a:off x="533400" y="1752600"/>
            <a:ext cx="85151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Ví dụ: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26"/>
          <p:cNvSpPr/>
          <p:nvPr/>
        </p:nvSpPr>
        <p:spPr>
          <a:xfrm>
            <a:off x="4572001" y="1301234"/>
            <a:ext cx="41148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 thành viên cho 1 ví dụ trong dự án của mình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1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Xây dựng Quality Checklist </a:t>
            </a:r>
            <a:endParaRPr/>
          </a:p>
        </p:txBody>
      </p:sp>
      <p:sp>
        <p:nvSpPr>
          <p:cNvPr id="772" name="Google Shape;772;p3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Chọn một quá trình trong dự án hay phát sinh lỗi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Quá trình trên hay gặp những lỗi gì (common defects) ? Hay bị thiếu sót những việc gì?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Hãy xem lại CSDL của công ty hoặc hỏi chuyên gia để biết các lỗi hay gặp  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Làm thế nào để phát hiện ra lỗi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(Defect)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trên Deliverable? Làm thế nào để biết được Deliverable đã thoả mãn yêu cầu?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Các bài kiểm thử, các bước thanh tra kiểm tra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Để quá trình trên không bị lỗi, thì </a:t>
            </a: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cần kiểm tra gì trước khi bàn giao kết quả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 cho bước sau ?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Gợi ý: Xây dựng </a:t>
            </a:r>
            <a:r>
              <a:rPr lang="en-US" b="1" i="1">
                <a:latin typeface="Calibri"/>
                <a:ea typeface="Calibri"/>
                <a:cs typeface="Calibri"/>
                <a:sym typeface="Calibri"/>
              </a:rPr>
              <a:t>Checklist</a:t>
            </a: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 ( Danh sách những mục cần kiểm tra) để đảm bảo chất lượng đầu ra ở từng bước xử lý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225425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32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Group discussion: Đưa ra Quality Checklist cho dự án của bạn </a:t>
            </a:r>
            <a:endParaRPr/>
          </a:p>
        </p:txBody>
      </p:sp>
      <p:graphicFrame>
        <p:nvGraphicFramePr>
          <p:cNvPr id="779" name="Google Shape;779;p32"/>
          <p:cNvGraphicFramePr/>
          <p:nvPr/>
        </p:nvGraphicFramePr>
        <p:xfrm>
          <a:off x="457200" y="134514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{FA1A6426-95E8-4F47-9F03-6EA2288E0AF5}</a:tableStyleId>
              </a:tblPr>
              <a:tblGrid>
                <a:gridCol w="33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5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7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6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372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ID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Điểm/ lỗi cần kiểm </a:t>
                      </a:r>
                      <a:br>
                        <a:rPr lang="en-US" sz="1400" b="1"/>
                      </a:br>
                      <a:r>
                        <a:rPr lang="en-US" sz="1400" b="1"/>
                        <a:t>(Quality item )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Yes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No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/>
                        <a:t>N/A</a:t>
                      </a:r>
                      <a:endParaRPr sz="1100" b="1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Ngày kiểm tra</a:t>
                      </a:r>
                      <a:br>
                        <a:rPr lang="en-US" sz="1400" b="1"/>
                      </a:br>
                      <a:r>
                        <a:rPr lang="en-US" sz="1400" b="1"/>
                        <a:t>(Verification Date )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/>
                        <a:t>Chú ý </a:t>
                      </a:r>
                      <a:br>
                        <a:rPr lang="en-US" sz="1400" b="1"/>
                      </a:br>
                      <a:r>
                        <a:rPr lang="en-US" sz="1400" b="1"/>
                        <a:t>(Note)</a:t>
                      </a:r>
                      <a:endParaRPr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0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Đã bật chế độ maintain trước khi deploy?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x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25/05/2021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1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Đã tạo tag (source code) hay chưa?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2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Đã setting cấu hình production?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3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Đã xoá cache sau khi deploy?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4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/>
                        <a:t>Các tính năng ở production hoạt động bình thường sau khi deploy?</a:t>
                      </a:r>
                      <a:endParaRPr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8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/>
                    </a:p>
                  </a:txBody>
                  <a:tcPr marL="29775" marR="29775" marT="19850" marB="1985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1059</Words>
  <Application>Microsoft Office PowerPoint</Application>
  <PresentationFormat>On-screen Show (4:3)</PresentationFormat>
  <Paragraphs>148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Noto Sans Symbols</vt:lpstr>
      <vt:lpstr>Arial</vt:lpstr>
      <vt:lpstr>Calibri</vt:lpstr>
      <vt:lpstr>Trebuchet MS</vt:lpstr>
      <vt:lpstr>Slides Template</vt:lpstr>
      <vt:lpstr>Project Quality Management</vt:lpstr>
      <vt:lpstr>Group discussion: Bên nào có chất lượng cao hơn ? </vt:lpstr>
      <vt:lpstr>Group discussion</vt:lpstr>
      <vt:lpstr>Group discussion: Phân biệt 2 vai trò </vt:lpstr>
      <vt:lpstr>Group discussion: Làm rõ từng loại chi phí </vt:lpstr>
      <vt:lpstr>Group discussion: Xây dựng Metric đo đạc  </vt:lpstr>
      <vt:lpstr>Group discussion: Đưa ra Metric cho dự án của bạn </vt:lpstr>
      <vt:lpstr>Group discussion: Xây dựng Quality Checklist </vt:lpstr>
      <vt:lpstr>Group discussion: Đưa ra Quality Checklist cho dự án của bạn </vt:lpstr>
      <vt:lpstr>Group discussion: Phân biệt sự khác nhau </vt:lpstr>
      <vt:lpstr>Group discussion: Phân biệt sự khác nhau </vt:lpstr>
      <vt:lpstr>Group discussion:</vt:lpstr>
      <vt:lpstr>Group Discussion: Sắp xếp mức độ hiệu quả </vt:lpstr>
      <vt:lpstr>Group discussion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Pham Manh Cuong</cp:lastModifiedBy>
  <cp:revision>1</cp:revision>
  <dcterms:created xsi:type="dcterms:W3CDTF">2012-12-18T03:12:19Z</dcterms:created>
  <dcterms:modified xsi:type="dcterms:W3CDTF">2024-07-25T09:29:27Z</dcterms:modified>
</cp:coreProperties>
</file>