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+gp+++c+AF8MBc8RwJnN2uFi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16D767-B428-4F12-83BB-5E6DAF4F477B}">
  <a:tblStyle styleId="{D916D767-B428-4F12-83BB-5E6DAF4F47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166eaa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2" name="Google Shape;542;g2e166eaa0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5.png"/><Relationship Id="rId5" Type="http://schemas.openxmlformats.org/officeDocument/2006/relationships/image" Target="../media/image7.jpg"/><Relationship Id="rId6" Type="http://schemas.openxmlformats.org/officeDocument/2006/relationships/image" Target="../media/image14.jpg"/><Relationship Id="rId7" Type="http://schemas.openxmlformats.org/officeDocument/2006/relationships/image" Target="../media/image5.jpg"/><Relationship Id="rId8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-8186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9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49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49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9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9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9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9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9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9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9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9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9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9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9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9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9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9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9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9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9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9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9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9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9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9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9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9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9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9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9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9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9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9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9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9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9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9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9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9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9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9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9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9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9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9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9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9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9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9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9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9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9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9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9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9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9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9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9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9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9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9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9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9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9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9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9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9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9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9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9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9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9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9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9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9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9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9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9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9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9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9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9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9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9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9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9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9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9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9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9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9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9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9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9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9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9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9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9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9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9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9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9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9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9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9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9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9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9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9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9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9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9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9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9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9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9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9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9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9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9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9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9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9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9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9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9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9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9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9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9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9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9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9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9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9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9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9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9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9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9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9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9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9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9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9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9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9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9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9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9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49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49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49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49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4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49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49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5" name="Google Shape;455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6" name="Google Shape;456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3" name="Google Shape;46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0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1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1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2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2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2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2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2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2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2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2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2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2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2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2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2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2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2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2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2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2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2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2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2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2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2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2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2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2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2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2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2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2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2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2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2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2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2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2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2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2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2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2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2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2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2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2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2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2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2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2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2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2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2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2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2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2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2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2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2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2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2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2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2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2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2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2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2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2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2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2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2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2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2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2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2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2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2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2" name="Google Shape;422;p53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53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4" name="Google Shape;424;p53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3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3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348" y="4360863"/>
            <a:ext cx="2801652" cy="193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5" name="Google Shape;435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1" name="Google Shape;441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2" name="Google Shape;442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3" name="Google Shape;443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4" name="Google Shape;444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Management Introduction </a:t>
            </a:r>
            <a:endParaRPr/>
          </a:p>
        </p:txBody>
      </p:sp>
      <p:sp>
        <p:nvSpPr>
          <p:cNvPr id="483" name="Google Shape;483;p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4" name="Google Shape;48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Thiết lập mục tiêu SMART </a:t>
            </a:r>
            <a:endParaRPr/>
          </a:p>
        </p:txBody>
      </p:sp>
      <p:sp>
        <p:nvSpPr>
          <p:cNvPr id="553" name="Google Shape;553;p4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Mục tiêu dự án mà bạn đang thực hiện là gì? </a:t>
            </a:r>
            <a:endParaRPr/>
          </a:p>
          <a:p>
            <a:pPr indent="-17780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780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780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Mục tiêu này đáp ứng được những tiêu chí nào dưới đây? 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Specific 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Measurable 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Achievable 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Relevant (Realistic)?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Timely?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Ví dụ mục tiêu SMART: 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Hoàn thành 100 test case bằng RPA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Training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đào tạo user có thể sử dụng được RPA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Tự động hoá 6 quy trình vận hành hiện tại bao gồm: Chi lương trong, Chi lương ngoài, MT103, Vận hành 247, Vận hành thẻ, Quản lý phí lãi.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Thời gian hoàn thành trong cuối tháng 04/2023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90" name="Google Shape;490;p3"/>
          <p:cNvGraphicFramePr/>
          <p:nvPr/>
        </p:nvGraphicFramePr>
        <p:xfrm>
          <a:off x="457200" y="252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{D916D767-B428-4F12-83BB-5E6DAF4F477B}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1" name="Google Shape;491;p3"/>
          <p:cNvSpPr/>
          <p:nvPr/>
        </p:nvSpPr>
        <p:spPr>
          <a:xfrm>
            <a:off x="457200" y="147189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biệt sự khác nhau giữa hoạt động Vận hành (Operation) và hoạt động Dự án (Project)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97" name="Google Shape;497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Chia sẻ với bạn học về Dự án bạn đang tham gia triển khai: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Nhu cầu: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Dự án đó được thành lập nhằm giải quyết nhu cầu gì? của ai?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Thời hạn: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Thời gian bắt đầu, thời gian kết thúc khi nào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Kết quả: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Và kết quả mà dự án cần phải đạt được/ tạo ra được là gì 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Phân biệt các khái niệm</a:t>
            </a:r>
            <a:endParaRPr/>
          </a:p>
        </p:txBody>
      </p:sp>
      <p:graphicFrame>
        <p:nvGraphicFramePr>
          <p:cNvPr id="503" name="Google Shape;503;p1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{D916D767-B428-4F12-83BB-5E6DAF4F477B}</a:tableStyleId>
              </a:tblPr>
              <a:tblGrid>
                <a:gridCol w="1524000"/>
                <a:gridCol w="22860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Project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Program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Portfolio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Objective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Success measured by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Product, and project quality, timelines, budget, compliance, and degree of customer satisfaction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ability to deliver its intended benefits to an organization 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aggregate investment performance and benefit realization of the portfolio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nào Tiền và nguồn lực lớn nhất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nào Khó thay đổi nhất (chi phí để thay đổi lớn)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nào ảnh hưởng của BLQ lớn nhất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29"/>
          <p:cNvCxnSpPr/>
          <p:nvPr/>
        </p:nvCxnSpPr>
        <p:spPr>
          <a:xfrm rot="10800000">
            <a:off x="762000" y="1905000"/>
            <a:ext cx="0" cy="411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511" name="Google Shape;511;p29"/>
          <p:cNvCxnSpPr/>
          <p:nvPr/>
        </p:nvCxnSpPr>
        <p:spPr>
          <a:xfrm>
            <a:off x="762000" y="6019800"/>
            <a:ext cx="7620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512" name="Google Shape;512;p29"/>
          <p:cNvCxnSpPr/>
          <p:nvPr/>
        </p:nvCxnSpPr>
        <p:spPr>
          <a:xfrm>
            <a:off x="2743200" y="1905000"/>
            <a:ext cx="0" cy="426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3" name="Google Shape;513;p29"/>
          <p:cNvCxnSpPr/>
          <p:nvPr/>
        </p:nvCxnSpPr>
        <p:spPr>
          <a:xfrm>
            <a:off x="5638800" y="1905000"/>
            <a:ext cx="0" cy="426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4" name="Google Shape;514;p29"/>
          <p:cNvCxnSpPr/>
          <p:nvPr/>
        </p:nvCxnSpPr>
        <p:spPr>
          <a:xfrm>
            <a:off x="8153400" y="1905000"/>
            <a:ext cx="0" cy="426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15" name="Google Shape;515;p29"/>
          <p:cNvSpPr txBox="1"/>
          <p:nvPr/>
        </p:nvSpPr>
        <p:spPr>
          <a:xfrm>
            <a:off x="1143000" y="5562600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3628860" y="557426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9"/>
          <p:cNvSpPr txBox="1"/>
          <p:nvPr/>
        </p:nvSpPr>
        <p:spPr>
          <a:xfrm>
            <a:off x="6248400" y="5574268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523" name="Google Shape;523;p32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Vòng đời sản phẩm và Vòng đời dự án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Vòng đời sản phẩm tính từ khi nào tới khi nào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Vòng đời dự án/ sáng kiến tính từ khi nào tới khi nào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Vòng đời sản phẩm có liên quan như thế nào tới vòng đời dự án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30" name="Google Shape;530;p3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EEF và OPA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2" name="Google Shape;532;p36"/>
          <p:cNvGraphicFramePr/>
          <p:nvPr/>
        </p:nvGraphicFramePr>
        <p:xfrm>
          <a:off x="533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{D916D767-B428-4F12-83BB-5E6DAF4F477B}</a:tableStyleId>
              </a:tblPr>
              <a:tblGrid>
                <a:gridCol w="4076700"/>
                <a:gridCol w="407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EEF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38" name="Google Shape;538;p3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Lựa chọn dự án nào? </a:t>
            </a:r>
            <a:endParaRPr/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8001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166eaa003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e166eaa003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e166eaa003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g2e166eaa00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