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3i4PfatMUaZr3+ad5sx49FhkV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255226-A0BF-4BE9-B106-6075A1A50E8C}">
  <a:tblStyle styleId="{0D255226-A0BF-4BE9-B106-6075A1A50E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C6D6AC6-46FA-4A24-AABC-B905DD9418E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2956f4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4" name="Google Shape;564;g272956f45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 phút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Câu hỏi thảo luận: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Nguyên nhân vì sao dẫn đến sự kiện này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Nếu anh/chị là cấp trên của anh B, anh/chị sẽ giải pháp chủ động (proactive, prevention action) nào để tình huống trên không lặp lại.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98e86e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phút</a:t>
            </a:r>
            <a:endParaRPr/>
          </a:p>
        </p:txBody>
      </p:sp>
      <p:sp>
        <p:nvSpPr>
          <p:cNvPr id="494" name="Google Shape;494;g2f98e86ea8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phút</a:t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9" Type="http://schemas.openxmlformats.org/officeDocument/2006/relationships/image" Target="../media/image2.png"/><Relationship Id="rId5" Type="http://schemas.openxmlformats.org/officeDocument/2006/relationships/image" Target="../media/image1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4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4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4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4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Communications Management</a:t>
            </a:r>
            <a:endParaRPr/>
          </a:p>
        </p:txBody>
      </p:sp>
      <p:sp>
        <p:nvSpPr>
          <p:cNvPr id="470" name="Google Shape;470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Phân biệt các loại báo cáo </a:t>
            </a:r>
            <a:endParaRPr sz="2800"/>
          </a:p>
        </p:txBody>
      </p:sp>
      <p:sp>
        <p:nvSpPr>
          <p:cNvPr id="561" name="Google Shape;561;p3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 loại báo cáo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 report: Báo cáo trạng thái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Variance report: Báo cáo sai lệch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Progress report: Báo cáo tiến độ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Trend report: Báo cáo xu hướng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Forecast: Dự báo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Câu hỏi thảo luận: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trạng thái và báo cáo tiến độ khác nhau như thế nào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xu hướng và dự báo khác nhau như thế nào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2956f45d4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72956f45d4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72956f45d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g272956f45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 study </a:t>
            </a:r>
            <a:endParaRPr/>
          </a:p>
        </p:txBody>
      </p:sp>
      <p:sp>
        <p:nvSpPr>
          <p:cNvPr id="477" name="Google Shape;477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33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Tình huống giao tiếp dựa trên một sự kiện có thật giữa bộ phận IT và bộ phận bán hàng trong công ty fintech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10AM sáng ngày thứ 4: Anh B (Kỹ thuật hỗ trợ) nhận được email từ chị A (Chuyên viên bộ phận nghiệp vụ)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Chị ơi, chị có thể gửi file log giúp em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8h30 AM Sáng ngày thứ 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không gửi file log thì em làm sao có thể xử lý cho chị được ah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9AM Sáng ngày thứ 6: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Em ơi hệ thống có lỗi, em vào xử lý giúp chị được không ? &lt;Copy file log dài tầm 20 trang A4&gt;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paste vào email như thế này thì em làm sao xử lý được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3AM 15 Chiều thứ 6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Em ơi, chị đã làm theo những gì em nói, xử lý hay không là tuỳ 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0026" lvl="2" marL="114300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CC: Sếp bộ phận X, sếp bộ phận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(Kỹ thuật hỗ trợ): Ớ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Lên kế hoạch giao tiếp  </a:t>
            </a:r>
            <a:endParaRPr sz="3000"/>
          </a:p>
        </p:txBody>
      </p:sp>
      <p:sp>
        <p:nvSpPr>
          <p:cNvPr id="484" name="Google Shape;484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Lên kế hoạch giao tiếp với 2 stakeholders quan trọng trong dự án: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Stakeholder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đó là ai? Họ cần những thông tin gì ? Nhu cầu thông tin của họ là gì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Nhu cầu thông tin đó có thể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qua hình thức giao tiếp nào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Kênh giao tiếp là gì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gian/ Tần suất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Trường hợp khẩn cấp liên hệ qua kênh nào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cần mã hoá gì không 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lưu ý gì đặc biệt không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Communication Management Plan Sample</a:t>
            </a:r>
            <a:endParaRPr sz="3000"/>
          </a:p>
        </p:txBody>
      </p:sp>
      <p:graphicFrame>
        <p:nvGraphicFramePr>
          <p:cNvPr id="491" name="Google Shape;491;p1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{0D255226-A0BF-4BE9-B106-6075A1A50E8C}</a:tableStyleId>
              </a:tblPr>
              <a:tblGrid>
                <a:gridCol w="504000"/>
                <a:gridCol w="1624700"/>
                <a:gridCol w="1339550"/>
                <a:gridCol w="1160500"/>
                <a:gridCol w="1187025"/>
                <a:gridCol w="1253350"/>
                <a:gridCol w="1160500"/>
              </a:tblGrid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quan/ Nhóm bên liên quan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(Stakeholders)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Nhu cầu thông tin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(Communication Need)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thức giao tiếp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(Communication method)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điểm/ Tần suất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(Time Frame/ Frequency)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Kênh/ phương tiện giao tiếp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(Chanel/ Media)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Người chịu trách nhiệm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(Owner)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Tên Khách hàng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Customer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Update project progress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Cập nhật tiến độ dự án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Progress Report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Hàng ngày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Daily 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Chatwork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BA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Tên Khách hàng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Customer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Xem sản phẩm demo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Cung cấp yêu cầu và phản hồi của khách hàng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Biweekly Meeting 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- 2 tuần/ lần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Biweekly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Skype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BA + Project team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88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74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98e86ea88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Xếp vào vị trí phù hợp  </a:t>
            </a:r>
            <a:endParaRPr sz="2800"/>
          </a:p>
        </p:txBody>
      </p:sp>
      <p:sp>
        <p:nvSpPr>
          <p:cNvPr id="497" name="Google Shape;497;g2f98e86ea88_0_0"/>
          <p:cNvSpPr/>
          <p:nvPr/>
        </p:nvSpPr>
        <p:spPr>
          <a:xfrm>
            <a:off x="3273807" y="34798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f98e86ea88_0_0"/>
          <p:cNvSpPr/>
          <p:nvPr/>
        </p:nvSpPr>
        <p:spPr>
          <a:xfrm>
            <a:off x="7845807" y="34671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f98e86ea88_0_0"/>
          <p:cNvSpPr/>
          <p:nvPr/>
        </p:nvSpPr>
        <p:spPr>
          <a:xfrm>
            <a:off x="3502407" y="2070100"/>
            <a:ext cx="5105400" cy="1397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f98e86ea88_0_0"/>
          <p:cNvSpPr/>
          <p:nvPr/>
        </p:nvSpPr>
        <p:spPr>
          <a:xfrm rot="5400000">
            <a:off x="5185107" y="2559100"/>
            <a:ext cx="1435200" cy="510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f98e86ea88_0_0"/>
          <p:cNvSpPr txBox="1"/>
          <p:nvPr/>
        </p:nvSpPr>
        <p:spPr>
          <a:xfrm>
            <a:off x="2895600" y="37454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f98e86ea88_0_0"/>
          <p:cNvSpPr txBox="1"/>
          <p:nvPr/>
        </p:nvSpPr>
        <p:spPr>
          <a:xfrm>
            <a:off x="8766114" y="36946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f98e86ea88_0_0"/>
          <p:cNvSpPr txBox="1"/>
          <p:nvPr/>
        </p:nvSpPr>
        <p:spPr>
          <a:xfrm>
            <a:off x="5976665" y="54218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f98e86ea88_0_0"/>
          <p:cNvSpPr txBox="1"/>
          <p:nvPr/>
        </p:nvSpPr>
        <p:spPr>
          <a:xfrm>
            <a:off x="5594455" y="2057400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f98e86ea88_0_0"/>
          <p:cNvSpPr txBox="1"/>
          <p:nvPr/>
        </p:nvSpPr>
        <p:spPr>
          <a:xfrm>
            <a:off x="8308914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f98e86ea88_0_0"/>
          <p:cNvSpPr txBox="1"/>
          <p:nvPr/>
        </p:nvSpPr>
        <p:spPr>
          <a:xfrm>
            <a:off x="3273807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f98e86ea88_0_0"/>
          <p:cNvSpPr txBox="1"/>
          <p:nvPr/>
        </p:nvSpPr>
        <p:spPr>
          <a:xfrm>
            <a:off x="341213" y="4233425"/>
            <a:ext cx="87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f98e86ea88_0_0"/>
          <p:cNvSpPr txBox="1"/>
          <p:nvPr/>
        </p:nvSpPr>
        <p:spPr>
          <a:xfrm>
            <a:off x="1842831" y="2185370"/>
            <a:ext cx="897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f98e86ea88_0_0"/>
          <p:cNvSpPr/>
          <p:nvPr/>
        </p:nvSpPr>
        <p:spPr>
          <a:xfrm>
            <a:off x="6986225" y="20574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f98e86ea88_0_0"/>
          <p:cNvSpPr/>
          <p:nvPr/>
        </p:nvSpPr>
        <p:spPr>
          <a:xfrm>
            <a:off x="4169710" y="4827032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f98e86ea88_0_0"/>
          <p:cNvSpPr txBox="1"/>
          <p:nvPr/>
        </p:nvSpPr>
        <p:spPr>
          <a:xfrm>
            <a:off x="5566030" y="35803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2f98e86ea88_0_0"/>
          <p:cNvSpPr txBox="1"/>
          <p:nvPr/>
        </p:nvSpPr>
        <p:spPr>
          <a:xfrm>
            <a:off x="284270" y="2324605"/>
            <a:ext cx="10098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f98e86ea88_0_0"/>
          <p:cNvSpPr/>
          <p:nvPr/>
        </p:nvSpPr>
        <p:spPr>
          <a:xfrm>
            <a:off x="467505" y="11430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f98e86ea88_0_0"/>
          <p:cNvSpPr txBox="1"/>
          <p:nvPr/>
        </p:nvSpPr>
        <p:spPr>
          <a:xfrm>
            <a:off x="283932" y="4914255"/>
            <a:ext cx="978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f98e86ea88_0_0"/>
          <p:cNvSpPr txBox="1"/>
          <p:nvPr/>
        </p:nvSpPr>
        <p:spPr>
          <a:xfrm>
            <a:off x="635204" y="5680580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f98e86ea88_0_0"/>
          <p:cNvSpPr txBox="1"/>
          <p:nvPr/>
        </p:nvSpPr>
        <p:spPr>
          <a:xfrm>
            <a:off x="389825" y="3282434"/>
            <a:ext cx="992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22" name="Google Shape;522;p2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Lớp có 16 học viên + giảng viên. Tính toán số kênh giao tiếp trong lớp học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Thêm 2 trợ giảng vào trong lớp. Có thêm bao nhiêu kênh giao tiếp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Mức độ tương tác  </a:t>
            </a:r>
            <a:endParaRPr sz="3000"/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{6C6D6AC6-46FA-4A24-AABC-B905DD9418E8}</a:tableStyleId>
              </a:tblPr>
              <a:tblGrid>
                <a:gridCol w="2844800"/>
                <a:gridCol w="19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tương tác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5689600" y="1794933"/>
            <a:ext cx="80021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7162800" y="3048000"/>
            <a:ext cx="186461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6019800" y="4343400"/>
            <a:ext cx="82586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7131154" y="4800600"/>
            <a:ext cx="186044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5689600" y="2971800"/>
            <a:ext cx="1364476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7541537" y="1883121"/>
            <a:ext cx="85151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 txBox="1"/>
          <p:nvPr/>
        </p:nvSpPr>
        <p:spPr>
          <a:xfrm>
            <a:off x="5410200" y="5373469"/>
            <a:ext cx="178766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Face-to-face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whiteboard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457200" y="1600200"/>
            <a:ext cx="4298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Phân biệt 5 cấp độ lắng nghe </a:t>
            </a:r>
            <a:endParaRPr/>
          </a:p>
        </p:txBody>
      </p:sp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70366"/>
            <a:ext cx="5381935" cy="458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5839135" y="2209800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Phớt lờ, bỏ qua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839135" y="2930298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vờ nghe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5839135" y="3645932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có chọn lọc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5847241" y="4361566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chủ động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5874803" y="5077200"/>
            <a:ext cx="18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thấu cảm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(Lắng nghe sâu)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Meeting Todo-list 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những việc cần làm để tổ chức một buổi họp hiệu quả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32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{0D255226-A0BF-4BE9-B106-6075A1A50E8C}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Trong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