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66" r:id="rId4"/>
    <p:sldId id="282" r:id="rId5"/>
    <p:sldId id="283" r:id="rId6"/>
    <p:sldId id="286" r:id="rId7"/>
    <p:sldId id="294" r:id="rId8"/>
    <p:sldId id="297" r:id="rId9"/>
    <p:sldId id="301" r:id="rId10"/>
    <p:sldId id="312" r:id="rId11"/>
    <p:sldId id="321" r:id="rId12"/>
    <p:sldId id="324" r:id="rId13"/>
    <p:sldId id="325" r:id="rId14"/>
    <p:sldId id="333" r:id="rId15"/>
    <p:sldId id="334" r:id="rId16"/>
  </p:sldIdLst>
  <p:sldSz cx="9144000" cy="6858000" type="screen4x3"/>
  <p:notesSz cx="6858000" cy="9144000"/>
  <p:embeddedFontLst>
    <p:embeddedFont>
      <p:font typeface="Trebuchet MS" panose="020B0603020202020204"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h7Pa0+Am01s6P5KvV9xdZqocBk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8F496A-9E0D-4BF0-8570-899F6B6564D4}">
  <a:tblStyle styleId="{418F496A-9E0D-4BF0-8570-899F6B6564D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0FB9AE1-B6BC-4122-B665-80216B389795}" styleName="Table_1">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7AA59CCF-D0C1-4E6F-98E6-3A37BD1C661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CA7792-AD48-48B9-83ED-6D1E75A0E5C6}" styleName="Table_3">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26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89"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A contingency plan (or fallback plan) can be developed for implementation if the selected strategy turns out not to be fully effective or if an accepted risk occurs. </a:t>
            </a:r>
            <a:endParaRPr/>
          </a:p>
          <a:p>
            <a:pPr marL="171450" lvl="0" indent="-171450" algn="l" rtl="0">
              <a:spcBef>
                <a:spcPts val="0"/>
              </a:spcBef>
              <a:spcAft>
                <a:spcPts val="0"/>
              </a:spcAft>
              <a:buClr>
                <a:schemeClr val="dk1"/>
              </a:buClr>
              <a:buSzPts val="1200"/>
              <a:buFont typeface="Arial"/>
              <a:buChar char="•"/>
            </a:pPr>
            <a:r>
              <a:rPr lang="en-US"/>
              <a:t>A contingency reserve is often allocated for time or cost. If developed, it may include identification of the conditions that trigger its use. </a:t>
            </a:r>
            <a:endParaRPr/>
          </a:p>
          <a:p>
            <a:pPr marL="171450" lvl="0" indent="-171450" algn="l" rtl="0">
              <a:spcBef>
                <a:spcPts val="0"/>
              </a:spcBef>
              <a:spcAft>
                <a:spcPts val="0"/>
              </a:spcAft>
              <a:buClr>
                <a:schemeClr val="dk1"/>
              </a:buClr>
              <a:buSzPts val="1200"/>
              <a:buFont typeface="Arial"/>
              <a:buChar char="•"/>
            </a:pPr>
            <a:r>
              <a:rPr lang="en-US"/>
              <a:t>Secondary risks should also be identified. </a:t>
            </a:r>
            <a:endParaRPr/>
          </a:p>
          <a:p>
            <a:pPr marL="171450" lvl="0" indent="-171450" algn="l" rtl="0">
              <a:spcBef>
                <a:spcPts val="0"/>
              </a:spcBef>
              <a:spcAft>
                <a:spcPts val="0"/>
              </a:spcAft>
              <a:buClr>
                <a:schemeClr val="dk1"/>
              </a:buClr>
              <a:buSzPts val="1200"/>
              <a:buFont typeface="Arial"/>
              <a:buChar char="•"/>
            </a:pPr>
            <a:r>
              <a:rPr lang="en-US"/>
              <a:t>Secondary risks are risks that arise as a direct result of implementing a risk response.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Bài bản hơn, chúng ta sẽ cần phải thực hiện những việc như sau: </a:t>
            </a:r>
            <a:endParaRPr/>
          </a:p>
          <a:p>
            <a:pPr marL="0" lvl="0" indent="0" algn="l" rtl="0">
              <a:spcBef>
                <a:spcPts val="0"/>
              </a:spcBef>
              <a:spcAft>
                <a:spcPts val="0"/>
              </a:spcAft>
              <a:buNone/>
            </a:pPr>
            <a:r>
              <a:rPr lang="en-US" b="1"/>
              <a:t>Trước khi rủi ro xuất hiện: Chúng ta cần phải đưa ra phương án ứng phó</a:t>
            </a:r>
            <a:endParaRPr/>
          </a:p>
          <a:p>
            <a:pPr marL="0" lvl="0" indent="0" algn="l" rtl="0">
              <a:spcBef>
                <a:spcPts val="0"/>
              </a:spcBef>
              <a:spcAft>
                <a:spcPts val="0"/>
              </a:spcAft>
              <a:buNone/>
            </a:pPr>
            <a:r>
              <a:rPr lang="en-US"/>
              <a:t>Ví dụ: Rủi ro hoả hoạn </a:t>
            </a:r>
            <a:endParaRPr/>
          </a:p>
          <a:p>
            <a:pPr marL="0" lvl="0" indent="0" algn="l" rtl="0">
              <a:spcBef>
                <a:spcPts val="0"/>
              </a:spcBef>
              <a:spcAft>
                <a:spcPts val="0"/>
              </a:spcAft>
              <a:buNone/>
            </a:pPr>
            <a:r>
              <a:rPr lang="en-US"/>
              <a:t>Phương án: </a:t>
            </a:r>
            <a:endParaRPr/>
          </a:p>
          <a:p>
            <a:pPr marL="0" lvl="0" indent="0" algn="l" rtl="0">
              <a:spcBef>
                <a:spcPts val="0"/>
              </a:spcBef>
              <a:spcAft>
                <a:spcPts val="0"/>
              </a:spcAft>
              <a:buNone/>
            </a:pPr>
            <a:r>
              <a:rPr lang="en-US"/>
              <a:t>- Trang bị hệ thống chống cháy =&gt; giảm thiểu thiệt hại khi xảy ra</a:t>
            </a:r>
            <a:endParaRPr/>
          </a:p>
          <a:p>
            <a:pPr marL="0" lvl="0" indent="0" algn="l" rtl="0">
              <a:spcBef>
                <a:spcPts val="0"/>
              </a:spcBef>
              <a:spcAft>
                <a:spcPts val="0"/>
              </a:spcAft>
              <a:buNone/>
            </a:pPr>
            <a:r>
              <a:rPr lang="en-US"/>
              <a:t>- Tuyên truyền ý thức người dân, không đốt vàng mã, vặn van sau đi nấu ăn </a:t>
            </a:r>
            <a:endParaRPr/>
          </a:p>
          <a:p>
            <a:pPr marL="0" lvl="0" indent="0" algn="l" rtl="0">
              <a:spcBef>
                <a:spcPts val="0"/>
              </a:spcBef>
              <a:spcAft>
                <a:spcPts val="0"/>
              </a:spcAft>
              <a:buNone/>
            </a:pPr>
            <a:endParaRPr/>
          </a:p>
          <a:p>
            <a:pPr marL="0" lvl="0" indent="0" algn="l" rtl="0">
              <a:spcBef>
                <a:spcPts val="0"/>
              </a:spcBef>
              <a:spcAft>
                <a:spcPts val="0"/>
              </a:spcAft>
              <a:buNone/>
            </a:pPr>
            <a:r>
              <a:rPr lang="en-US" b="1"/>
              <a:t>Sau khi thực hiện phương án ứng phó thì sẽ có trường hợp </a:t>
            </a:r>
            <a:endParaRPr/>
          </a:p>
          <a:p>
            <a:pPr marL="0" lvl="0" indent="0" algn="l" rtl="0">
              <a:spcBef>
                <a:spcPts val="0"/>
              </a:spcBef>
              <a:spcAft>
                <a:spcPts val="0"/>
              </a:spcAft>
              <a:buNone/>
            </a:pPr>
            <a:r>
              <a:rPr lang="en-US"/>
              <a:t>Rủi ro còn sót lại: Residual risk </a:t>
            </a:r>
            <a:endParaRPr/>
          </a:p>
          <a:p>
            <a:pPr marL="0" lvl="0" indent="0" algn="l" rtl="0">
              <a:spcBef>
                <a:spcPts val="0"/>
              </a:spcBef>
              <a:spcAft>
                <a:spcPts val="0"/>
              </a:spcAft>
              <a:buNone/>
            </a:pPr>
            <a:r>
              <a:rPr lang="en-US"/>
              <a:t>Rủi ro phát sinh mới: Secondary risk </a:t>
            </a:r>
            <a:endParaRPr/>
          </a:p>
          <a:p>
            <a:pPr marL="0" lvl="0" indent="0" algn="l" rtl="0">
              <a:spcBef>
                <a:spcPts val="0"/>
              </a:spcBef>
              <a:spcAft>
                <a:spcPts val="0"/>
              </a:spcAft>
              <a:buNone/>
            </a:pPr>
            <a:r>
              <a:rPr lang="en-US"/>
              <a:t>Ví dụ: </a:t>
            </a:r>
            <a:endParaRPr/>
          </a:p>
          <a:p>
            <a:pPr marL="0" lvl="0" indent="0" algn="l" rtl="0">
              <a:spcBef>
                <a:spcPts val="0"/>
              </a:spcBef>
              <a:spcAft>
                <a:spcPts val="0"/>
              </a:spcAft>
              <a:buNone/>
            </a:pPr>
            <a:r>
              <a:rPr lang="en-US"/>
              <a:t>- Rủi ro Hoà hoạn vẫn còn sót lại =&gt; là residual risk</a:t>
            </a:r>
            <a:endParaRPr/>
          </a:p>
          <a:p>
            <a:pPr marL="0" lvl="0" indent="0" algn="l" rtl="0">
              <a:spcBef>
                <a:spcPts val="0"/>
              </a:spcBef>
              <a:spcAft>
                <a:spcPts val="0"/>
              </a:spcAft>
              <a:buNone/>
            </a:pPr>
            <a:r>
              <a:rPr lang="en-US"/>
              <a:t>- Hệ thống chống cháy: phun nước =&gt; gây chập hoặc làm hỏng các thiết bị điện tử =&gt; secondary</a:t>
            </a:r>
            <a:endParaRPr/>
          </a:p>
          <a:p>
            <a:pPr marL="0" lvl="0" indent="0" algn="l" rtl="0">
              <a:spcBef>
                <a:spcPts val="0"/>
              </a:spcBef>
              <a:spcAft>
                <a:spcPts val="0"/>
              </a:spcAft>
              <a:buNone/>
            </a:pPr>
            <a:r>
              <a:rPr lang="en-US"/>
              <a:t>Residual và secondary risk: những rủi ro này thường có khả năng xảy ra thấp, hoặc ảnh hưởng không đáng kể</a:t>
            </a:r>
            <a:endParaRPr/>
          </a:p>
          <a:p>
            <a:pPr marL="0" lvl="0" indent="0" algn="l" rtl="0">
              <a:spcBef>
                <a:spcPts val="0"/>
              </a:spcBef>
              <a:spcAft>
                <a:spcPts val="0"/>
              </a:spcAft>
              <a:buNone/>
            </a:pPr>
            <a:endParaRPr/>
          </a:p>
          <a:p>
            <a:pPr marL="0" lvl="0" indent="0" algn="l" rtl="0">
              <a:spcBef>
                <a:spcPts val="0"/>
              </a:spcBef>
              <a:spcAft>
                <a:spcPts val="0"/>
              </a:spcAft>
              <a:buNone/>
            </a:pPr>
            <a:r>
              <a:rPr lang="en-US"/>
              <a:t>Trong trường hợp những rủi ro này vẫn xảy ra thì chúng ta sẽ làm gì?</a:t>
            </a:r>
            <a:endParaRPr/>
          </a:p>
          <a:p>
            <a:pPr marL="0" lvl="0" indent="0" algn="l" rtl="0">
              <a:spcBef>
                <a:spcPts val="0"/>
              </a:spcBef>
              <a:spcAft>
                <a:spcPts val="0"/>
              </a:spcAft>
              <a:buNone/>
            </a:pPr>
            <a:r>
              <a:rPr lang="en-US"/>
              <a:t>Ví dụ trong trường hợp hoả hoạn thì chúng ta sẽ làm gì?</a:t>
            </a:r>
            <a:endParaRPr/>
          </a:p>
          <a:p>
            <a:pPr marL="0" lvl="0" indent="0" algn="l" rtl="0">
              <a:spcBef>
                <a:spcPts val="0"/>
              </a:spcBef>
              <a:spcAft>
                <a:spcPts val="0"/>
              </a:spcAft>
              <a:buNone/>
            </a:pPr>
            <a:r>
              <a:rPr lang="en-US" b="1"/>
              <a:t>Thì đó chính là kế hoạch dự phòng (contingent plan)</a:t>
            </a:r>
            <a:endParaRPr/>
          </a:p>
          <a:p>
            <a:pPr marL="0" lvl="0" indent="0" algn="l" rtl="0">
              <a:spcBef>
                <a:spcPts val="0"/>
              </a:spcBef>
              <a:spcAft>
                <a:spcPts val="0"/>
              </a:spcAft>
              <a:buNone/>
            </a:pPr>
            <a:r>
              <a:rPr lang="en-US" b="1"/>
              <a:t>-   </a:t>
            </a:r>
            <a:r>
              <a:rPr lang="en-US"/>
              <a:t>Số điện thoại báo cháy</a:t>
            </a:r>
            <a:endParaRPr/>
          </a:p>
          <a:p>
            <a:pPr marL="171450" marR="0" lvl="0" indent="-171450" algn="l" rtl="0">
              <a:lnSpc>
                <a:spcPct val="100000"/>
              </a:lnSpc>
              <a:spcBef>
                <a:spcPts val="0"/>
              </a:spcBef>
              <a:spcAft>
                <a:spcPts val="0"/>
              </a:spcAft>
              <a:buClr>
                <a:schemeClr val="dk1"/>
              </a:buClr>
              <a:buSzPts val="1200"/>
              <a:buFont typeface="Calibri"/>
              <a:buChar char="-"/>
            </a:pPr>
            <a:r>
              <a:rPr lang="en-US"/>
              <a:t>Để bình cứu hoả, etc...</a:t>
            </a:r>
            <a:endParaRPr/>
          </a:p>
          <a:p>
            <a:pPr marL="171450" marR="0" lvl="0" indent="-171450" algn="l" rtl="0">
              <a:lnSpc>
                <a:spcPct val="100000"/>
              </a:lnSpc>
              <a:spcBef>
                <a:spcPts val="0"/>
              </a:spcBef>
              <a:spcAft>
                <a:spcPts val="0"/>
              </a:spcAft>
              <a:buClr>
                <a:schemeClr val="dk1"/>
              </a:buClr>
              <a:buSzPts val="1200"/>
              <a:buFont typeface="Calibri"/>
              <a:buChar char="-"/>
            </a:pPr>
            <a:r>
              <a:rPr lang="en-US"/>
              <a:t>Quỹ dự phòng </a:t>
            </a:r>
            <a:endParaRPr/>
          </a:p>
          <a:p>
            <a:pPr marL="171450" lvl="0" indent="-95250" algn="l" rtl="0">
              <a:spcBef>
                <a:spcPts val="0"/>
              </a:spcBef>
              <a:spcAft>
                <a:spcPts val="0"/>
              </a:spcAft>
              <a:buClr>
                <a:schemeClr val="dk1"/>
              </a:buClr>
              <a:buSzPts val="1200"/>
              <a:buFont typeface="Calibri"/>
              <a:buNone/>
            </a:pPr>
            <a:endParaRPr/>
          </a:p>
          <a:p>
            <a:pPr marL="171450" lvl="0" indent="-9525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r>
              <a:rPr lang="en-US"/>
              <a:t>Trong trường hợp cuối cùng, trong tình huống xấu nhất thì chúng ta sẽ cần làm gì?</a:t>
            </a:r>
            <a:endParaRPr/>
          </a:p>
          <a:p>
            <a:pPr marL="0" lvl="0" indent="0" algn="l" rtl="0">
              <a:spcBef>
                <a:spcPts val="0"/>
              </a:spcBef>
              <a:spcAft>
                <a:spcPts val="0"/>
              </a:spcAft>
              <a:buClr>
                <a:schemeClr val="dk1"/>
              </a:buClr>
              <a:buSzPts val="1200"/>
              <a:buFont typeface="Calibri"/>
              <a:buNone/>
            </a:pPr>
            <a:r>
              <a:rPr lang="en-US" b="1"/>
              <a:t>Thì đó chính là kế hoạch rút lui (fall backplan )</a:t>
            </a:r>
            <a:endParaRPr/>
          </a:p>
          <a:p>
            <a:pPr marL="171450" lvl="0" indent="-171450" algn="l" rtl="0">
              <a:spcBef>
                <a:spcPts val="0"/>
              </a:spcBef>
              <a:spcAft>
                <a:spcPts val="0"/>
              </a:spcAft>
              <a:buClr>
                <a:schemeClr val="dk1"/>
              </a:buClr>
              <a:buSzPts val="1200"/>
              <a:buFont typeface="Calibri"/>
              <a:buChar char="-"/>
            </a:pPr>
            <a:r>
              <a:rPr lang="en-US"/>
              <a:t>Ví dụ: </a:t>
            </a:r>
            <a:endParaRPr/>
          </a:p>
          <a:p>
            <a:pPr marL="171450" marR="0" lvl="0" indent="-171450" algn="l" rtl="0">
              <a:lnSpc>
                <a:spcPct val="100000"/>
              </a:lnSpc>
              <a:spcBef>
                <a:spcPts val="0"/>
              </a:spcBef>
              <a:spcAft>
                <a:spcPts val="0"/>
              </a:spcAft>
              <a:buClr>
                <a:schemeClr val="dk1"/>
              </a:buClr>
              <a:buSzPts val="1200"/>
              <a:buFont typeface="Calibri"/>
              <a:buChar char="-"/>
            </a:pPr>
            <a:r>
              <a:rPr lang="en-US"/>
              <a:t>Nhảy từ tầng 5 xuống, Sử dụng xu chiêng, thì đấy là fall backplan</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US"/>
              <a:t>ví dụ khác:</a:t>
            </a:r>
            <a:endParaRPr/>
          </a:p>
          <a:p>
            <a:pPr marL="171450" lvl="0" indent="-171450" algn="l" rtl="0">
              <a:spcBef>
                <a:spcPts val="0"/>
              </a:spcBef>
              <a:spcAft>
                <a:spcPts val="0"/>
              </a:spcAft>
              <a:buClr>
                <a:schemeClr val="dk1"/>
              </a:buClr>
              <a:buSzPts val="1200"/>
              <a:buFont typeface="Calibri"/>
              <a:buChar char="-"/>
            </a:pPr>
            <a:r>
              <a:rPr lang="en-US"/>
              <a:t>Trước khi bão đến, cần phải gia cố nhà cửa =&gt; response plan</a:t>
            </a:r>
            <a:endParaRPr/>
          </a:p>
          <a:p>
            <a:pPr marL="171450" lvl="0" indent="-171450" algn="l" rtl="0">
              <a:spcBef>
                <a:spcPts val="0"/>
              </a:spcBef>
              <a:spcAft>
                <a:spcPts val="0"/>
              </a:spcAft>
              <a:buClr>
                <a:schemeClr val="dk1"/>
              </a:buClr>
              <a:buSzPts val="1200"/>
              <a:buFont typeface="Calibri"/>
              <a:buChar char="-"/>
            </a:pPr>
            <a:r>
              <a:rPr lang="en-US"/>
              <a:t>trường trường hợp bão xảy ra: sử dụng mì tôm, thị khô =&gt; contingent plan</a:t>
            </a:r>
            <a:endParaRPr/>
          </a:p>
          <a:p>
            <a:pPr marL="171450" lvl="0" indent="-171450" algn="l" rtl="0">
              <a:spcBef>
                <a:spcPts val="0"/>
              </a:spcBef>
              <a:spcAft>
                <a:spcPts val="0"/>
              </a:spcAft>
              <a:buClr>
                <a:schemeClr val="dk1"/>
              </a:buClr>
              <a:buSzPts val="1200"/>
              <a:buFont typeface="Calibri"/>
              <a:buChar char="-"/>
            </a:pPr>
            <a:r>
              <a:rPr lang="en-US"/>
              <a:t>Trong trường hợp mì tôm hết, chúng ta sẽ làm gì =&gt; đấy là fall backplan </a:t>
            </a:r>
            <a:endParaRPr/>
          </a:p>
        </p:txBody>
      </p:sp>
      <p:sp>
        <p:nvSpPr>
          <p:cNvPr id="1284" name="Google Shape;1284;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6" name="Google Shape;1316;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3" name="Google Shape;1323;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2e167ea88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88" name="Google Shape;1388;g2e167ea88b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6" name="Google Shape;1396;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2" name="Google Shape;972;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Làm thế nào để định lượng được rủi ro?</a:t>
            </a:r>
            <a:endParaRPr/>
          </a:p>
          <a:p>
            <a:pPr marL="0" lvl="0" indent="0" algn="l" rtl="0">
              <a:spcBef>
                <a:spcPts val="0"/>
              </a:spcBef>
              <a:spcAft>
                <a:spcPts val="0"/>
              </a:spcAft>
              <a:buNone/>
            </a:pPr>
            <a:endParaRPr/>
          </a:p>
          <a:p>
            <a:pPr marL="0" lvl="0" indent="0" algn="l" rtl="0">
              <a:spcBef>
                <a:spcPts val="0"/>
              </a:spcBef>
              <a:spcAft>
                <a:spcPts val="0"/>
              </a:spcAft>
              <a:buNone/>
            </a:pPr>
            <a:r>
              <a:rPr lang="en-US"/>
              <a:t>Chúng ta sẽ nghiên cứu tình huống sau/ ví dụ sau: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73" name="Google Shape;973;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0" name="Google Shape;101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Chúng ta tổ chức một giải tennis </a:t>
            </a:r>
            <a:endParaRPr/>
          </a:p>
          <a:p>
            <a:pPr marL="0" lvl="0" indent="0" algn="l" rtl="0">
              <a:spcBef>
                <a:spcPts val="0"/>
              </a:spcBef>
              <a:spcAft>
                <a:spcPts val="0"/>
              </a:spcAft>
              <a:buNone/>
            </a:pPr>
            <a:endParaRPr/>
          </a:p>
          <a:p>
            <a:pPr marL="0" lvl="0" indent="0" algn="l" rtl="0">
              <a:spcBef>
                <a:spcPts val="0"/>
              </a:spcBef>
              <a:spcAft>
                <a:spcPts val="0"/>
              </a:spcAft>
              <a:buNone/>
            </a:pPr>
            <a:r>
              <a:rPr lang="en-US"/>
              <a:t>Lợi nhuận của giải đấu phụ thuộc và các yếu tố Địa điểm, điều kiện thời tiết, số lượng vé, giá vé....</a:t>
            </a:r>
            <a:endParaRPr/>
          </a:p>
          <a:p>
            <a:pPr marL="0" lvl="0" indent="0" algn="l" rtl="0">
              <a:spcBef>
                <a:spcPts val="0"/>
              </a:spcBef>
              <a:spcAft>
                <a:spcPts val="0"/>
              </a:spcAft>
              <a:buNone/>
            </a:pPr>
            <a:r>
              <a:rPr lang="en-US"/>
              <a:t>Giả sử bằng cách nào đó chúng ta có những con số sau</a:t>
            </a:r>
            <a:endParaRPr/>
          </a:p>
          <a:p>
            <a:pPr marL="0" lvl="0" indent="0" algn="l" rtl="0">
              <a:spcBef>
                <a:spcPts val="0"/>
              </a:spcBef>
              <a:spcAft>
                <a:spcPts val="0"/>
              </a:spcAft>
              <a:buNone/>
            </a:pPr>
            <a:endParaRPr/>
          </a:p>
          <a:p>
            <a:pPr marL="0" lvl="0" indent="0" algn="l" rtl="0">
              <a:spcBef>
                <a:spcPts val="0"/>
              </a:spcBef>
              <a:spcAft>
                <a:spcPts val="0"/>
              </a:spcAft>
              <a:buNone/>
            </a:pPr>
            <a:r>
              <a:rPr lang="en-US"/>
              <a:t>Câu hỏi đặt ra là: Chúng ta sẽ tổ chức trong nhà hay ngoài trời ?</a:t>
            </a:r>
            <a:endParaRPr/>
          </a:p>
        </p:txBody>
      </p:sp>
      <p:sp>
        <p:nvSpPr>
          <p:cNvPr id="1011" name="Google Shape;1011;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82"/>
          <p:cNvPicPr preferRelativeResize="0"/>
          <p:nvPr/>
        </p:nvPicPr>
        <p:blipFill rotWithShape="1">
          <a:blip r:embed="rId2">
            <a:alphaModFix/>
          </a:blip>
          <a:srcRect t="62891" b="-3039"/>
          <a:stretch/>
        </p:blipFill>
        <p:spPr>
          <a:xfrm>
            <a:off x="0" y="2357439"/>
            <a:ext cx="9144000" cy="2595561"/>
          </a:xfrm>
          <a:prstGeom prst="rect">
            <a:avLst/>
          </a:prstGeom>
          <a:noFill/>
          <a:ln>
            <a:noFill/>
          </a:ln>
        </p:spPr>
      </p:pic>
      <p:sp>
        <p:nvSpPr>
          <p:cNvPr id="17" name="Google Shape;17;p82"/>
          <p:cNvSpPr txBox="1">
            <a:spLocks noGrp="1"/>
          </p:cNvSpPr>
          <p:nvPr>
            <p:ph type="ctrTitle"/>
          </p:nvPr>
        </p:nvSpPr>
        <p:spPr>
          <a:xfrm>
            <a:off x="533400" y="2035175"/>
            <a:ext cx="7772400" cy="14700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000"/>
              <a:buFont typeface="Trebuchet MS"/>
              <a:buNone/>
              <a:defRPr sz="30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2"/>
          <p:cNvSpPr txBox="1">
            <a:spLocks noGrp="1"/>
          </p:cNvSpPr>
          <p:nvPr>
            <p:ph type="subTitle" idx="1"/>
          </p:nvPr>
        </p:nvSpPr>
        <p:spPr>
          <a:xfrm>
            <a:off x="512763" y="3048000"/>
            <a:ext cx="6400800" cy="60721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22" name="Google Shape;22;p82"/>
          <p:cNvGrpSpPr/>
          <p:nvPr/>
        </p:nvGrpSpPr>
        <p:grpSpPr>
          <a:xfrm>
            <a:off x="114300" y="4262438"/>
            <a:ext cx="8915400" cy="942975"/>
            <a:chOff x="72" y="1866"/>
            <a:chExt cx="5616" cy="594"/>
          </a:xfrm>
        </p:grpSpPr>
        <p:sp>
          <p:nvSpPr>
            <p:cNvPr id="23" name="Google Shape;23;p82"/>
            <p:cNvSpPr/>
            <p:nvPr/>
          </p:nvSpPr>
          <p:spPr>
            <a:xfrm>
              <a:off x="5226"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82"/>
            <p:cNvSpPr/>
            <p:nvPr/>
          </p:nvSpPr>
          <p:spPr>
            <a:xfrm>
              <a:off x="5226"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82"/>
            <p:cNvSpPr/>
            <p:nvPr/>
          </p:nvSpPr>
          <p:spPr>
            <a:xfrm>
              <a:off x="5226"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82"/>
            <p:cNvSpPr/>
            <p:nvPr/>
          </p:nvSpPr>
          <p:spPr>
            <a:xfrm>
              <a:off x="5226"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82"/>
            <p:cNvSpPr/>
            <p:nvPr/>
          </p:nvSpPr>
          <p:spPr>
            <a:xfrm>
              <a:off x="5226"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82"/>
            <p:cNvSpPr/>
            <p:nvPr/>
          </p:nvSpPr>
          <p:spPr>
            <a:xfrm>
              <a:off x="5358"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82"/>
            <p:cNvSpPr/>
            <p:nvPr/>
          </p:nvSpPr>
          <p:spPr>
            <a:xfrm>
              <a:off x="5358"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82"/>
            <p:cNvSpPr/>
            <p:nvPr/>
          </p:nvSpPr>
          <p:spPr>
            <a:xfrm>
              <a:off x="5358"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82"/>
            <p:cNvSpPr/>
            <p:nvPr/>
          </p:nvSpPr>
          <p:spPr>
            <a:xfrm>
              <a:off x="5358"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82"/>
            <p:cNvSpPr/>
            <p:nvPr/>
          </p:nvSpPr>
          <p:spPr>
            <a:xfrm>
              <a:off x="5358"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82"/>
            <p:cNvSpPr/>
            <p:nvPr/>
          </p:nvSpPr>
          <p:spPr>
            <a:xfrm>
              <a:off x="5490"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82"/>
            <p:cNvSpPr/>
            <p:nvPr/>
          </p:nvSpPr>
          <p:spPr>
            <a:xfrm>
              <a:off x="5490"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82"/>
            <p:cNvSpPr/>
            <p:nvPr/>
          </p:nvSpPr>
          <p:spPr>
            <a:xfrm>
              <a:off x="5490"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82"/>
            <p:cNvSpPr/>
            <p:nvPr/>
          </p:nvSpPr>
          <p:spPr>
            <a:xfrm>
              <a:off x="5490"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82"/>
            <p:cNvSpPr/>
            <p:nvPr/>
          </p:nvSpPr>
          <p:spPr>
            <a:xfrm>
              <a:off x="5490"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82"/>
            <p:cNvSpPr/>
            <p:nvPr/>
          </p:nvSpPr>
          <p:spPr>
            <a:xfrm>
              <a:off x="5622"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82"/>
            <p:cNvSpPr/>
            <p:nvPr/>
          </p:nvSpPr>
          <p:spPr>
            <a:xfrm>
              <a:off x="5622"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82"/>
            <p:cNvSpPr/>
            <p:nvPr/>
          </p:nvSpPr>
          <p:spPr>
            <a:xfrm>
              <a:off x="5622"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82"/>
            <p:cNvSpPr/>
            <p:nvPr/>
          </p:nvSpPr>
          <p:spPr>
            <a:xfrm>
              <a:off x="5622"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82"/>
            <p:cNvSpPr/>
            <p:nvPr/>
          </p:nvSpPr>
          <p:spPr>
            <a:xfrm>
              <a:off x="5622"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82"/>
            <p:cNvSpPr/>
            <p:nvPr/>
          </p:nvSpPr>
          <p:spPr>
            <a:xfrm>
              <a:off x="5094"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82"/>
            <p:cNvSpPr/>
            <p:nvPr/>
          </p:nvSpPr>
          <p:spPr>
            <a:xfrm>
              <a:off x="5094"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82"/>
            <p:cNvSpPr/>
            <p:nvPr/>
          </p:nvSpPr>
          <p:spPr>
            <a:xfrm>
              <a:off x="5094"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82"/>
            <p:cNvSpPr/>
            <p:nvPr/>
          </p:nvSpPr>
          <p:spPr>
            <a:xfrm>
              <a:off x="5094"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82"/>
            <p:cNvSpPr/>
            <p:nvPr/>
          </p:nvSpPr>
          <p:spPr>
            <a:xfrm>
              <a:off x="5094"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82"/>
            <p:cNvSpPr/>
            <p:nvPr/>
          </p:nvSpPr>
          <p:spPr>
            <a:xfrm>
              <a:off x="4961"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82"/>
            <p:cNvSpPr/>
            <p:nvPr/>
          </p:nvSpPr>
          <p:spPr>
            <a:xfrm>
              <a:off x="4961"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82"/>
            <p:cNvSpPr/>
            <p:nvPr/>
          </p:nvSpPr>
          <p:spPr>
            <a:xfrm>
              <a:off x="4961"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82"/>
            <p:cNvSpPr/>
            <p:nvPr/>
          </p:nvSpPr>
          <p:spPr>
            <a:xfrm>
              <a:off x="4961"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82"/>
            <p:cNvSpPr/>
            <p:nvPr/>
          </p:nvSpPr>
          <p:spPr>
            <a:xfrm>
              <a:off x="4961"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82"/>
            <p:cNvSpPr/>
            <p:nvPr/>
          </p:nvSpPr>
          <p:spPr>
            <a:xfrm>
              <a:off x="4829"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82"/>
            <p:cNvSpPr/>
            <p:nvPr/>
          </p:nvSpPr>
          <p:spPr>
            <a:xfrm>
              <a:off x="4829"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82"/>
            <p:cNvSpPr/>
            <p:nvPr/>
          </p:nvSpPr>
          <p:spPr>
            <a:xfrm>
              <a:off x="4829"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82"/>
            <p:cNvSpPr/>
            <p:nvPr/>
          </p:nvSpPr>
          <p:spPr>
            <a:xfrm>
              <a:off x="4829"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82"/>
            <p:cNvSpPr/>
            <p:nvPr/>
          </p:nvSpPr>
          <p:spPr>
            <a:xfrm>
              <a:off x="4829"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82"/>
            <p:cNvSpPr/>
            <p:nvPr/>
          </p:nvSpPr>
          <p:spPr>
            <a:xfrm>
              <a:off x="4697"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82"/>
            <p:cNvSpPr/>
            <p:nvPr/>
          </p:nvSpPr>
          <p:spPr>
            <a:xfrm>
              <a:off x="4697"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82"/>
            <p:cNvSpPr/>
            <p:nvPr/>
          </p:nvSpPr>
          <p:spPr>
            <a:xfrm>
              <a:off x="4697"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82"/>
            <p:cNvSpPr/>
            <p:nvPr/>
          </p:nvSpPr>
          <p:spPr>
            <a:xfrm>
              <a:off x="4697"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82"/>
            <p:cNvSpPr/>
            <p:nvPr/>
          </p:nvSpPr>
          <p:spPr>
            <a:xfrm>
              <a:off x="4697"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82"/>
            <p:cNvSpPr/>
            <p:nvPr/>
          </p:nvSpPr>
          <p:spPr>
            <a:xfrm>
              <a:off x="4565"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82"/>
            <p:cNvSpPr/>
            <p:nvPr/>
          </p:nvSpPr>
          <p:spPr>
            <a:xfrm>
              <a:off x="4565"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82"/>
            <p:cNvSpPr/>
            <p:nvPr/>
          </p:nvSpPr>
          <p:spPr>
            <a:xfrm>
              <a:off x="4565"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82"/>
            <p:cNvSpPr/>
            <p:nvPr/>
          </p:nvSpPr>
          <p:spPr>
            <a:xfrm>
              <a:off x="4565"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82"/>
            <p:cNvSpPr/>
            <p:nvPr/>
          </p:nvSpPr>
          <p:spPr>
            <a:xfrm>
              <a:off x="4565"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2"/>
            <p:cNvSpPr/>
            <p:nvPr/>
          </p:nvSpPr>
          <p:spPr>
            <a:xfrm>
              <a:off x="4433"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2"/>
            <p:cNvSpPr/>
            <p:nvPr/>
          </p:nvSpPr>
          <p:spPr>
            <a:xfrm>
              <a:off x="4433"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2"/>
            <p:cNvSpPr/>
            <p:nvPr/>
          </p:nvSpPr>
          <p:spPr>
            <a:xfrm>
              <a:off x="4433"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2"/>
            <p:cNvSpPr/>
            <p:nvPr/>
          </p:nvSpPr>
          <p:spPr>
            <a:xfrm>
              <a:off x="4433"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2"/>
            <p:cNvSpPr/>
            <p:nvPr/>
          </p:nvSpPr>
          <p:spPr>
            <a:xfrm>
              <a:off x="4433"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2"/>
            <p:cNvSpPr/>
            <p:nvPr/>
          </p:nvSpPr>
          <p:spPr>
            <a:xfrm>
              <a:off x="4301"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2"/>
            <p:cNvSpPr/>
            <p:nvPr/>
          </p:nvSpPr>
          <p:spPr>
            <a:xfrm>
              <a:off x="4301"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2"/>
            <p:cNvSpPr/>
            <p:nvPr/>
          </p:nvSpPr>
          <p:spPr>
            <a:xfrm>
              <a:off x="4301"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2"/>
            <p:cNvSpPr/>
            <p:nvPr/>
          </p:nvSpPr>
          <p:spPr>
            <a:xfrm>
              <a:off x="4301"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2"/>
            <p:cNvSpPr/>
            <p:nvPr/>
          </p:nvSpPr>
          <p:spPr>
            <a:xfrm>
              <a:off x="4301"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2"/>
            <p:cNvSpPr/>
            <p:nvPr/>
          </p:nvSpPr>
          <p:spPr>
            <a:xfrm>
              <a:off x="4169"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2"/>
            <p:cNvSpPr/>
            <p:nvPr/>
          </p:nvSpPr>
          <p:spPr>
            <a:xfrm>
              <a:off x="4169"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2"/>
            <p:cNvSpPr/>
            <p:nvPr/>
          </p:nvSpPr>
          <p:spPr>
            <a:xfrm>
              <a:off x="4169"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2"/>
            <p:cNvSpPr/>
            <p:nvPr/>
          </p:nvSpPr>
          <p:spPr>
            <a:xfrm>
              <a:off x="4169"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2"/>
            <p:cNvSpPr/>
            <p:nvPr/>
          </p:nvSpPr>
          <p:spPr>
            <a:xfrm>
              <a:off x="4169"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2"/>
            <p:cNvSpPr/>
            <p:nvPr/>
          </p:nvSpPr>
          <p:spPr>
            <a:xfrm>
              <a:off x="4035"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2"/>
            <p:cNvSpPr/>
            <p:nvPr/>
          </p:nvSpPr>
          <p:spPr>
            <a:xfrm>
              <a:off x="4035"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2"/>
            <p:cNvSpPr/>
            <p:nvPr/>
          </p:nvSpPr>
          <p:spPr>
            <a:xfrm>
              <a:off x="4035"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2"/>
            <p:cNvSpPr/>
            <p:nvPr/>
          </p:nvSpPr>
          <p:spPr>
            <a:xfrm>
              <a:off x="4035"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2"/>
            <p:cNvSpPr/>
            <p:nvPr/>
          </p:nvSpPr>
          <p:spPr>
            <a:xfrm>
              <a:off x="4035"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2"/>
            <p:cNvSpPr/>
            <p:nvPr/>
          </p:nvSpPr>
          <p:spPr>
            <a:xfrm>
              <a:off x="3903"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2"/>
            <p:cNvSpPr/>
            <p:nvPr/>
          </p:nvSpPr>
          <p:spPr>
            <a:xfrm>
              <a:off x="3903"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82"/>
            <p:cNvSpPr/>
            <p:nvPr/>
          </p:nvSpPr>
          <p:spPr>
            <a:xfrm>
              <a:off x="3903"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2"/>
            <p:cNvSpPr/>
            <p:nvPr/>
          </p:nvSpPr>
          <p:spPr>
            <a:xfrm>
              <a:off x="3903"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82"/>
            <p:cNvSpPr/>
            <p:nvPr/>
          </p:nvSpPr>
          <p:spPr>
            <a:xfrm>
              <a:off x="3903"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82"/>
            <p:cNvSpPr/>
            <p:nvPr/>
          </p:nvSpPr>
          <p:spPr>
            <a:xfrm>
              <a:off x="3771"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82"/>
            <p:cNvSpPr/>
            <p:nvPr/>
          </p:nvSpPr>
          <p:spPr>
            <a:xfrm>
              <a:off x="3771"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82"/>
            <p:cNvSpPr/>
            <p:nvPr/>
          </p:nvSpPr>
          <p:spPr>
            <a:xfrm>
              <a:off x="3771"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82"/>
            <p:cNvSpPr/>
            <p:nvPr/>
          </p:nvSpPr>
          <p:spPr>
            <a:xfrm>
              <a:off x="3771"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82"/>
            <p:cNvSpPr/>
            <p:nvPr/>
          </p:nvSpPr>
          <p:spPr>
            <a:xfrm>
              <a:off x="3771"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82"/>
            <p:cNvSpPr/>
            <p:nvPr/>
          </p:nvSpPr>
          <p:spPr>
            <a:xfrm>
              <a:off x="3639"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82"/>
            <p:cNvSpPr/>
            <p:nvPr/>
          </p:nvSpPr>
          <p:spPr>
            <a:xfrm>
              <a:off x="3639"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82"/>
            <p:cNvSpPr/>
            <p:nvPr/>
          </p:nvSpPr>
          <p:spPr>
            <a:xfrm>
              <a:off x="3639"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2"/>
            <p:cNvSpPr/>
            <p:nvPr/>
          </p:nvSpPr>
          <p:spPr>
            <a:xfrm>
              <a:off x="3639"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82"/>
            <p:cNvSpPr/>
            <p:nvPr/>
          </p:nvSpPr>
          <p:spPr>
            <a:xfrm>
              <a:off x="3639"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82"/>
            <p:cNvSpPr/>
            <p:nvPr/>
          </p:nvSpPr>
          <p:spPr>
            <a:xfrm>
              <a:off x="3506" y="1866"/>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2"/>
            <p:cNvSpPr/>
            <p:nvPr/>
          </p:nvSpPr>
          <p:spPr>
            <a:xfrm>
              <a:off x="3506" y="1998"/>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2"/>
            <p:cNvSpPr/>
            <p:nvPr/>
          </p:nvSpPr>
          <p:spPr>
            <a:xfrm>
              <a:off x="3506" y="2130"/>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82"/>
            <p:cNvSpPr/>
            <p:nvPr/>
          </p:nvSpPr>
          <p:spPr>
            <a:xfrm>
              <a:off x="3506" y="2262"/>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82"/>
            <p:cNvSpPr/>
            <p:nvPr/>
          </p:nvSpPr>
          <p:spPr>
            <a:xfrm>
              <a:off x="3506" y="2394"/>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82"/>
            <p:cNvSpPr/>
            <p:nvPr/>
          </p:nvSpPr>
          <p:spPr>
            <a:xfrm>
              <a:off x="3374"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82"/>
            <p:cNvSpPr/>
            <p:nvPr/>
          </p:nvSpPr>
          <p:spPr>
            <a:xfrm>
              <a:off x="3374"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82"/>
            <p:cNvSpPr/>
            <p:nvPr/>
          </p:nvSpPr>
          <p:spPr>
            <a:xfrm>
              <a:off x="3374"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82"/>
            <p:cNvSpPr/>
            <p:nvPr/>
          </p:nvSpPr>
          <p:spPr>
            <a:xfrm>
              <a:off x="3374"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82"/>
            <p:cNvSpPr/>
            <p:nvPr/>
          </p:nvSpPr>
          <p:spPr>
            <a:xfrm>
              <a:off x="3374"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82"/>
            <p:cNvSpPr/>
            <p:nvPr/>
          </p:nvSpPr>
          <p:spPr>
            <a:xfrm>
              <a:off x="3242"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82"/>
            <p:cNvSpPr/>
            <p:nvPr/>
          </p:nvSpPr>
          <p:spPr>
            <a:xfrm>
              <a:off x="3242"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82"/>
            <p:cNvSpPr/>
            <p:nvPr/>
          </p:nvSpPr>
          <p:spPr>
            <a:xfrm>
              <a:off x="3242"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82"/>
            <p:cNvSpPr/>
            <p:nvPr/>
          </p:nvSpPr>
          <p:spPr>
            <a:xfrm>
              <a:off x="3242"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82"/>
            <p:cNvSpPr/>
            <p:nvPr/>
          </p:nvSpPr>
          <p:spPr>
            <a:xfrm>
              <a:off x="3242"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82"/>
            <p:cNvSpPr/>
            <p:nvPr/>
          </p:nvSpPr>
          <p:spPr>
            <a:xfrm>
              <a:off x="3110"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82"/>
            <p:cNvSpPr/>
            <p:nvPr/>
          </p:nvSpPr>
          <p:spPr>
            <a:xfrm>
              <a:off x="3110"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82"/>
            <p:cNvSpPr/>
            <p:nvPr/>
          </p:nvSpPr>
          <p:spPr>
            <a:xfrm>
              <a:off x="3110"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82"/>
            <p:cNvSpPr/>
            <p:nvPr/>
          </p:nvSpPr>
          <p:spPr>
            <a:xfrm>
              <a:off x="3110"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82"/>
            <p:cNvSpPr/>
            <p:nvPr/>
          </p:nvSpPr>
          <p:spPr>
            <a:xfrm>
              <a:off x="3110"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82"/>
            <p:cNvSpPr/>
            <p:nvPr/>
          </p:nvSpPr>
          <p:spPr>
            <a:xfrm>
              <a:off x="2978"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82"/>
            <p:cNvSpPr/>
            <p:nvPr/>
          </p:nvSpPr>
          <p:spPr>
            <a:xfrm>
              <a:off x="2978"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82"/>
            <p:cNvSpPr/>
            <p:nvPr/>
          </p:nvSpPr>
          <p:spPr>
            <a:xfrm>
              <a:off x="2978"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82"/>
            <p:cNvSpPr/>
            <p:nvPr/>
          </p:nvSpPr>
          <p:spPr>
            <a:xfrm>
              <a:off x="2978"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82"/>
            <p:cNvSpPr/>
            <p:nvPr/>
          </p:nvSpPr>
          <p:spPr>
            <a:xfrm>
              <a:off x="2978"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82"/>
            <p:cNvSpPr/>
            <p:nvPr/>
          </p:nvSpPr>
          <p:spPr>
            <a:xfrm>
              <a:off x="2846"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82"/>
            <p:cNvSpPr/>
            <p:nvPr/>
          </p:nvSpPr>
          <p:spPr>
            <a:xfrm>
              <a:off x="2846"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82"/>
            <p:cNvSpPr/>
            <p:nvPr/>
          </p:nvSpPr>
          <p:spPr>
            <a:xfrm>
              <a:off x="2846"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82"/>
            <p:cNvSpPr/>
            <p:nvPr/>
          </p:nvSpPr>
          <p:spPr>
            <a:xfrm>
              <a:off x="2846"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82"/>
            <p:cNvSpPr/>
            <p:nvPr/>
          </p:nvSpPr>
          <p:spPr>
            <a:xfrm>
              <a:off x="2846"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82"/>
            <p:cNvSpPr/>
            <p:nvPr/>
          </p:nvSpPr>
          <p:spPr>
            <a:xfrm>
              <a:off x="2714"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82"/>
            <p:cNvSpPr/>
            <p:nvPr/>
          </p:nvSpPr>
          <p:spPr>
            <a:xfrm>
              <a:off x="2714"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82"/>
            <p:cNvSpPr/>
            <p:nvPr/>
          </p:nvSpPr>
          <p:spPr>
            <a:xfrm>
              <a:off x="2714"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2"/>
            <p:cNvSpPr/>
            <p:nvPr/>
          </p:nvSpPr>
          <p:spPr>
            <a:xfrm>
              <a:off x="2714"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82"/>
            <p:cNvSpPr/>
            <p:nvPr/>
          </p:nvSpPr>
          <p:spPr>
            <a:xfrm>
              <a:off x="2714"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82"/>
            <p:cNvSpPr/>
            <p:nvPr/>
          </p:nvSpPr>
          <p:spPr>
            <a:xfrm>
              <a:off x="2582"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82"/>
            <p:cNvSpPr/>
            <p:nvPr/>
          </p:nvSpPr>
          <p:spPr>
            <a:xfrm>
              <a:off x="2582"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82"/>
            <p:cNvSpPr/>
            <p:nvPr/>
          </p:nvSpPr>
          <p:spPr>
            <a:xfrm>
              <a:off x="2582"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82"/>
            <p:cNvSpPr/>
            <p:nvPr/>
          </p:nvSpPr>
          <p:spPr>
            <a:xfrm>
              <a:off x="2582"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82"/>
            <p:cNvSpPr/>
            <p:nvPr/>
          </p:nvSpPr>
          <p:spPr>
            <a:xfrm>
              <a:off x="2582"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82"/>
            <p:cNvSpPr/>
            <p:nvPr/>
          </p:nvSpPr>
          <p:spPr>
            <a:xfrm>
              <a:off x="2450"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82"/>
            <p:cNvSpPr/>
            <p:nvPr/>
          </p:nvSpPr>
          <p:spPr>
            <a:xfrm>
              <a:off x="2450"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82"/>
            <p:cNvSpPr/>
            <p:nvPr/>
          </p:nvSpPr>
          <p:spPr>
            <a:xfrm>
              <a:off x="2450"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82"/>
            <p:cNvSpPr/>
            <p:nvPr/>
          </p:nvSpPr>
          <p:spPr>
            <a:xfrm>
              <a:off x="2450"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82"/>
            <p:cNvSpPr/>
            <p:nvPr/>
          </p:nvSpPr>
          <p:spPr>
            <a:xfrm>
              <a:off x="2450"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82"/>
            <p:cNvSpPr/>
            <p:nvPr/>
          </p:nvSpPr>
          <p:spPr>
            <a:xfrm>
              <a:off x="2318"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82"/>
            <p:cNvSpPr/>
            <p:nvPr/>
          </p:nvSpPr>
          <p:spPr>
            <a:xfrm>
              <a:off x="2318"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82"/>
            <p:cNvSpPr/>
            <p:nvPr/>
          </p:nvSpPr>
          <p:spPr>
            <a:xfrm>
              <a:off x="2318"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82"/>
            <p:cNvSpPr/>
            <p:nvPr/>
          </p:nvSpPr>
          <p:spPr>
            <a:xfrm>
              <a:off x="2318"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82"/>
            <p:cNvSpPr/>
            <p:nvPr/>
          </p:nvSpPr>
          <p:spPr>
            <a:xfrm>
              <a:off x="2318"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82"/>
            <p:cNvSpPr/>
            <p:nvPr/>
          </p:nvSpPr>
          <p:spPr>
            <a:xfrm>
              <a:off x="2186"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82"/>
            <p:cNvSpPr/>
            <p:nvPr/>
          </p:nvSpPr>
          <p:spPr>
            <a:xfrm>
              <a:off x="2186"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82"/>
            <p:cNvSpPr/>
            <p:nvPr/>
          </p:nvSpPr>
          <p:spPr>
            <a:xfrm>
              <a:off x="2186"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82"/>
            <p:cNvSpPr/>
            <p:nvPr/>
          </p:nvSpPr>
          <p:spPr>
            <a:xfrm>
              <a:off x="2186"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82"/>
            <p:cNvSpPr/>
            <p:nvPr/>
          </p:nvSpPr>
          <p:spPr>
            <a:xfrm>
              <a:off x="2186"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82"/>
            <p:cNvSpPr/>
            <p:nvPr/>
          </p:nvSpPr>
          <p:spPr>
            <a:xfrm>
              <a:off x="2053" y="1866"/>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82"/>
            <p:cNvSpPr/>
            <p:nvPr/>
          </p:nvSpPr>
          <p:spPr>
            <a:xfrm>
              <a:off x="2053" y="1998"/>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82"/>
            <p:cNvSpPr/>
            <p:nvPr/>
          </p:nvSpPr>
          <p:spPr>
            <a:xfrm>
              <a:off x="2053" y="2130"/>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82"/>
            <p:cNvSpPr/>
            <p:nvPr/>
          </p:nvSpPr>
          <p:spPr>
            <a:xfrm>
              <a:off x="2053" y="2262"/>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82"/>
            <p:cNvSpPr/>
            <p:nvPr/>
          </p:nvSpPr>
          <p:spPr>
            <a:xfrm>
              <a:off x="2053" y="2394"/>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82"/>
            <p:cNvSpPr/>
            <p:nvPr/>
          </p:nvSpPr>
          <p:spPr>
            <a:xfrm>
              <a:off x="1921"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82"/>
            <p:cNvSpPr/>
            <p:nvPr/>
          </p:nvSpPr>
          <p:spPr>
            <a:xfrm>
              <a:off x="1921"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82"/>
            <p:cNvSpPr/>
            <p:nvPr/>
          </p:nvSpPr>
          <p:spPr>
            <a:xfrm>
              <a:off x="1921"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82"/>
            <p:cNvSpPr/>
            <p:nvPr/>
          </p:nvSpPr>
          <p:spPr>
            <a:xfrm>
              <a:off x="1921"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82"/>
            <p:cNvSpPr/>
            <p:nvPr/>
          </p:nvSpPr>
          <p:spPr>
            <a:xfrm>
              <a:off x="1921"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82"/>
            <p:cNvSpPr/>
            <p:nvPr/>
          </p:nvSpPr>
          <p:spPr>
            <a:xfrm>
              <a:off x="1789"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82"/>
            <p:cNvSpPr/>
            <p:nvPr/>
          </p:nvSpPr>
          <p:spPr>
            <a:xfrm>
              <a:off x="1789"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82"/>
            <p:cNvSpPr/>
            <p:nvPr/>
          </p:nvSpPr>
          <p:spPr>
            <a:xfrm>
              <a:off x="1789"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82"/>
            <p:cNvSpPr/>
            <p:nvPr/>
          </p:nvSpPr>
          <p:spPr>
            <a:xfrm>
              <a:off x="1789"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82"/>
            <p:cNvSpPr/>
            <p:nvPr/>
          </p:nvSpPr>
          <p:spPr>
            <a:xfrm>
              <a:off x="1789"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2"/>
            <p:cNvSpPr/>
            <p:nvPr/>
          </p:nvSpPr>
          <p:spPr>
            <a:xfrm>
              <a:off x="1657"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2"/>
            <p:cNvSpPr/>
            <p:nvPr/>
          </p:nvSpPr>
          <p:spPr>
            <a:xfrm>
              <a:off x="1657"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2"/>
            <p:cNvSpPr/>
            <p:nvPr/>
          </p:nvSpPr>
          <p:spPr>
            <a:xfrm>
              <a:off x="1657"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2"/>
            <p:cNvSpPr/>
            <p:nvPr/>
          </p:nvSpPr>
          <p:spPr>
            <a:xfrm>
              <a:off x="1657"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2"/>
            <p:cNvSpPr/>
            <p:nvPr/>
          </p:nvSpPr>
          <p:spPr>
            <a:xfrm>
              <a:off x="1657"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82"/>
            <p:cNvSpPr/>
            <p:nvPr/>
          </p:nvSpPr>
          <p:spPr>
            <a:xfrm>
              <a:off x="1525"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82"/>
            <p:cNvSpPr/>
            <p:nvPr/>
          </p:nvSpPr>
          <p:spPr>
            <a:xfrm>
              <a:off x="1525"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82"/>
            <p:cNvSpPr/>
            <p:nvPr/>
          </p:nvSpPr>
          <p:spPr>
            <a:xfrm>
              <a:off x="1525"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82"/>
            <p:cNvSpPr/>
            <p:nvPr/>
          </p:nvSpPr>
          <p:spPr>
            <a:xfrm>
              <a:off x="1525"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82"/>
            <p:cNvSpPr/>
            <p:nvPr/>
          </p:nvSpPr>
          <p:spPr>
            <a:xfrm>
              <a:off x="1525"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82"/>
            <p:cNvSpPr/>
            <p:nvPr/>
          </p:nvSpPr>
          <p:spPr>
            <a:xfrm>
              <a:off x="1393"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82"/>
            <p:cNvSpPr/>
            <p:nvPr/>
          </p:nvSpPr>
          <p:spPr>
            <a:xfrm>
              <a:off x="1393"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82"/>
            <p:cNvSpPr/>
            <p:nvPr/>
          </p:nvSpPr>
          <p:spPr>
            <a:xfrm>
              <a:off x="1393"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82"/>
            <p:cNvSpPr/>
            <p:nvPr/>
          </p:nvSpPr>
          <p:spPr>
            <a:xfrm>
              <a:off x="1393"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82"/>
            <p:cNvSpPr/>
            <p:nvPr/>
          </p:nvSpPr>
          <p:spPr>
            <a:xfrm>
              <a:off x="1393"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82"/>
            <p:cNvSpPr/>
            <p:nvPr/>
          </p:nvSpPr>
          <p:spPr>
            <a:xfrm>
              <a:off x="1261"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82"/>
            <p:cNvSpPr/>
            <p:nvPr/>
          </p:nvSpPr>
          <p:spPr>
            <a:xfrm>
              <a:off x="1261"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82"/>
            <p:cNvSpPr/>
            <p:nvPr/>
          </p:nvSpPr>
          <p:spPr>
            <a:xfrm>
              <a:off x="1261"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82"/>
            <p:cNvSpPr/>
            <p:nvPr/>
          </p:nvSpPr>
          <p:spPr>
            <a:xfrm>
              <a:off x="1261"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82"/>
            <p:cNvSpPr/>
            <p:nvPr/>
          </p:nvSpPr>
          <p:spPr>
            <a:xfrm>
              <a:off x="1261"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82"/>
            <p:cNvSpPr/>
            <p:nvPr/>
          </p:nvSpPr>
          <p:spPr>
            <a:xfrm>
              <a:off x="1129"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82"/>
            <p:cNvSpPr/>
            <p:nvPr/>
          </p:nvSpPr>
          <p:spPr>
            <a:xfrm>
              <a:off x="1129"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82"/>
            <p:cNvSpPr/>
            <p:nvPr/>
          </p:nvSpPr>
          <p:spPr>
            <a:xfrm>
              <a:off x="1129"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82"/>
            <p:cNvSpPr/>
            <p:nvPr/>
          </p:nvSpPr>
          <p:spPr>
            <a:xfrm>
              <a:off x="1129"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82"/>
            <p:cNvSpPr/>
            <p:nvPr/>
          </p:nvSpPr>
          <p:spPr>
            <a:xfrm>
              <a:off x="1129"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82"/>
            <p:cNvSpPr/>
            <p:nvPr/>
          </p:nvSpPr>
          <p:spPr>
            <a:xfrm>
              <a:off x="997"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82"/>
            <p:cNvSpPr/>
            <p:nvPr/>
          </p:nvSpPr>
          <p:spPr>
            <a:xfrm>
              <a:off x="997"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82"/>
            <p:cNvSpPr/>
            <p:nvPr/>
          </p:nvSpPr>
          <p:spPr>
            <a:xfrm>
              <a:off x="997"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82"/>
            <p:cNvSpPr/>
            <p:nvPr/>
          </p:nvSpPr>
          <p:spPr>
            <a:xfrm>
              <a:off x="997"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82"/>
            <p:cNvSpPr/>
            <p:nvPr/>
          </p:nvSpPr>
          <p:spPr>
            <a:xfrm>
              <a:off x="997"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82"/>
            <p:cNvSpPr/>
            <p:nvPr/>
          </p:nvSpPr>
          <p:spPr>
            <a:xfrm>
              <a:off x="865"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82"/>
            <p:cNvSpPr/>
            <p:nvPr/>
          </p:nvSpPr>
          <p:spPr>
            <a:xfrm>
              <a:off x="865"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82"/>
            <p:cNvSpPr/>
            <p:nvPr/>
          </p:nvSpPr>
          <p:spPr>
            <a:xfrm>
              <a:off x="865"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82"/>
            <p:cNvSpPr/>
            <p:nvPr/>
          </p:nvSpPr>
          <p:spPr>
            <a:xfrm>
              <a:off x="865"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82"/>
            <p:cNvSpPr/>
            <p:nvPr/>
          </p:nvSpPr>
          <p:spPr>
            <a:xfrm>
              <a:off x="865"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82"/>
            <p:cNvSpPr/>
            <p:nvPr/>
          </p:nvSpPr>
          <p:spPr>
            <a:xfrm>
              <a:off x="733"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82"/>
            <p:cNvSpPr/>
            <p:nvPr/>
          </p:nvSpPr>
          <p:spPr>
            <a:xfrm>
              <a:off x="733"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82"/>
            <p:cNvSpPr/>
            <p:nvPr/>
          </p:nvSpPr>
          <p:spPr>
            <a:xfrm>
              <a:off x="733"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82"/>
            <p:cNvSpPr/>
            <p:nvPr/>
          </p:nvSpPr>
          <p:spPr>
            <a:xfrm>
              <a:off x="733"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82"/>
            <p:cNvSpPr/>
            <p:nvPr/>
          </p:nvSpPr>
          <p:spPr>
            <a:xfrm>
              <a:off x="733"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82"/>
            <p:cNvSpPr/>
            <p:nvPr/>
          </p:nvSpPr>
          <p:spPr>
            <a:xfrm>
              <a:off x="600" y="1866"/>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82"/>
            <p:cNvSpPr/>
            <p:nvPr/>
          </p:nvSpPr>
          <p:spPr>
            <a:xfrm>
              <a:off x="600" y="1998"/>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82"/>
            <p:cNvSpPr/>
            <p:nvPr/>
          </p:nvSpPr>
          <p:spPr>
            <a:xfrm>
              <a:off x="600" y="2130"/>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82"/>
            <p:cNvSpPr/>
            <p:nvPr/>
          </p:nvSpPr>
          <p:spPr>
            <a:xfrm>
              <a:off x="600" y="2262"/>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82"/>
            <p:cNvSpPr/>
            <p:nvPr/>
          </p:nvSpPr>
          <p:spPr>
            <a:xfrm>
              <a:off x="600" y="2394"/>
              <a:ext cx="67"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82"/>
            <p:cNvSpPr/>
            <p:nvPr/>
          </p:nvSpPr>
          <p:spPr>
            <a:xfrm>
              <a:off x="468"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82"/>
            <p:cNvSpPr/>
            <p:nvPr/>
          </p:nvSpPr>
          <p:spPr>
            <a:xfrm>
              <a:off x="468"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82"/>
            <p:cNvSpPr/>
            <p:nvPr/>
          </p:nvSpPr>
          <p:spPr>
            <a:xfrm>
              <a:off x="468"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82"/>
            <p:cNvSpPr/>
            <p:nvPr/>
          </p:nvSpPr>
          <p:spPr>
            <a:xfrm>
              <a:off x="468"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82"/>
            <p:cNvSpPr/>
            <p:nvPr/>
          </p:nvSpPr>
          <p:spPr>
            <a:xfrm>
              <a:off x="468"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82"/>
            <p:cNvSpPr/>
            <p:nvPr/>
          </p:nvSpPr>
          <p:spPr>
            <a:xfrm>
              <a:off x="336"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82"/>
            <p:cNvSpPr/>
            <p:nvPr/>
          </p:nvSpPr>
          <p:spPr>
            <a:xfrm>
              <a:off x="336"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82"/>
            <p:cNvSpPr/>
            <p:nvPr/>
          </p:nvSpPr>
          <p:spPr>
            <a:xfrm>
              <a:off x="336"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82"/>
            <p:cNvSpPr/>
            <p:nvPr/>
          </p:nvSpPr>
          <p:spPr>
            <a:xfrm>
              <a:off x="336"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82"/>
            <p:cNvSpPr/>
            <p:nvPr/>
          </p:nvSpPr>
          <p:spPr>
            <a:xfrm>
              <a:off x="336"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82"/>
            <p:cNvSpPr/>
            <p:nvPr/>
          </p:nvSpPr>
          <p:spPr>
            <a:xfrm>
              <a:off x="204"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82"/>
            <p:cNvSpPr/>
            <p:nvPr/>
          </p:nvSpPr>
          <p:spPr>
            <a:xfrm>
              <a:off x="204"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82"/>
            <p:cNvSpPr/>
            <p:nvPr/>
          </p:nvSpPr>
          <p:spPr>
            <a:xfrm>
              <a:off x="204"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82"/>
            <p:cNvSpPr/>
            <p:nvPr/>
          </p:nvSpPr>
          <p:spPr>
            <a:xfrm>
              <a:off x="204"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82"/>
            <p:cNvSpPr/>
            <p:nvPr/>
          </p:nvSpPr>
          <p:spPr>
            <a:xfrm>
              <a:off x="204"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82"/>
            <p:cNvSpPr/>
            <p:nvPr/>
          </p:nvSpPr>
          <p:spPr>
            <a:xfrm>
              <a:off x="72" y="1866"/>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82"/>
            <p:cNvSpPr/>
            <p:nvPr/>
          </p:nvSpPr>
          <p:spPr>
            <a:xfrm>
              <a:off x="72" y="1998"/>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82"/>
            <p:cNvSpPr/>
            <p:nvPr/>
          </p:nvSpPr>
          <p:spPr>
            <a:xfrm>
              <a:off x="72" y="2130"/>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82"/>
            <p:cNvSpPr/>
            <p:nvPr/>
          </p:nvSpPr>
          <p:spPr>
            <a:xfrm>
              <a:off x="72" y="2262"/>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82"/>
            <p:cNvSpPr/>
            <p:nvPr/>
          </p:nvSpPr>
          <p:spPr>
            <a:xfrm>
              <a:off x="72" y="2394"/>
              <a:ext cx="66" cy="66"/>
            </a:xfrm>
            <a:prstGeom prst="ellipse">
              <a:avLst/>
            </a:prstGeom>
            <a:solidFill>
              <a:srgbClr val="E6E7E8">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8" name="Google Shape;238;p82"/>
          <p:cNvGrpSpPr/>
          <p:nvPr/>
        </p:nvGrpSpPr>
        <p:grpSpPr>
          <a:xfrm>
            <a:off x="1611174" y="3407866"/>
            <a:ext cx="7401067" cy="2721560"/>
            <a:chOff x="1015" y="2147"/>
            <a:chExt cx="4662" cy="1714"/>
          </a:xfrm>
        </p:grpSpPr>
        <p:pic>
          <p:nvPicPr>
            <p:cNvPr id="239" name="Google Shape;239;p82" descr="ALU_picShadow"/>
            <p:cNvPicPr preferRelativeResize="0"/>
            <p:nvPr/>
          </p:nvPicPr>
          <p:blipFill rotWithShape="1">
            <a:blip r:embed="rId3">
              <a:alphaModFix/>
            </a:blip>
            <a:srcRect/>
            <a:stretch/>
          </p:blipFill>
          <p:spPr>
            <a:xfrm rot="222533" flipH="1">
              <a:off x="1040" y="2558"/>
              <a:ext cx="1308" cy="818"/>
            </a:xfrm>
            <a:prstGeom prst="rect">
              <a:avLst/>
            </a:prstGeom>
            <a:noFill/>
            <a:ln>
              <a:noFill/>
            </a:ln>
          </p:spPr>
        </p:pic>
        <p:sp>
          <p:nvSpPr>
            <p:cNvPr id="240" name="Google Shape;240;p82"/>
            <p:cNvSpPr/>
            <p:nvPr/>
          </p:nvSpPr>
          <p:spPr>
            <a:xfrm rot="217064">
              <a:off x="1106" y="2534"/>
              <a:ext cx="1177" cy="70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1" name="Google Shape;241;p82" descr="0026_Sh_180108"/>
            <p:cNvPicPr preferRelativeResize="0"/>
            <p:nvPr/>
          </p:nvPicPr>
          <p:blipFill rotWithShape="1">
            <a:blip r:embed="rId4">
              <a:alphaModFix/>
            </a:blip>
            <a:srcRect/>
            <a:stretch/>
          </p:blipFill>
          <p:spPr>
            <a:xfrm rot="220540">
              <a:off x="1132" y="2550"/>
              <a:ext cx="1136" cy="688"/>
            </a:xfrm>
            <a:prstGeom prst="rect">
              <a:avLst/>
            </a:prstGeom>
            <a:noFill/>
            <a:ln w="50800" cap="flat" cmpd="sng">
              <a:solidFill>
                <a:schemeClr val="lt1"/>
              </a:solidFill>
              <a:prstDash val="solid"/>
              <a:miter lim="800000"/>
              <a:headEnd type="none" w="sm" len="sm"/>
              <a:tailEnd type="none" w="sm" len="sm"/>
            </a:ln>
          </p:spPr>
        </p:pic>
        <p:grpSp>
          <p:nvGrpSpPr>
            <p:cNvPr id="242" name="Google Shape;242;p82"/>
            <p:cNvGrpSpPr/>
            <p:nvPr/>
          </p:nvGrpSpPr>
          <p:grpSpPr>
            <a:xfrm>
              <a:off x="2012" y="2232"/>
              <a:ext cx="1391" cy="969"/>
              <a:chOff x="2276" y="2120"/>
              <a:chExt cx="1391" cy="969"/>
            </a:xfrm>
          </p:grpSpPr>
          <p:pic>
            <p:nvPicPr>
              <p:cNvPr id="243" name="Google Shape;243;p82" descr="ALU_picShadow"/>
              <p:cNvPicPr preferRelativeResize="0"/>
              <p:nvPr/>
            </p:nvPicPr>
            <p:blipFill rotWithShape="1">
              <a:blip r:embed="rId3">
                <a:alphaModFix/>
              </a:blip>
              <a:srcRect/>
              <a:stretch/>
            </p:blipFill>
            <p:spPr>
              <a:xfrm rot="-50468" flipH="1">
                <a:off x="2283" y="2165"/>
                <a:ext cx="1378" cy="914"/>
              </a:xfrm>
              <a:prstGeom prst="rect">
                <a:avLst/>
              </a:prstGeom>
              <a:noFill/>
              <a:ln>
                <a:noFill/>
              </a:ln>
            </p:spPr>
          </p:pic>
          <p:pic>
            <p:nvPicPr>
              <p:cNvPr id="244" name="Google Shape;244;p82" descr="anvers_120"/>
              <p:cNvPicPr preferRelativeResize="0"/>
              <p:nvPr/>
            </p:nvPicPr>
            <p:blipFill rotWithShape="1">
              <a:blip r:embed="rId5">
                <a:alphaModFix/>
              </a:blip>
              <a:srcRect/>
              <a:stretch/>
            </p:blipFill>
            <p:spPr>
              <a:xfrm>
                <a:off x="2353" y="2120"/>
                <a:ext cx="1229" cy="819"/>
              </a:xfrm>
              <a:prstGeom prst="rect">
                <a:avLst/>
              </a:prstGeom>
              <a:noFill/>
              <a:ln w="50800" cap="flat" cmpd="sng">
                <a:solidFill>
                  <a:schemeClr val="lt1"/>
                </a:solidFill>
                <a:prstDash val="solid"/>
                <a:miter lim="800000"/>
                <a:headEnd type="none" w="sm" len="sm"/>
                <a:tailEnd type="none" w="sm" len="sm"/>
              </a:ln>
            </p:spPr>
          </p:pic>
        </p:grpSp>
        <p:sp>
          <p:nvSpPr>
            <p:cNvPr id="245" name="Google Shape;245;p82"/>
            <p:cNvSpPr/>
            <p:nvPr/>
          </p:nvSpPr>
          <p:spPr>
            <a:xfrm rot="217064">
              <a:off x="2722" y="2819"/>
              <a:ext cx="1306" cy="89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82"/>
            <p:cNvSpPr/>
            <p:nvPr/>
          </p:nvSpPr>
          <p:spPr>
            <a:xfrm rot="217064">
              <a:off x="3788" y="2187"/>
              <a:ext cx="1306" cy="89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7" name="Google Shape;247;p82"/>
            <p:cNvGrpSpPr/>
            <p:nvPr/>
          </p:nvGrpSpPr>
          <p:grpSpPr>
            <a:xfrm>
              <a:off x="2637" y="2803"/>
              <a:ext cx="1475" cy="1058"/>
              <a:chOff x="2437" y="2736"/>
              <a:chExt cx="1622" cy="1163"/>
            </a:xfrm>
          </p:grpSpPr>
          <p:pic>
            <p:nvPicPr>
              <p:cNvPr id="248" name="Google Shape;248;p82" descr="ALU_picShadow"/>
              <p:cNvPicPr preferRelativeResize="0"/>
              <p:nvPr/>
            </p:nvPicPr>
            <p:blipFill rotWithShape="1">
              <a:blip r:embed="rId3">
                <a:alphaModFix/>
              </a:blip>
              <a:srcRect/>
              <a:stretch/>
            </p:blipFill>
            <p:spPr>
              <a:xfrm rot="165852" flipH="1">
                <a:off x="2460" y="2878"/>
                <a:ext cx="1576" cy="983"/>
              </a:xfrm>
              <a:prstGeom prst="rect">
                <a:avLst/>
              </a:prstGeom>
              <a:noFill/>
              <a:ln>
                <a:noFill/>
              </a:ln>
            </p:spPr>
          </p:pic>
          <p:pic>
            <p:nvPicPr>
              <p:cNvPr id="249" name="Google Shape;249;p82" descr="0065_Ch_230108"/>
              <p:cNvPicPr preferRelativeResize="0"/>
              <p:nvPr/>
            </p:nvPicPr>
            <p:blipFill rotWithShape="1">
              <a:blip r:embed="rId6">
                <a:alphaModFix/>
              </a:blip>
              <a:srcRect/>
              <a:stretch/>
            </p:blipFill>
            <p:spPr>
              <a:xfrm rot="192431">
                <a:off x="2562" y="2774"/>
                <a:ext cx="1392" cy="927"/>
              </a:xfrm>
              <a:prstGeom prst="rect">
                <a:avLst/>
              </a:prstGeom>
              <a:noFill/>
              <a:ln w="50800" cap="flat" cmpd="sng">
                <a:solidFill>
                  <a:schemeClr val="lt1"/>
                </a:solidFill>
                <a:prstDash val="solid"/>
                <a:miter lim="800000"/>
                <a:headEnd type="none" w="sm" len="sm"/>
                <a:tailEnd type="none" w="sm" len="sm"/>
              </a:ln>
            </p:spPr>
          </p:pic>
        </p:grpSp>
        <p:grpSp>
          <p:nvGrpSpPr>
            <p:cNvPr id="250" name="Google Shape;250;p82"/>
            <p:cNvGrpSpPr/>
            <p:nvPr/>
          </p:nvGrpSpPr>
          <p:grpSpPr>
            <a:xfrm>
              <a:off x="3687" y="2166"/>
              <a:ext cx="1509" cy="1069"/>
              <a:chOff x="3687" y="2094"/>
              <a:chExt cx="1509" cy="1069"/>
            </a:xfrm>
          </p:grpSpPr>
          <p:pic>
            <p:nvPicPr>
              <p:cNvPr id="251" name="Google Shape;251;p82" descr="ALU_picShadow"/>
              <p:cNvPicPr preferRelativeResize="0"/>
              <p:nvPr/>
            </p:nvPicPr>
            <p:blipFill rotWithShape="1">
              <a:blip r:embed="rId3">
                <a:alphaModFix/>
              </a:blip>
              <a:srcRect/>
              <a:stretch/>
            </p:blipFill>
            <p:spPr>
              <a:xfrm rot="165852" flipH="1">
                <a:off x="3709" y="2176"/>
                <a:ext cx="1465" cy="952"/>
              </a:xfrm>
              <a:prstGeom prst="rect">
                <a:avLst/>
              </a:prstGeom>
              <a:noFill/>
              <a:ln>
                <a:noFill/>
              </a:ln>
            </p:spPr>
          </p:pic>
          <p:pic>
            <p:nvPicPr>
              <p:cNvPr id="252" name="Google Shape;252;p82" descr="026-2S9E4497"/>
              <p:cNvPicPr preferRelativeResize="0"/>
              <p:nvPr/>
            </p:nvPicPr>
            <p:blipFill rotWithShape="1">
              <a:blip r:embed="rId7">
                <a:alphaModFix/>
              </a:blip>
              <a:srcRect/>
              <a:stretch/>
            </p:blipFill>
            <p:spPr>
              <a:xfrm rot="185884">
                <a:off x="3813" y="2128"/>
                <a:ext cx="1275" cy="850"/>
              </a:xfrm>
              <a:prstGeom prst="rect">
                <a:avLst/>
              </a:prstGeom>
              <a:noFill/>
              <a:ln w="50800" cap="flat" cmpd="sng">
                <a:solidFill>
                  <a:schemeClr val="lt1"/>
                </a:solidFill>
                <a:prstDash val="solid"/>
                <a:miter lim="800000"/>
                <a:headEnd type="none" w="sm" len="sm"/>
                <a:tailEnd type="none" w="sm" len="sm"/>
              </a:ln>
            </p:spPr>
          </p:pic>
        </p:grpSp>
        <p:sp>
          <p:nvSpPr>
            <p:cNvPr id="253" name="Google Shape;253;p82"/>
            <p:cNvSpPr/>
            <p:nvPr/>
          </p:nvSpPr>
          <p:spPr>
            <a:xfrm rot="-175408" flipH="1">
              <a:off x="4516" y="2871"/>
              <a:ext cx="1096" cy="72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54" name="Google Shape;254;p82"/>
            <p:cNvGrpSpPr/>
            <p:nvPr/>
          </p:nvGrpSpPr>
          <p:grpSpPr>
            <a:xfrm>
              <a:off x="4439" y="2867"/>
              <a:ext cx="1238" cy="885"/>
              <a:chOff x="4439" y="2867"/>
              <a:chExt cx="1238" cy="885"/>
            </a:xfrm>
          </p:grpSpPr>
          <p:pic>
            <p:nvPicPr>
              <p:cNvPr id="255" name="Google Shape;255;p82" descr="ALU_picShadow"/>
              <p:cNvPicPr preferRelativeResize="0"/>
              <p:nvPr/>
            </p:nvPicPr>
            <p:blipFill rotWithShape="1">
              <a:blip r:embed="rId3">
                <a:alphaModFix/>
              </a:blip>
              <a:srcRect/>
              <a:stretch/>
            </p:blipFill>
            <p:spPr>
              <a:xfrm rot="-224331" flipH="1">
                <a:off x="4463" y="2939"/>
                <a:ext cx="1190" cy="775"/>
              </a:xfrm>
              <a:prstGeom prst="rect">
                <a:avLst/>
              </a:prstGeom>
              <a:noFill/>
              <a:ln>
                <a:noFill/>
              </a:ln>
            </p:spPr>
          </p:pic>
          <p:pic>
            <p:nvPicPr>
              <p:cNvPr id="256" name="Google Shape;256;p82" descr="anvers_096"/>
              <p:cNvPicPr preferRelativeResize="0"/>
              <p:nvPr/>
            </p:nvPicPr>
            <p:blipFill rotWithShape="1">
              <a:blip r:embed="rId8">
                <a:alphaModFix/>
              </a:blip>
              <a:srcRect/>
              <a:stretch/>
            </p:blipFill>
            <p:spPr>
              <a:xfrm rot="-159096">
                <a:off x="4536" y="2891"/>
                <a:ext cx="1038" cy="692"/>
              </a:xfrm>
              <a:prstGeom prst="rect">
                <a:avLst/>
              </a:prstGeom>
              <a:noFill/>
              <a:ln w="50800" cap="flat" cmpd="sng">
                <a:solidFill>
                  <a:schemeClr val="lt1"/>
                </a:solidFill>
                <a:prstDash val="solid"/>
                <a:miter lim="800000"/>
                <a:headEnd type="none" w="sm" len="sm"/>
                <a:tailEnd type="none" w="sm" len="sm"/>
              </a:ln>
            </p:spPr>
          </p:pic>
        </p:grpSp>
      </p:grpSp>
      <p:pic>
        <p:nvPicPr>
          <p:cNvPr id="257" name="Google Shape;257;p82"/>
          <p:cNvPicPr preferRelativeResize="0"/>
          <p:nvPr/>
        </p:nvPicPr>
        <p:blipFill rotWithShape="1">
          <a:blip r:embed="rId9">
            <a:alphaModFix/>
          </a:blip>
          <a:srcRect/>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2"/>
        <p:cNvGrpSpPr/>
        <p:nvPr/>
      </p:nvGrpSpPr>
      <p:grpSpPr>
        <a:xfrm>
          <a:off x="0" y="0"/>
          <a:ext cx="0" cy="0"/>
          <a:chOff x="0" y="0"/>
          <a:chExt cx="0" cy="0"/>
        </a:xfrm>
      </p:grpSpPr>
      <p:sp>
        <p:nvSpPr>
          <p:cNvPr id="453" name="Google Shape;453;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4" name="Google Shape;454;p9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5" name="Google Shape;455;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6" name="Google Shape;456;p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7" name="Google Shape;457;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8"/>
        <p:cNvGrpSpPr/>
        <p:nvPr/>
      </p:nvGrpSpPr>
      <p:grpSpPr>
        <a:xfrm>
          <a:off x="0" y="0"/>
          <a:ext cx="0" cy="0"/>
          <a:chOff x="0" y="0"/>
          <a:chExt cx="0" cy="0"/>
        </a:xfrm>
      </p:grpSpPr>
      <p:sp>
        <p:nvSpPr>
          <p:cNvPr id="459" name="Google Shape;459;p9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0" name="Google Shape;460;p9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1" name="Google Shape;461;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3" name="Google Shape;463;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8"/>
        <p:cNvGrpSpPr/>
        <p:nvPr/>
      </p:nvGrpSpPr>
      <p:grpSpPr>
        <a:xfrm>
          <a:off x="0" y="0"/>
          <a:ext cx="0" cy="0"/>
          <a:chOff x="0" y="0"/>
          <a:chExt cx="0" cy="0"/>
        </a:xfrm>
      </p:grpSpPr>
      <p:sp>
        <p:nvSpPr>
          <p:cNvPr id="259" name="Google Shape;259;p83"/>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2500"/>
              <a:buFont typeface="Trebuchet MS"/>
              <a:buNone/>
              <a:defRPr sz="2500">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0" name="Google Shape;260;p83"/>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atin typeface="Calibri"/>
                <a:ea typeface="Calibri"/>
                <a:cs typeface="Calibri"/>
                <a:sym typeface="Calibri"/>
              </a:defRPr>
            </a:lvl1pPr>
            <a:lvl2pPr marL="914400" lvl="1" indent="-355600" algn="l">
              <a:spcBef>
                <a:spcPts val="400"/>
              </a:spcBef>
              <a:spcAft>
                <a:spcPts val="0"/>
              </a:spcAft>
              <a:buClr>
                <a:schemeClr val="dk1"/>
              </a:buClr>
              <a:buSzPts val="2000"/>
              <a:buChar char="–"/>
              <a:defRPr sz="2000">
                <a:latin typeface="Calibri"/>
                <a:ea typeface="Calibri"/>
                <a:cs typeface="Calibri"/>
                <a:sym typeface="Calibri"/>
              </a:defRPr>
            </a:lvl2pPr>
            <a:lvl3pPr marL="1371600" lvl="2" indent="-342900" algn="l">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spcBef>
                <a:spcPts val="320"/>
              </a:spcBef>
              <a:spcAft>
                <a:spcPts val="0"/>
              </a:spcAft>
              <a:buClr>
                <a:schemeClr val="dk1"/>
              </a:buClr>
              <a:buSzPts val="1600"/>
              <a:buChar char="–"/>
              <a:defRPr sz="1600">
                <a:latin typeface="Calibri"/>
                <a:ea typeface="Calibri"/>
                <a:cs typeface="Calibri"/>
                <a:sym typeface="Calibri"/>
              </a:defRPr>
            </a:lvl4pPr>
            <a:lvl5pPr marL="2286000" lvl="4" indent="-317500" algn="l">
              <a:spcBef>
                <a:spcPts val="280"/>
              </a:spcBef>
              <a:spcAft>
                <a:spcPts val="0"/>
              </a:spcAft>
              <a:buClr>
                <a:schemeClr val="dk1"/>
              </a:buClr>
              <a:buSzPts val="1400"/>
              <a:buChar char="»"/>
              <a:defRPr sz="14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1" name="Google Shape;261;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83"/>
          <p:cNvSpPr txBox="1">
            <a:spLocks noGrp="1"/>
          </p:cNvSpPr>
          <p:nvPr>
            <p:ph type="ftr" idx="11"/>
          </p:nvPr>
        </p:nvSpPr>
        <p:spPr>
          <a:xfrm>
            <a:off x="2667000" y="6416675"/>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4" name="Google Shape;264;p83"/>
          <p:cNvCxnSpPr/>
          <p:nvPr/>
        </p:nvCxnSpPr>
        <p:spPr>
          <a:xfrm>
            <a:off x="533400" y="1066800"/>
            <a:ext cx="8610600" cy="0"/>
          </a:xfrm>
          <a:prstGeom prst="straightConnector1">
            <a:avLst/>
          </a:prstGeom>
          <a:noFill/>
          <a:ln w="25400" cap="rnd" cmpd="sng">
            <a:solidFill>
              <a:srgbClr val="0F243E"/>
            </a:solidFill>
            <a:prstDash val="solid"/>
            <a:round/>
            <a:headEnd type="none" w="sm" len="sm"/>
            <a:tailEnd type="none" w="sm" len="sm"/>
          </a:ln>
        </p:spPr>
      </p:cxnSp>
      <p:cxnSp>
        <p:nvCxnSpPr>
          <p:cNvPr id="265" name="Google Shape;265;p83"/>
          <p:cNvCxnSpPr/>
          <p:nvPr/>
        </p:nvCxnSpPr>
        <p:spPr>
          <a:xfrm>
            <a:off x="457200" y="6400800"/>
            <a:ext cx="8686800" cy="0"/>
          </a:xfrm>
          <a:prstGeom prst="straightConnector1">
            <a:avLst/>
          </a:prstGeom>
          <a:noFill/>
          <a:ln w="25400" cap="rnd" cmpd="sng">
            <a:solidFill>
              <a:srgbClr val="0F243E"/>
            </a:solidFill>
            <a:prstDash val="solid"/>
            <a:round/>
            <a:headEnd type="none" w="sm" len="sm"/>
            <a:tailEnd type="none" w="sm" len="sm"/>
          </a:ln>
        </p:spPr>
      </p:cxnSp>
      <p:pic>
        <p:nvPicPr>
          <p:cNvPr id="266" name="Google Shape;266;p83"/>
          <p:cNvPicPr preferRelativeResize="0"/>
          <p:nvPr/>
        </p:nvPicPr>
        <p:blipFill rotWithShape="1">
          <a:blip r:embed="rId2">
            <a:alphaModFix/>
          </a:blip>
          <a:srcRect b="24088"/>
          <a:stretch/>
        </p:blipFill>
        <p:spPr>
          <a:xfrm>
            <a:off x="7523136" y="712946"/>
            <a:ext cx="1239864" cy="277654"/>
          </a:xfrm>
          <a:prstGeom prst="rect">
            <a:avLst/>
          </a:prstGeom>
          <a:noFill/>
          <a:ln>
            <a:noFill/>
          </a:ln>
        </p:spPr>
      </p:pic>
      <p:sp>
        <p:nvSpPr>
          <p:cNvPr id="267" name="Google Shape;267;p83"/>
          <p:cNvSpPr txBox="1"/>
          <p:nvPr/>
        </p:nvSpPr>
        <p:spPr>
          <a:xfrm>
            <a:off x="381000" y="6391354"/>
            <a:ext cx="87630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All Rights Reserved © Professional Management Academy</a:t>
            </a:r>
            <a:endParaRPr sz="12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9"/>
        <p:cNvGrpSpPr/>
        <p:nvPr/>
      </p:nvGrpSpPr>
      <p:grpSpPr>
        <a:xfrm>
          <a:off x="0" y="0"/>
          <a:ext cx="0" cy="0"/>
          <a:chOff x="0" y="0"/>
          <a:chExt cx="0" cy="0"/>
        </a:xfrm>
      </p:grpSpPr>
      <p:pic>
        <p:nvPicPr>
          <p:cNvPr id="280" name="Google Shape;280;p85"/>
          <p:cNvPicPr preferRelativeResize="0"/>
          <p:nvPr/>
        </p:nvPicPr>
        <p:blipFill rotWithShape="1">
          <a:blip r:embed="rId2">
            <a:alphaModFix/>
          </a:blip>
          <a:srcRect t="40508" b="19479"/>
          <a:stretch/>
        </p:blipFill>
        <p:spPr>
          <a:xfrm>
            <a:off x="0" y="1885198"/>
            <a:ext cx="9144000" cy="2586790"/>
          </a:xfrm>
          <a:prstGeom prst="rect">
            <a:avLst/>
          </a:prstGeom>
          <a:noFill/>
          <a:ln>
            <a:noFill/>
          </a:ln>
        </p:spPr>
      </p:pic>
      <p:sp>
        <p:nvSpPr>
          <p:cNvPr id="281" name="Google Shape;28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4" name="Google Shape;284;p85"/>
          <p:cNvSpPr txBox="1"/>
          <p:nvPr/>
        </p:nvSpPr>
        <p:spPr>
          <a:xfrm>
            <a:off x="2711034" y="2883296"/>
            <a:ext cx="4270375"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lt1"/>
                </a:solidFill>
                <a:latin typeface="Trebuchet MS"/>
                <a:ea typeface="Trebuchet MS"/>
                <a:cs typeface="Trebuchet MS"/>
                <a:sym typeface="Trebuchet MS"/>
              </a:rPr>
              <a:t>www.pma.edu.vn</a:t>
            </a:r>
            <a:endParaRPr/>
          </a:p>
          <a:p>
            <a:pPr marL="0" marR="0" lvl="0" indent="0" algn="l" rtl="0">
              <a:spcBef>
                <a:spcPts val="0"/>
              </a:spcBef>
              <a:spcAft>
                <a:spcPts val="0"/>
              </a:spcAft>
              <a:buNone/>
            </a:pPr>
            <a:r>
              <a:rPr lang="en-US" sz="1200" b="1">
                <a:solidFill>
                  <a:schemeClr val="lt1"/>
                </a:solidFill>
                <a:latin typeface="Trebuchet MS"/>
                <a:ea typeface="Trebuchet MS"/>
                <a:cs typeface="Trebuchet MS"/>
                <a:sym typeface="Trebuchet MS"/>
              </a:rPr>
              <a:t> cuong.phung@pma.edu.vn | 093 456 0036</a:t>
            </a:r>
            <a:endParaRPr sz="1200" b="1">
              <a:solidFill>
                <a:schemeClr val="lt1"/>
              </a:solidFill>
              <a:latin typeface="Trebuchet MS"/>
              <a:ea typeface="Trebuchet MS"/>
              <a:cs typeface="Trebuchet MS"/>
              <a:sym typeface="Trebuchet MS"/>
            </a:endParaRPr>
          </a:p>
        </p:txBody>
      </p:sp>
      <p:grpSp>
        <p:nvGrpSpPr>
          <p:cNvPr id="285" name="Google Shape;285;p85"/>
          <p:cNvGrpSpPr/>
          <p:nvPr/>
        </p:nvGrpSpPr>
        <p:grpSpPr>
          <a:xfrm>
            <a:off x="1163638" y="4124325"/>
            <a:ext cx="6819900" cy="757238"/>
            <a:chOff x="733" y="3085"/>
            <a:chExt cx="4296" cy="477"/>
          </a:xfrm>
        </p:grpSpPr>
        <p:sp>
          <p:nvSpPr>
            <p:cNvPr id="286" name="Google Shape;286;p85"/>
            <p:cNvSpPr/>
            <p:nvPr/>
          </p:nvSpPr>
          <p:spPr>
            <a:xfrm>
              <a:off x="4961"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85"/>
            <p:cNvSpPr/>
            <p:nvPr/>
          </p:nvSpPr>
          <p:spPr>
            <a:xfrm>
              <a:off x="4961"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85"/>
            <p:cNvSpPr/>
            <p:nvPr/>
          </p:nvSpPr>
          <p:spPr>
            <a:xfrm>
              <a:off x="4961"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85"/>
            <p:cNvSpPr/>
            <p:nvPr/>
          </p:nvSpPr>
          <p:spPr>
            <a:xfrm>
              <a:off x="4961"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85"/>
            <p:cNvSpPr/>
            <p:nvPr/>
          </p:nvSpPr>
          <p:spPr>
            <a:xfrm>
              <a:off x="4823"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85"/>
            <p:cNvSpPr/>
            <p:nvPr/>
          </p:nvSpPr>
          <p:spPr>
            <a:xfrm>
              <a:off x="4823"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85"/>
            <p:cNvSpPr/>
            <p:nvPr/>
          </p:nvSpPr>
          <p:spPr>
            <a:xfrm>
              <a:off x="4823"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85"/>
            <p:cNvSpPr/>
            <p:nvPr/>
          </p:nvSpPr>
          <p:spPr>
            <a:xfrm>
              <a:off x="4823"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85"/>
            <p:cNvSpPr/>
            <p:nvPr/>
          </p:nvSpPr>
          <p:spPr>
            <a:xfrm>
              <a:off x="4687"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85"/>
            <p:cNvSpPr/>
            <p:nvPr/>
          </p:nvSpPr>
          <p:spPr>
            <a:xfrm>
              <a:off x="4687"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85"/>
            <p:cNvSpPr/>
            <p:nvPr/>
          </p:nvSpPr>
          <p:spPr>
            <a:xfrm>
              <a:off x="4687"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85"/>
            <p:cNvSpPr/>
            <p:nvPr/>
          </p:nvSpPr>
          <p:spPr>
            <a:xfrm>
              <a:off x="4687"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85"/>
            <p:cNvSpPr/>
            <p:nvPr/>
          </p:nvSpPr>
          <p:spPr>
            <a:xfrm>
              <a:off x="4551"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85"/>
            <p:cNvSpPr/>
            <p:nvPr/>
          </p:nvSpPr>
          <p:spPr>
            <a:xfrm>
              <a:off x="4551"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85"/>
            <p:cNvSpPr/>
            <p:nvPr/>
          </p:nvSpPr>
          <p:spPr>
            <a:xfrm>
              <a:off x="4551"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85"/>
            <p:cNvSpPr/>
            <p:nvPr/>
          </p:nvSpPr>
          <p:spPr>
            <a:xfrm>
              <a:off x="4551"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85"/>
            <p:cNvSpPr/>
            <p:nvPr/>
          </p:nvSpPr>
          <p:spPr>
            <a:xfrm>
              <a:off x="4414"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85"/>
            <p:cNvSpPr/>
            <p:nvPr/>
          </p:nvSpPr>
          <p:spPr>
            <a:xfrm>
              <a:off x="4414"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85"/>
            <p:cNvSpPr/>
            <p:nvPr/>
          </p:nvSpPr>
          <p:spPr>
            <a:xfrm>
              <a:off x="4414"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85"/>
            <p:cNvSpPr/>
            <p:nvPr/>
          </p:nvSpPr>
          <p:spPr>
            <a:xfrm>
              <a:off x="4414"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85"/>
            <p:cNvSpPr/>
            <p:nvPr/>
          </p:nvSpPr>
          <p:spPr>
            <a:xfrm>
              <a:off x="4277" y="3085"/>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85"/>
            <p:cNvSpPr/>
            <p:nvPr/>
          </p:nvSpPr>
          <p:spPr>
            <a:xfrm>
              <a:off x="4277" y="3221"/>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85"/>
            <p:cNvSpPr/>
            <p:nvPr/>
          </p:nvSpPr>
          <p:spPr>
            <a:xfrm>
              <a:off x="4277" y="3357"/>
              <a:ext cx="69"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85"/>
            <p:cNvSpPr/>
            <p:nvPr/>
          </p:nvSpPr>
          <p:spPr>
            <a:xfrm>
              <a:off x="4277" y="3494"/>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85"/>
            <p:cNvSpPr/>
            <p:nvPr/>
          </p:nvSpPr>
          <p:spPr>
            <a:xfrm>
              <a:off x="4141"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85"/>
            <p:cNvSpPr/>
            <p:nvPr/>
          </p:nvSpPr>
          <p:spPr>
            <a:xfrm>
              <a:off x="4141"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85"/>
            <p:cNvSpPr/>
            <p:nvPr/>
          </p:nvSpPr>
          <p:spPr>
            <a:xfrm>
              <a:off x="4141"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85"/>
            <p:cNvSpPr/>
            <p:nvPr/>
          </p:nvSpPr>
          <p:spPr>
            <a:xfrm>
              <a:off x="4141"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85"/>
            <p:cNvSpPr/>
            <p:nvPr/>
          </p:nvSpPr>
          <p:spPr>
            <a:xfrm>
              <a:off x="4005"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85"/>
            <p:cNvSpPr/>
            <p:nvPr/>
          </p:nvSpPr>
          <p:spPr>
            <a:xfrm>
              <a:off x="4005"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85"/>
            <p:cNvSpPr/>
            <p:nvPr/>
          </p:nvSpPr>
          <p:spPr>
            <a:xfrm>
              <a:off x="4005"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85"/>
            <p:cNvSpPr/>
            <p:nvPr/>
          </p:nvSpPr>
          <p:spPr>
            <a:xfrm>
              <a:off x="4005"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85"/>
            <p:cNvSpPr/>
            <p:nvPr/>
          </p:nvSpPr>
          <p:spPr>
            <a:xfrm>
              <a:off x="3868"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85"/>
            <p:cNvSpPr/>
            <p:nvPr/>
          </p:nvSpPr>
          <p:spPr>
            <a:xfrm>
              <a:off x="3868"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85"/>
            <p:cNvSpPr/>
            <p:nvPr/>
          </p:nvSpPr>
          <p:spPr>
            <a:xfrm>
              <a:off x="3868"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85"/>
            <p:cNvSpPr/>
            <p:nvPr/>
          </p:nvSpPr>
          <p:spPr>
            <a:xfrm>
              <a:off x="3868"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85"/>
            <p:cNvSpPr/>
            <p:nvPr/>
          </p:nvSpPr>
          <p:spPr>
            <a:xfrm>
              <a:off x="3732"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85"/>
            <p:cNvSpPr/>
            <p:nvPr/>
          </p:nvSpPr>
          <p:spPr>
            <a:xfrm>
              <a:off x="3732"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85"/>
            <p:cNvSpPr/>
            <p:nvPr/>
          </p:nvSpPr>
          <p:spPr>
            <a:xfrm>
              <a:off x="3732"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85"/>
            <p:cNvSpPr/>
            <p:nvPr/>
          </p:nvSpPr>
          <p:spPr>
            <a:xfrm>
              <a:off x="3732"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85"/>
            <p:cNvSpPr/>
            <p:nvPr/>
          </p:nvSpPr>
          <p:spPr>
            <a:xfrm>
              <a:off x="3596"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85"/>
            <p:cNvSpPr/>
            <p:nvPr/>
          </p:nvSpPr>
          <p:spPr>
            <a:xfrm>
              <a:off x="3596"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85"/>
            <p:cNvSpPr/>
            <p:nvPr/>
          </p:nvSpPr>
          <p:spPr>
            <a:xfrm>
              <a:off x="3596"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85"/>
            <p:cNvSpPr/>
            <p:nvPr/>
          </p:nvSpPr>
          <p:spPr>
            <a:xfrm>
              <a:off x="3596"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85"/>
            <p:cNvSpPr/>
            <p:nvPr/>
          </p:nvSpPr>
          <p:spPr>
            <a:xfrm>
              <a:off x="3460"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85"/>
            <p:cNvSpPr/>
            <p:nvPr/>
          </p:nvSpPr>
          <p:spPr>
            <a:xfrm>
              <a:off x="3460"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85"/>
            <p:cNvSpPr/>
            <p:nvPr/>
          </p:nvSpPr>
          <p:spPr>
            <a:xfrm>
              <a:off x="3460"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85"/>
            <p:cNvSpPr/>
            <p:nvPr/>
          </p:nvSpPr>
          <p:spPr>
            <a:xfrm>
              <a:off x="3460"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85"/>
            <p:cNvSpPr/>
            <p:nvPr/>
          </p:nvSpPr>
          <p:spPr>
            <a:xfrm>
              <a:off x="3323" y="3085"/>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85"/>
            <p:cNvSpPr/>
            <p:nvPr/>
          </p:nvSpPr>
          <p:spPr>
            <a:xfrm>
              <a:off x="3323" y="3221"/>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85"/>
            <p:cNvSpPr/>
            <p:nvPr/>
          </p:nvSpPr>
          <p:spPr>
            <a:xfrm>
              <a:off x="3323" y="3357"/>
              <a:ext cx="69"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85"/>
            <p:cNvSpPr/>
            <p:nvPr/>
          </p:nvSpPr>
          <p:spPr>
            <a:xfrm>
              <a:off x="3323" y="3494"/>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85"/>
            <p:cNvSpPr/>
            <p:nvPr/>
          </p:nvSpPr>
          <p:spPr>
            <a:xfrm>
              <a:off x="3187"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85"/>
            <p:cNvSpPr/>
            <p:nvPr/>
          </p:nvSpPr>
          <p:spPr>
            <a:xfrm>
              <a:off x="3187"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85"/>
            <p:cNvSpPr/>
            <p:nvPr/>
          </p:nvSpPr>
          <p:spPr>
            <a:xfrm>
              <a:off x="3187"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85"/>
            <p:cNvSpPr/>
            <p:nvPr/>
          </p:nvSpPr>
          <p:spPr>
            <a:xfrm>
              <a:off x="3187"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85"/>
            <p:cNvSpPr/>
            <p:nvPr/>
          </p:nvSpPr>
          <p:spPr>
            <a:xfrm>
              <a:off x="3051"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85"/>
            <p:cNvSpPr/>
            <p:nvPr/>
          </p:nvSpPr>
          <p:spPr>
            <a:xfrm>
              <a:off x="3051"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85"/>
            <p:cNvSpPr/>
            <p:nvPr/>
          </p:nvSpPr>
          <p:spPr>
            <a:xfrm>
              <a:off x="3051"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85"/>
            <p:cNvSpPr/>
            <p:nvPr/>
          </p:nvSpPr>
          <p:spPr>
            <a:xfrm>
              <a:off x="3051"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85"/>
            <p:cNvSpPr/>
            <p:nvPr/>
          </p:nvSpPr>
          <p:spPr>
            <a:xfrm>
              <a:off x="2915"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85"/>
            <p:cNvSpPr/>
            <p:nvPr/>
          </p:nvSpPr>
          <p:spPr>
            <a:xfrm>
              <a:off x="2915"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85"/>
            <p:cNvSpPr/>
            <p:nvPr/>
          </p:nvSpPr>
          <p:spPr>
            <a:xfrm>
              <a:off x="2915"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85"/>
            <p:cNvSpPr/>
            <p:nvPr/>
          </p:nvSpPr>
          <p:spPr>
            <a:xfrm>
              <a:off x="2915"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85"/>
            <p:cNvSpPr/>
            <p:nvPr/>
          </p:nvSpPr>
          <p:spPr>
            <a:xfrm>
              <a:off x="2777" y="3085"/>
              <a:ext cx="70"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85"/>
            <p:cNvSpPr/>
            <p:nvPr/>
          </p:nvSpPr>
          <p:spPr>
            <a:xfrm>
              <a:off x="2777" y="3221"/>
              <a:ext cx="70"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85"/>
            <p:cNvSpPr/>
            <p:nvPr/>
          </p:nvSpPr>
          <p:spPr>
            <a:xfrm>
              <a:off x="2777" y="3357"/>
              <a:ext cx="70"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85"/>
            <p:cNvSpPr/>
            <p:nvPr/>
          </p:nvSpPr>
          <p:spPr>
            <a:xfrm>
              <a:off x="2777" y="3494"/>
              <a:ext cx="70"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85"/>
            <p:cNvSpPr/>
            <p:nvPr/>
          </p:nvSpPr>
          <p:spPr>
            <a:xfrm>
              <a:off x="2641"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85"/>
            <p:cNvSpPr/>
            <p:nvPr/>
          </p:nvSpPr>
          <p:spPr>
            <a:xfrm>
              <a:off x="2641"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85"/>
            <p:cNvSpPr/>
            <p:nvPr/>
          </p:nvSpPr>
          <p:spPr>
            <a:xfrm>
              <a:off x="2641"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85"/>
            <p:cNvSpPr/>
            <p:nvPr/>
          </p:nvSpPr>
          <p:spPr>
            <a:xfrm>
              <a:off x="2641"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85"/>
            <p:cNvSpPr/>
            <p:nvPr/>
          </p:nvSpPr>
          <p:spPr>
            <a:xfrm>
              <a:off x="2505"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85"/>
            <p:cNvSpPr/>
            <p:nvPr/>
          </p:nvSpPr>
          <p:spPr>
            <a:xfrm>
              <a:off x="2505"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85"/>
            <p:cNvSpPr/>
            <p:nvPr/>
          </p:nvSpPr>
          <p:spPr>
            <a:xfrm>
              <a:off x="2505"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85"/>
            <p:cNvSpPr/>
            <p:nvPr/>
          </p:nvSpPr>
          <p:spPr>
            <a:xfrm>
              <a:off x="2505"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85"/>
            <p:cNvSpPr/>
            <p:nvPr/>
          </p:nvSpPr>
          <p:spPr>
            <a:xfrm>
              <a:off x="2369"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85"/>
            <p:cNvSpPr/>
            <p:nvPr/>
          </p:nvSpPr>
          <p:spPr>
            <a:xfrm>
              <a:off x="2369"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85"/>
            <p:cNvSpPr/>
            <p:nvPr/>
          </p:nvSpPr>
          <p:spPr>
            <a:xfrm>
              <a:off x="2369"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85"/>
            <p:cNvSpPr/>
            <p:nvPr/>
          </p:nvSpPr>
          <p:spPr>
            <a:xfrm>
              <a:off x="2369"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85"/>
            <p:cNvSpPr/>
            <p:nvPr/>
          </p:nvSpPr>
          <p:spPr>
            <a:xfrm>
              <a:off x="2233"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85"/>
            <p:cNvSpPr/>
            <p:nvPr/>
          </p:nvSpPr>
          <p:spPr>
            <a:xfrm>
              <a:off x="2233"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85"/>
            <p:cNvSpPr/>
            <p:nvPr/>
          </p:nvSpPr>
          <p:spPr>
            <a:xfrm>
              <a:off x="2233"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85"/>
            <p:cNvSpPr/>
            <p:nvPr/>
          </p:nvSpPr>
          <p:spPr>
            <a:xfrm>
              <a:off x="2233"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85"/>
            <p:cNvSpPr/>
            <p:nvPr/>
          </p:nvSpPr>
          <p:spPr>
            <a:xfrm>
              <a:off x="2096"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85"/>
            <p:cNvSpPr/>
            <p:nvPr/>
          </p:nvSpPr>
          <p:spPr>
            <a:xfrm>
              <a:off x="2096"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85"/>
            <p:cNvSpPr/>
            <p:nvPr/>
          </p:nvSpPr>
          <p:spPr>
            <a:xfrm>
              <a:off x="2096"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85"/>
            <p:cNvSpPr/>
            <p:nvPr/>
          </p:nvSpPr>
          <p:spPr>
            <a:xfrm>
              <a:off x="2096"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85"/>
            <p:cNvSpPr/>
            <p:nvPr/>
          </p:nvSpPr>
          <p:spPr>
            <a:xfrm>
              <a:off x="1960"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85"/>
            <p:cNvSpPr/>
            <p:nvPr/>
          </p:nvSpPr>
          <p:spPr>
            <a:xfrm>
              <a:off x="1960"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85"/>
            <p:cNvSpPr/>
            <p:nvPr/>
          </p:nvSpPr>
          <p:spPr>
            <a:xfrm>
              <a:off x="1960"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85"/>
            <p:cNvSpPr/>
            <p:nvPr/>
          </p:nvSpPr>
          <p:spPr>
            <a:xfrm>
              <a:off x="1960"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85"/>
            <p:cNvSpPr/>
            <p:nvPr/>
          </p:nvSpPr>
          <p:spPr>
            <a:xfrm>
              <a:off x="1824"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85"/>
            <p:cNvSpPr/>
            <p:nvPr/>
          </p:nvSpPr>
          <p:spPr>
            <a:xfrm>
              <a:off x="1824"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85"/>
            <p:cNvSpPr/>
            <p:nvPr/>
          </p:nvSpPr>
          <p:spPr>
            <a:xfrm>
              <a:off x="1824"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85"/>
            <p:cNvSpPr/>
            <p:nvPr/>
          </p:nvSpPr>
          <p:spPr>
            <a:xfrm>
              <a:off x="1824"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85"/>
            <p:cNvSpPr/>
            <p:nvPr/>
          </p:nvSpPr>
          <p:spPr>
            <a:xfrm>
              <a:off x="1688"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85"/>
            <p:cNvSpPr/>
            <p:nvPr/>
          </p:nvSpPr>
          <p:spPr>
            <a:xfrm>
              <a:off x="1688"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85"/>
            <p:cNvSpPr/>
            <p:nvPr/>
          </p:nvSpPr>
          <p:spPr>
            <a:xfrm>
              <a:off x="1688"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85"/>
            <p:cNvSpPr/>
            <p:nvPr/>
          </p:nvSpPr>
          <p:spPr>
            <a:xfrm>
              <a:off x="1688"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85"/>
            <p:cNvSpPr/>
            <p:nvPr/>
          </p:nvSpPr>
          <p:spPr>
            <a:xfrm>
              <a:off x="1551" y="3085"/>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85"/>
            <p:cNvSpPr/>
            <p:nvPr/>
          </p:nvSpPr>
          <p:spPr>
            <a:xfrm>
              <a:off x="1551" y="3221"/>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85"/>
            <p:cNvSpPr/>
            <p:nvPr/>
          </p:nvSpPr>
          <p:spPr>
            <a:xfrm>
              <a:off x="1551" y="3357"/>
              <a:ext cx="69"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85"/>
            <p:cNvSpPr/>
            <p:nvPr/>
          </p:nvSpPr>
          <p:spPr>
            <a:xfrm>
              <a:off x="1551" y="3494"/>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85"/>
            <p:cNvSpPr/>
            <p:nvPr/>
          </p:nvSpPr>
          <p:spPr>
            <a:xfrm>
              <a:off x="1415"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85"/>
            <p:cNvSpPr/>
            <p:nvPr/>
          </p:nvSpPr>
          <p:spPr>
            <a:xfrm>
              <a:off x="1415"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85"/>
            <p:cNvSpPr/>
            <p:nvPr/>
          </p:nvSpPr>
          <p:spPr>
            <a:xfrm>
              <a:off x="1415"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85"/>
            <p:cNvSpPr/>
            <p:nvPr/>
          </p:nvSpPr>
          <p:spPr>
            <a:xfrm>
              <a:off x="1415"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85"/>
            <p:cNvSpPr/>
            <p:nvPr/>
          </p:nvSpPr>
          <p:spPr>
            <a:xfrm>
              <a:off x="1278" y="3085"/>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85"/>
            <p:cNvSpPr/>
            <p:nvPr/>
          </p:nvSpPr>
          <p:spPr>
            <a:xfrm>
              <a:off x="1278" y="3221"/>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85"/>
            <p:cNvSpPr/>
            <p:nvPr/>
          </p:nvSpPr>
          <p:spPr>
            <a:xfrm>
              <a:off x="1278" y="3357"/>
              <a:ext cx="69"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85"/>
            <p:cNvSpPr/>
            <p:nvPr/>
          </p:nvSpPr>
          <p:spPr>
            <a:xfrm>
              <a:off x="1278" y="3494"/>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85"/>
            <p:cNvSpPr/>
            <p:nvPr/>
          </p:nvSpPr>
          <p:spPr>
            <a:xfrm>
              <a:off x="1142"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85"/>
            <p:cNvSpPr/>
            <p:nvPr/>
          </p:nvSpPr>
          <p:spPr>
            <a:xfrm>
              <a:off x="1142"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85"/>
            <p:cNvSpPr/>
            <p:nvPr/>
          </p:nvSpPr>
          <p:spPr>
            <a:xfrm>
              <a:off x="1142"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85"/>
            <p:cNvSpPr/>
            <p:nvPr/>
          </p:nvSpPr>
          <p:spPr>
            <a:xfrm>
              <a:off x="1142"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85"/>
            <p:cNvSpPr/>
            <p:nvPr/>
          </p:nvSpPr>
          <p:spPr>
            <a:xfrm>
              <a:off x="1005" y="3085"/>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85"/>
            <p:cNvSpPr/>
            <p:nvPr/>
          </p:nvSpPr>
          <p:spPr>
            <a:xfrm>
              <a:off x="1005" y="3221"/>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85"/>
            <p:cNvSpPr/>
            <p:nvPr/>
          </p:nvSpPr>
          <p:spPr>
            <a:xfrm>
              <a:off x="1005" y="3357"/>
              <a:ext cx="69"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85"/>
            <p:cNvSpPr/>
            <p:nvPr/>
          </p:nvSpPr>
          <p:spPr>
            <a:xfrm>
              <a:off x="1005" y="3494"/>
              <a:ext cx="69"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85"/>
            <p:cNvSpPr/>
            <p:nvPr/>
          </p:nvSpPr>
          <p:spPr>
            <a:xfrm>
              <a:off x="869"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85"/>
            <p:cNvSpPr/>
            <p:nvPr/>
          </p:nvSpPr>
          <p:spPr>
            <a:xfrm>
              <a:off x="869"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85"/>
            <p:cNvSpPr/>
            <p:nvPr/>
          </p:nvSpPr>
          <p:spPr>
            <a:xfrm>
              <a:off x="869"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85"/>
            <p:cNvSpPr/>
            <p:nvPr/>
          </p:nvSpPr>
          <p:spPr>
            <a:xfrm>
              <a:off x="869"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85"/>
            <p:cNvSpPr/>
            <p:nvPr/>
          </p:nvSpPr>
          <p:spPr>
            <a:xfrm>
              <a:off x="733" y="3085"/>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85"/>
            <p:cNvSpPr/>
            <p:nvPr/>
          </p:nvSpPr>
          <p:spPr>
            <a:xfrm>
              <a:off x="733" y="3221"/>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85"/>
            <p:cNvSpPr/>
            <p:nvPr/>
          </p:nvSpPr>
          <p:spPr>
            <a:xfrm>
              <a:off x="733" y="3357"/>
              <a:ext cx="68" cy="69"/>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85"/>
            <p:cNvSpPr/>
            <p:nvPr/>
          </p:nvSpPr>
          <p:spPr>
            <a:xfrm>
              <a:off x="733" y="3494"/>
              <a:ext cx="68" cy="68"/>
            </a:xfrm>
            <a:prstGeom prst="ellipse">
              <a:avLst/>
            </a:prstGeom>
            <a:solidFill>
              <a:srgbClr val="858585">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14"/>
        <p:cNvGrpSpPr/>
        <p:nvPr/>
      </p:nvGrpSpPr>
      <p:grpSpPr>
        <a:xfrm>
          <a:off x="0" y="0"/>
          <a:ext cx="0" cy="0"/>
          <a:chOff x="0" y="0"/>
          <a:chExt cx="0" cy="0"/>
        </a:xfrm>
      </p:grpSpPr>
      <p:sp>
        <p:nvSpPr>
          <p:cNvPr id="415" name="Google Shape;41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7" name="Google Shape;417;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8"/>
        <p:cNvGrpSpPr/>
        <p:nvPr/>
      </p:nvGrpSpPr>
      <p:grpSpPr>
        <a:xfrm>
          <a:off x="0" y="0"/>
          <a:ext cx="0" cy="0"/>
          <a:chOff x="0" y="0"/>
          <a:chExt cx="0" cy="0"/>
        </a:xfrm>
      </p:grpSpPr>
      <p:sp>
        <p:nvSpPr>
          <p:cNvPr id="419" name="Google Shape;419;p8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0" name="Google Shape;420;p8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21" name="Google Shape;421;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4"/>
        <p:cNvGrpSpPr/>
        <p:nvPr/>
      </p:nvGrpSpPr>
      <p:grpSpPr>
        <a:xfrm>
          <a:off x="0" y="0"/>
          <a:ext cx="0" cy="0"/>
          <a:chOff x="0" y="0"/>
          <a:chExt cx="0" cy="0"/>
        </a:xfrm>
      </p:grpSpPr>
      <p:sp>
        <p:nvSpPr>
          <p:cNvPr id="425" name="Google Shape;425;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6" name="Google Shape;426;p8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27" name="Google Shape;427;p8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8" name="Google Shape;428;p8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29" name="Google Shape;429;p8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30" name="Google Shape;430;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1" name="Google Shape;431;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2" name="Google Shape;432;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3"/>
        <p:cNvGrpSpPr/>
        <p:nvPr/>
      </p:nvGrpSpPr>
      <p:grpSpPr>
        <a:xfrm>
          <a:off x="0" y="0"/>
          <a:ext cx="0" cy="0"/>
          <a:chOff x="0" y="0"/>
          <a:chExt cx="0" cy="0"/>
        </a:xfrm>
      </p:grpSpPr>
      <p:sp>
        <p:nvSpPr>
          <p:cNvPr id="434" name="Google Shape;434;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6" name="Google Shape;436;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7" name="Google Shape;437;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8"/>
        <p:cNvGrpSpPr/>
        <p:nvPr/>
      </p:nvGrpSpPr>
      <p:grpSpPr>
        <a:xfrm>
          <a:off x="0" y="0"/>
          <a:ext cx="0" cy="0"/>
          <a:chOff x="0" y="0"/>
          <a:chExt cx="0" cy="0"/>
        </a:xfrm>
      </p:grpSpPr>
      <p:sp>
        <p:nvSpPr>
          <p:cNvPr id="439" name="Google Shape;439;p9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0" name="Google Shape;440;p9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41" name="Google Shape;441;p9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2" name="Google Shape;442;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3" name="Google Shape;443;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4" name="Google Shape;444;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5"/>
        <p:cNvGrpSpPr/>
        <p:nvPr/>
      </p:nvGrpSpPr>
      <p:grpSpPr>
        <a:xfrm>
          <a:off x="0" y="0"/>
          <a:ext cx="0" cy="0"/>
          <a:chOff x="0" y="0"/>
          <a:chExt cx="0" cy="0"/>
        </a:xfrm>
      </p:grpSpPr>
      <p:sp>
        <p:nvSpPr>
          <p:cNvPr id="446" name="Google Shape;446;p9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7" name="Google Shape;447;p91"/>
          <p:cNvSpPr>
            <a:spLocks noGrp="1"/>
          </p:cNvSpPr>
          <p:nvPr>
            <p:ph type="pic" idx="2"/>
          </p:nvPr>
        </p:nvSpPr>
        <p:spPr>
          <a:xfrm>
            <a:off x="1792288" y="612775"/>
            <a:ext cx="5486400" cy="4114800"/>
          </a:xfrm>
          <a:prstGeom prst="rect">
            <a:avLst/>
          </a:prstGeom>
          <a:noFill/>
          <a:ln>
            <a:noFill/>
          </a:ln>
        </p:spPr>
      </p:sp>
      <p:sp>
        <p:nvSpPr>
          <p:cNvPr id="448" name="Google Shape;448;p9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9" name="Google Shape;449;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1"/>
          <p:cNvSpPr txBox="1">
            <a:spLocks noGrp="1"/>
          </p:cNvSpPr>
          <p:nvPr>
            <p:ph type="ctrTitle"/>
          </p:nvPr>
        </p:nvSpPr>
        <p:spPr>
          <a:xfrm>
            <a:off x="533400" y="2035175"/>
            <a:ext cx="7772400" cy="14700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rebuchet MS"/>
              <a:buNone/>
            </a:pPr>
            <a:r>
              <a:rPr lang="en-US"/>
              <a:t>Project Risk Management</a:t>
            </a:r>
            <a:endParaRPr/>
          </a:p>
        </p:txBody>
      </p:sp>
      <p:sp>
        <p:nvSpPr>
          <p:cNvPr id="469" name="Google Shape;469;p1"/>
          <p:cNvSpPr txBox="1">
            <a:spLocks noGrp="1"/>
          </p:cNvSpPr>
          <p:nvPr>
            <p:ph type="subTitle" idx="1"/>
          </p:nvPr>
        </p:nvSpPr>
        <p:spPr>
          <a:xfrm>
            <a:off x="512763" y="3048000"/>
            <a:ext cx="6400800" cy="175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7"/>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 Ứng phó với Bão </a:t>
            </a:r>
            <a:endParaRPr sz="3000"/>
          </a:p>
        </p:txBody>
      </p:sp>
      <p:sp>
        <p:nvSpPr>
          <p:cNvPr id="1187" name="Google Shape;1187;p57"/>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None/>
            </a:pPr>
            <a:r>
              <a:rPr lang="en-US" sz="1800">
                <a:latin typeface="Calibri"/>
                <a:ea typeface="Calibri"/>
                <a:cs typeface="Calibri"/>
                <a:sym typeface="Calibri"/>
              </a:rPr>
              <a:t>Dự án xây dựng trong mùa mưa. Đài báo có cơn bão chuẩn bị đổ bộ. Hãy thảo luận các câu hỏi dưới đây :</a:t>
            </a:r>
            <a:endParaRPr/>
          </a:p>
          <a:p>
            <a:pPr marL="342900" lvl="0" indent="-342900" algn="l" rtl="0">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Trước khi bão tới, chúng ta cần làm gì ?</a:t>
            </a:r>
            <a:endParaRPr/>
          </a:p>
          <a:p>
            <a:pPr marL="342900" lvl="0" indent="-342900" algn="l" rtl="0">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Đang triển khai mà bão lớn hơn dự kiến, chúng ta sẽ làm gì  ?</a:t>
            </a:r>
            <a:endParaRPr/>
          </a:p>
          <a:p>
            <a:pPr marL="342900" lvl="0" indent="-342900" algn="l" rtl="0">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Trong tình huống xấu nhất, chúng ta sẽ làm gì ?</a:t>
            </a:r>
            <a:endParaRPr sz="1800">
              <a:latin typeface="Calibri"/>
              <a:ea typeface="Calibri"/>
              <a:cs typeface="Calibri"/>
              <a:sym typeface="Calibri"/>
            </a:endParaRPr>
          </a:p>
        </p:txBody>
      </p:sp>
      <p:pic>
        <p:nvPicPr>
          <p:cNvPr id="1188" name="Google Shape;1188;p57" descr="https://api.time.com/wp-content/uploads/2017/09/hurricane-categories.jpg?w=824&amp;quality=70"/>
          <p:cNvPicPr preferRelativeResize="0"/>
          <p:nvPr/>
        </p:nvPicPr>
        <p:blipFill rotWithShape="1">
          <a:blip r:embed="rId3">
            <a:alphaModFix/>
          </a:blip>
          <a:srcRect/>
          <a:stretch/>
        </p:blipFill>
        <p:spPr>
          <a:xfrm>
            <a:off x="2534795" y="3305175"/>
            <a:ext cx="4074410" cy="2714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66"/>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a:t>
            </a:r>
            <a:endParaRPr sz="3000"/>
          </a:p>
        </p:txBody>
      </p:sp>
      <p:sp>
        <p:nvSpPr>
          <p:cNvPr id="1287" name="Google Shape;1287;p66"/>
          <p:cNvSpPr/>
          <p:nvPr/>
        </p:nvSpPr>
        <p:spPr>
          <a:xfrm>
            <a:off x="609600" y="4789817"/>
            <a:ext cx="8077200" cy="304800"/>
          </a:xfrm>
          <a:prstGeom prst="homePlat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288" name="Google Shape;1288;p66"/>
          <p:cNvSpPr/>
          <p:nvPr/>
        </p:nvSpPr>
        <p:spPr>
          <a:xfrm>
            <a:off x="2857500" y="3799217"/>
            <a:ext cx="685800" cy="990600"/>
          </a:xfrm>
          <a:prstGeom prst="down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289" name="Google Shape;1289;p66"/>
          <p:cNvSpPr/>
          <p:nvPr/>
        </p:nvSpPr>
        <p:spPr>
          <a:xfrm>
            <a:off x="609600" y="5094617"/>
            <a:ext cx="2590800" cy="685800"/>
          </a:xfrm>
          <a:prstGeom prst="curvedUp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290" name="Google Shape;1290;p66"/>
          <p:cNvSpPr/>
          <p:nvPr/>
        </p:nvSpPr>
        <p:spPr>
          <a:xfrm>
            <a:off x="3200400" y="3814894"/>
            <a:ext cx="5410200" cy="974923"/>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291" name="Google Shape;1291;p66"/>
          <p:cNvSpPr txBox="1"/>
          <p:nvPr/>
        </p:nvSpPr>
        <p:spPr>
          <a:xfrm>
            <a:off x="3543300" y="4272094"/>
            <a:ext cx="197223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Verdana"/>
                <a:ea typeface="Verdana"/>
                <a:cs typeface="Verdana"/>
                <a:sym typeface="Verdana"/>
              </a:rPr>
              <a:t>Contingent Plan</a:t>
            </a:r>
            <a:endParaRPr/>
          </a:p>
        </p:txBody>
      </p:sp>
      <p:sp>
        <p:nvSpPr>
          <p:cNvPr id="1292" name="Google Shape;1292;p66"/>
          <p:cNvSpPr/>
          <p:nvPr/>
        </p:nvSpPr>
        <p:spPr>
          <a:xfrm>
            <a:off x="2705100" y="3129094"/>
            <a:ext cx="1151965" cy="836711"/>
          </a:xfrm>
          <a:prstGeom prst="irregularSeal1">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3" name="Google Shape;1293;p66"/>
          <p:cNvSpPr/>
          <p:nvPr/>
        </p:nvSpPr>
        <p:spPr>
          <a:xfrm>
            <a:off x="5867400" y="5094617"/>
            <a:ext cx="2743200" cy="685800"/>
          </a:xfrm>
          <a:prstGeom prst="curvedUp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294" name="Google Shape;1294;p66"/>
          <p:cNvSpPr/>
          <p:nvPr/>
        </p:nvSpPr>
        <p:spPr>
          <a:xfrm>
            <a:off x="3733800" y="2976694"/>
            <a:ext cx="1781735" cy="381000"/>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Residual risk</a:t>
            </a:r>
            <a:endParaRPr/>
          </a:p>
        </p:txBody>
      </p:sp>
      <p:sp>
        <p:nvSpPr>
          <p:cNvPr id="1295" name="Google Shape;1295;p66"/>
          <p:cNvSpPr/>
          <p:nvPr/>
        </p:nvSpPr>
        <p:spPr>
          <a:xfrm>
            <a:off x="3733800" y="3433894"/>
            <a:ext cx="1781735" cy="381000"/>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Secondary risk</a:t>
            </a:r>
            <a:endParaRPr/>
          </a:p>
        </p:txBody>
      </p:sp>
      <p:sp>
        <p:nvSpPr>
          <p:cNvPr id="1296" name="Google Shape;1296;p66"/>
          <p:cNvSpPr txBox="1"/>
          <p:nvPr/>
        </p:nvSpPr>
        <p:spPr>
          <a:xfrm>
            <a:off x="1011165" y="5780417"/>
            <a:ext cx="17876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Response plan </a:t>
            </a:r>
            <a:endParaRPr sz="1800">
              <a:solidFill>
                <a:schemeClr val="dk1"/>
              </a:solidFill>
              <a:latin typeface="Calibri"/>
              <a:ea typeface="Calibri"/>
              <a:cs typeface="Calibri"/>
              <a:sym typeface="Calibri"/>
            </a:endParaRPr>
          </a:p>
        </p:txBody>
      </p:sp>
      <p:sp>
        <p:nvSpPr>
          <p:cNvPr id="1297" name="Google Shape;1297;p66"/>
          <p:cNvSpPr txBox="1"/>
          <p:nvPr/>
        </p:nvSpPr>
        <p:spPr>
          <a:xfrm>
            <a:off x="6345165" y="5802868"/>
            <a:ext cx="16081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Fallback plan </a:t>
            </a:r>
            <a:endParaRPr sz="1800">
              <a:solidFill>
                <a:schemeClr val="dk1"/>
              </a:solidFill>
              <a:latin typeface="Calibri"/>
              <a:ea typeface="Calibri"/>
              <a:cs typeface="Calibri"/>
              <a:sym typeface="Calibri"/>
            </a:endParaRPr>
          </a:p>
        </p:txBody>
      </p:sp>
      <p:sp>
        <p:nvSpPr>
          <p:cNvPr id="1298" name="Google Shape;1298;p66"/>
          <p:cNvSpPr txBox="1"/>
          <p:nvPr/>
        </p:nvSpPr>
        <p:spPr>
          <a:xfrm>
            <a:off x="533400" y="1313902"/>
            <a:ext cx="7696200"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Giải thích về mối quan hệ giữa các kế hoạch: Kế hoạch ứng phó, kế hoạch dự phòng, và kế hoạch rút lui.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Phân biệt sự khác nhau giữa Residual Risk và Secondary Risk. Cho ví dụ cụ thể</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7"/>
                                        </p:tgtEl>
                                        <p:attrNameLst>
                                          <p:attrName>style.visibility</p:attrName>
                                        </p:attrNameLst>
                                      </p:cBhvr>
                                      <p:to>
                                        <p:strVal val="visible"/>
                                      </p:to>
                                    </p:set>
                                    <p:animEffect transition="in" filter="fade">
                                      <p:cBhvr>
                                        <p:cTn id="7" dur="500"/>
                                        <p:tgtEl>
                                          <p:spTgt spid="1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8"/>
                                        </p:tgtEl>
                                        <p:attrNameLst>
                                          <p:attrName>style.visibility</p:attrName>
                                        </p:attrNameLst>
                                      </p:cBhvr>
                                      <p:to>
                                        <p:strVal val="visible"/>
                                      </p:to>
                                    </p:set>
                                    <p:animEffect transition="in" filter="fade">
                                      <p:cBhvr>
                                        <p:cTn id="12" dur="500"/>
                                        <p:tgtEl>
                                          <p:spTgt spid="1288"/>
                                        </p:tgtEl>
                                      </p:cBhvr>
                                    </p:animEffect>
                                  </p:childTnLst>
                                </p:cTn>
                              </p:par>
                              <p:par>
                                <p:cTn id="13" presetID="10" presetClass="entr" presetSubtype="0" fill="hold" nodeType="withEffect">
                                  <p:stCondLst>
                                    <p:cond delay="0"/>
                                  </p:stCondLst>
                                  <p:childTnLst>
                                    <p:set>
                                      <p:cBhvr>
                                        <p:cTn id="14" dur="1" fill="hold">
                                          <p:stCondLst>
                                            <p:cond delay="0"/>
                                          </p:stCondLst>
                                        </p:cTn>
                                        <p:tgtEl>
                                          <p:spTgt spid="1292"/>
                                        </p:tgtEl>
                                        <p:attrNameLst>
                                          <p:attrName>style.visibility</p:attrName>
                                        </p:attrNameLst>
                                      </p:cBhvr>
                                      <p:to>
                                        <p:strVal val="visible"/>
                                      </p:to>
                                    </p:set>
                                    <p:animEffect transition="in" filter="fade">
                                      <p:cBhvr>
                                        <p:cTn id="15" dur="500"/>
                                        <p:tgtEl>
                                          <p:spTgt spid="12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89"/>
                                        </p:tgtEl>
                                        <p:attrNameLst>
                                          <p:attrName>style.visibility</p:attrName>
                                        </p:attrNameLst>
                                      </p:cBhvr>
                                      <p:to>
                                        <p:strVal val="visible"/>
                                      </p:to>
                                    </p:set>
                                    <p:animEffect transition="in" filter="fade">
                                      <p:cBhvr>
                                        <p:cTn id="20" dur="500"/>
                                        <p:tgtEl>
                                          <p:spTgt spid="12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94"/>
                                        </p:tgtEl>
                                        <p:attrNameLst>
                                          <p:attrName>style.visibility</p:attrName>
                                        </p:attrNameLst>
                                      </p:cBhvr>
                                      <p:to>
                                        <p:strVal val="visible"/>
                                      </p:to>
                                    </p:set>
                                    <p:animEffect transition="in" filter="fade">
                                      <p:cBhvr>
                                        <p:cTn id="25" dur="500"/>
                                        <p:tgtEl>
                                          <p:spTgt spid="129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95"/>
                                        </p:tgtEl>
                                        <p:attrNameLst>
                                          <p:attrName>style.visibility</p:attrName>
                                        </p:attrNameLst>
                                      </p:cBhvr>
                                      <p:to>
                                        <p:strVal val="visible"/>
                                      </p:to>
                                    </p:set>
                                    <p:animEffect transition="in" filter="fade">
                                      <p:cBhvr>
                                        <p:cTn id="30" dur="500"/>
                                        <p:tgtEl>
                                          <p:spTgt spid="12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90"/>
                                        </p:tgtEl>
                                        <p:attrNameLst>
                                          <p:attrName>style.visibility</p:attrName>
                                        </p:attrNameLst>
                                      </p:cBhvr>
                                      <p:to>
                                        <p:strVal val="visible"/>
                                      </p:to>
                                    </p:set>
                                    <p:animEffect transition="in" filter="fade">
                                      <p:cBhvr>
                                        <p:cTn id="35" dur="500"/>
                                        <p:tgtEl>
                                          <p:spTgt spid="1290"/>
                                        </p:tgtEl>
                                      </p:cBhvr>
                                    </p:animEffect>
                                  </p:childTnLst>
                                </p:cTn>
                              </p:par>
                              <p:par>
                                <p:cTn id="36" presetID="10" presetClass="entr" presetSubtype="0" fill="hold" nodeType="withEffect">
                                  <p:stCondLst>
                                    <p:cond delay="0"/>
                                  </p:stCondLst>
                                  <p:childTnLst>
                                    <p:set>
                                      <p:cBhvr>
                                        <p:cTn id="37" dur="1" fill="hold">
                                          <p:stCondLst>
                                            <p:cond delay="0"/>
                                          </p:stCondLst>
                                        </p:cTn>
                                        <p:tgtEl>
                                          <p:spTgt spid="1291"/>
                                        </p:tgtEl>
                                        <p:attrNameLst>
                                          <p:attrName>style.visibility</p:attrName>
                                        </p:attrNameLst>
                                      </p:cBhvr>
                                      <p:to>
                                        <p:strVal val="visible"/>
                                      </p:to>
                                    </p:set>
                                    <p:animEffect transition="in" filter="fade">
                                      <p:cBhvr>
                                        <p:cTn id="38" dur="500"/>
                                        <p:tgtEl>
                                          <p:spTgt spid="129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93"/>
                                        </p:tgtEl>
                                        <p:attrNameLst>
                                          <p:attrName>style.visibility</p:attrName>
                                        </p:attrNameLst>
                                      </p:cBhvr>
                                      <p:to>
                                        <p:strVal val="visible"/>
                                      </p:to>
                                    </p:set>
                                    <p:animEffect transition="in" filter="fade">
                                      <p:cBhvr>
                                        <p:cTn id="43" dur="500"/>
                                        <p:tgtEl>
                                          <p:spTgt spid="1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9"/>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rebuchet MS"/>
              <a:buNone/>
            </a:pPr>
            <a:r>
              <a:rPr lang="en-US"/>
              <a:t>Group discussion: Lên kế hoạch ứng phó rủi ro   </a:t>
            </a:r>
            <a:endParaRPr/>
          </a:p>
        </p:txBody>
      </p:sp>
      <p:sp>
        <p:nvSpPr>
          <p:cNvPr id="1319" name="Google Shape;1319;p69"/>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a:latin typeface="Calibri"/>
                <a:ea typeface="Calibri"/>
                <a:cs typeface="Calibri"/>
                <a:sym typeface="Calibri"/>
              </a:rPr>
              <a:t>Với rủi ro được ưu tiên ở bước trước, hãy trả lời những câu hỏi sau:</a:t>
            </a:r>
            <a:endParaRPr>
              <a:latin typeface="Calibri"/>
              <a:ea typeface="Calibri"/>
              <a:cs typeface="Calibri"/>
              <a:sym typeface="Calibri"/>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Trước khi rủi ro đó xảy ra, có những cách nào để ứng phó với nó?</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Có cách nào để tránh hẳn nó đi ? (Avoid)</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Có cách nào giảm thiểu khả năng, hậu quả ? (Mitigate)</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Có cách nào để chuyển rủi ro cho đối tượng khác ?  (Transfer)</a:t>
            </a:r>
            <a:endParaRPr>
              <a:latin typeface="Calibri"/>
              <a:ea typeface="Calibri"/>
              <a:cs typeface="Calibri"/>
              <a:sym typeface="Calibri"/>
            </a:endParaRPr>
          </a:p>
          <a:p>
            <a:pPr marL="342900" lvl="0" indent="-215900" algn="l" rtl="0">
              <a:spcBef>
                <a:spcPts val="400"/>
              </a:spcBef>
              <a:spcAft>
                <a:spcPts val="0"/>
              </a:spcAft>
              <a:buClr>
                <a:schemeClr val="dk1"/>
              </a:buClr>
              <a:buSzPts val="2000"/>
              <a:buNone/>
            </a:pPr>
            <a:endParaRPr>
              <a:latin typeface="Calibri"/>
              <a:ea typeface="Calibri"/>
              <a:cs typeface="Calibri"/>
              <a:sym typeface="Calibri"/>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Nếu trong trường hợp đã ứng phó rồi mà rủi ro vẫn có thể xảy ra, chúng ta có phương án nào để dự phòng?</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Trong trường hợp xấu nhất xảy ra, bạn sẽ làm gì?</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Xác định người chịu trách nhiệm ứng phó với rủi ro đó</a:t>
            </a:r>
            <a:endParaRPr>
              <a:latin typeface="Calibri"/>
              <a:ea typeface="Calibri"/>
              <a:cs typeface="Calibri"/>
              <a:sym typeface="Calibri"/>
            </a:endParaRPr>
          </a:p>
          <a:p>
            <a:pPr marL="342900" lvl="0" indent="-215900" algn="l" rtl="0">
              <a:spcBef>
                <a:spcPts val="400"/>
              </a:spcBef>
              <a:spcAft>
                <a:spcPts val="0"/>
              </a:spcAft>
              <a:buClr>
                <a:schemeClr val="dk1"/>
              </a:buClr>
              <a:buSzPts val="2000"/>
              <a:buNone/>
            </a:pPr>
            <a:endParaRPr>
              <a:latin typeface="Calibri"/>
              <a:ea typeface="Calibri"/>
              <a:cs typeface="Calibri"/>
              <a:sym typeface="Calibri"/>
            </a:endParaRPr>
          </a:p>
        </p:txBody>
      </p:sp>
      <p:sp>
        <p:nvSpPr>
          <p:cNvPr id="1320" name="Google Shape;1320;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70"/>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Risk Register (Update)</a:t>
            </a:r>
            <a:endParaRPr sz="3000"/>
          </a:p>
        </p:txBody>
      </p:sp>
      <p:graphicFrame>
        <p:nvGraphicFramePr>
          <p:cNvPr id="1326" name="Google Shape;1326;p70"/>
          <p:cNvGraphicFramePr/>
          <p:nvPr/>
        </p:nvGraphicFramePr>
        <p:xfrm>
          <a:off x="457200" y="1447800"/>
          <a:ext cx="3000000" cy="3000000"/>
        </p:xfrm>
        <a:graphic>
          <a:graphicData uri="http://schemas.openxmlformats.org/drawingml/2006/table">
            <a:tbl>
              <a:tblPr>
                <a:noFill/>
                <a:tableStyleId>{7AA59CCF-D0C1-4E6F-98E6-3A37BD1C6613}</a:tableStyleId>
              </a:tblPr>
              <a:tblGrid>
                <a:gridCol w="404200">
                  <a:extLst>
                    <a:ext uri="{9D8B030D-6E8A-4147-A177-3AD203B41FA5}">
                      <a16:colId xmlns:a16="http://schemas.microsoft.com/office/drawing/2014/main" val="20000"/>
                    </a:ext>
                  </a:extLst>
                </a:gridCol>
                <a:gridCol w="921025">
                  <a:extLst>
                    <a:ext uri="{9D8B030D-6E8A-4147-A177-3AD203B41FA5}">
                      <a16:colId xmlns:a16="http://schemas.microsoft.com/office/drawing/2014/main" val="20001"/>
                    </a:ext>
                  </a:extLst>
                </a:gridCol>
                <a:gridCol w="2100475">
                  <a:extLst>
                    <a:ext uri="{9D8B030D-6E8A-4147-A177-3AD203B41FA5}">
                      <a16:colId xmlns:a16="http://schemas.microsoft.com/office/drawing/2014/main" val="20002"/>
                    </a:ext>
                  </a:extLst>
                </a:gridCol>
                <a:gridCol w="1093300">
                  <a:extLst>
                    <a:ext uri="{9D8B030D-6E8A-4147-A177-3AD203B41FA5}">
                      <a16:colId xmlns:a16="http://schemas.microsoft.com/office/drawing/2014/main" val="20003"/>
                    </a:ext>
                  </a:extLst>
                </a:gridCol>
                <a:gridCol w="1364975">
                  <a:extLst>
                    <a:ext uri="{9D8B030D-6E8A-4147-A177-3AD203B41FA5}">
                      <a16:colId xmlns:a16="http://schemas.microsoft.com/office/drawing/2014/main" val="20004"/>
                    </a:ext>
                  </a:extLst>
                </a:gridCol>
                <a:gridCol w="1186075">
                  <a:extLst>
                    <a:ext uri="{9D8B030D-6E8A-4147-A177-3AD203B41FA5}">
                      <a16:colId xmlns:a16="http://schemas.microsoft.com/office/drawing/2014/main" val="20005"/>
                    </a:ext>
                  </a:extLst>
                </a:gridCol>
                <a:gridCol w="1159575">
                  <a:extLst>
                    <a:ext uri="{9D8B030D-6E8A-4147-A177-3AD203B41FA5}">
                      <a16:colId xmlns:a16="http://schemas.microsoft.com/office/drawing/2014/main" val="20006"/>
                    </a:ext>
                  </a:extLst>
                </a:gridCol>
              </a:tblGrid>
              <a:tr h="312825">
                <a:tc>
                  <a:txBody>
                    <a:bodyPr/>
                    <a:lstStyle/>
                    <a:p>
                      <a:pPr marL="0" marR="0" lvl="0" indent="0" algn="l" rtl="0">
                        <a:spcBef>
                          <a:spcPts val="0"/>
                        </a:spcBef>
                        <a:spcAft>
                          <a:spcPts val="0"/>
                        </a:spcAft>
                        <a:buNone/>
                      </a:pPr>
                      <a:r>
                        <a:rPr lang="en-US" sz="1200" b="1"/>
                        <a:t>ID</a:t>
                      </a:r>
                      <a:endParaRPr/>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Ngày ghi nhận</a:t>
                      </a:r>
                      <a:br>
                        <a:rPr lang="en-US" sz="1200" b="1" i="0">
                          <a:latin typeface="Arial"/>
                          <a:ea typeface="Arial"/>
                          <a:cs typeface="Arial"/>
                          <a:sym typeface="Arial"/>
                        </a:rPr>
                      </a:br>
                      <a:r>
                        <a:rPr lang="en-US" sz="1200" b="1" i="1">
                          <a:latin typeface="Arial"/>
                          <a:ea typeface="Arial"/>
                          <a:cs typeface="Arial"/>
                          <a:sym typeface="Arial"/>
                        </a:rPr>
                        <a:t>(Raised Date)</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Mô tả rủi ro </a:t>
                      </a:r>
                      <a:br>
                        <a:rPr lang="en-US" sz="1200" b="1" i="0">
                          <a:latin typeface="Arial"/>
                          <a:ea typeface="Arial"/>
                          <a:cs typeface="Arial"/>
                          <a:sym typeface="Arial"/>
                        </a:rPr>
                      </a:br>
                      <a:r>
                        <a:rPr lang="en-US" sz="1200" b="1" i="1">
                          <a:latin typeface="Arial"/>
                          <a:ea typeface="Arial"/>
                          <a:cs typeface="Arial"/>
                          <a:sym typeface="Arial"/>
                        </a:rPr>
                        <a:t>(Risk description)</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Người chịu trách nhiệm</a:t>
                      </a:r>
                      <a:br>
                        <a:rPr lang="en-US" sz="1200" b="1" i="0">
                          <a:latin typeface="Arial"/>
                          <a:ea typeface="Arial"/>
                          <a:cs typeface="Arial"/>
                          <a:sym typeface="Arial"/>
                        </a:rPr>
                      </a:br>
                      <a:r>
                        <a:rPr lang="en-US" sz="1200" b="1" i="1">
                          <a:latin typeface="Arial"/>
                          <a:ea typeface="Arial"/>
                          <a:cs typeface="Arial"/>
                          <a:sym typeface="Arial"/>
                        </a:rPr>
                        <a:t>(Risk owner)</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None/>
                      </a:pPr>
                      <a:r>
                        <a:rPr lang="en-US" sz="1200" b="1" i="0">
                          <a:latin typeface="Arial"/>
                          <a:ea typeface="Arial"/>
                          <a:cs typeface="Arial"/>
                          <a:sym typeface="Arial"/>
                        </a:rPr>
                        <a:t>Chiến lược ứng phó</a:t>
                      </a:r>
                      <a:br>
                        <a:rPr lang="en-US" sz="1200" b="1" i="0">
                          <a:latin typeface="Arial"/>
                          <a:ea typeface="Arial"/>
                          <a:cs typeface="Arial"/>
                          <a:sym typeface="Arial"/>
                        </a:rPr>
                      </a:br>
                      <a:r>
                        <a:rPr lang="en-US" sz="1200" b="1" i="1">
                          <a:latin typeface="Arial"/>
                          <a:ea typeface="Arial"/>
                          <a:cs typeface="Arial"/>
                          <a:sym typeface="Arial"/>
                        </a:rPr>
                        <a:t>(Response strategies)</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ctr" rtl="0">
                        <a:spcBef>
                          <a:spcPts val="0"/>
                        </a:spcBef>
                        <a:spcAft>
                          <a:spcPts val="0"/>
                        </a:spcAft>
                        <a:buNone/>
                      </a:pPr>
                      <a:r>
                        <a:rPr lang="en-US" sz="1200" b="1" i="0">
                          <a:latin typeface="Arial"/>
                          <a:ea typeface="Arial"/>
                          <a:cs typeface="Arial"/>
                          <a:sym typeface="Arial"/>
                        </a:rPr>
                        <a:t>Phương án dự phòng</a:t>
                      </a:r>
                      <a:br>
                        <a:rPr lang="en-US" sz="1200" b="1" i="0">
                          <a:latin typeface="Arial"/>
                          <a:ea typeface="Arial"/>
                          <a:cs typeface="Arial"/>
                          <a:sym typeface="Arial"/>
                        </a:rPr>
                      </a:br>
                      <a:r>
                        <a:rPr lang="en-US" sz="1200" b="1" i="1">
                          <a:latin typeface="Arial"/>
                          <a:ea typeface="Arial"/>
                          <a:cs typeface="Arial"/>
                          <a:sym typeface="Arial"/>
                        </a:rPr>
                        <a:t>(Contingent plan)</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Phương án Rút lui (Nếu cần/ có)</a:t>
                      </a:r>
                      <a:br>
                        <a:rPr lang="en-US" sz="1200" b="1" i="0">
                          <a:latin typeface="Arial"/>
                          <a:ea typeface="Arial"/>
                          <a:cs typeface="Arial"/>
                          <a:sym typeface="Arial"/>
                        </a:rPr>
                      </a:br>
                      <a:r>
                        <a:rPr lang="en-US" sz="1200" b="1" i="1">
                          <a:latin typeface="Arial"/>
                          <a:ea typeface="Arial"/>
                          <a:cs typeface="Arial"/>
                          <a:sym typeface="Arial"/>
                        </a:rPr>
                        <a:t>(Fallback plan)</a:t>
                      </a:r>
                      <a:endParaRPr sz="1200" b="1"/>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791850">
                <a:tc>
                  <a:txBody>
                    <a:bodyPr/>
                    <a:lstStyle/>
                    <a:p>
                      <a:pPr marL="0" marR="0" lvl="0" indent="0" algn="l" rtl="0">
                        <a:spcBef>
                          <a:spcPts val="0"/>
                        </a:spcBef>
                        <a:spcAft>
                          <a:spcPts val="0"/>
                        </a:spcAft>
                        <a:buNone/>
                      </a:pPr>
                      <a:r>
                        <a:rPr lang="en-US" sz="1200"/>
                        <a:t>Sample</a:t>
                      </a:r>
                      <a:endParaRPr/>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02/09/2021</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Licences hệ thống sẽ hết hạn trong 3 tháng nữa, nhưng chi phí gia hạn đã không được tính trong ngân sách dự án ban đầu, điều ngày có thể làm tăng ngân sách dự án. </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QuangNH</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Acceptance </a:t>
                      </a:r>
                      <a:br>
                        <a:rPr lang="en-US" sz="1200"/>
                      </a:br>
                      <a:r>
                        <a:rPr lang="en-US" sz="1200"/>
                        <a:t>Cập nhật chi phí và xin phê duyệt ngân sách bổ sung trong quý tới </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 Tạm dùng bản crack</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N/A</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39150">
                <a:tc>
                  <a:txBody>
                    <a:bodyPr/>
                    <a:lstStyle/>
                    <a:p>
                      <a:pPr marL="0" marR="0" lvl="0" indent="0" algn="l" rtl="0">
                        <a:spcBef>
                          <a:spcPts val="0"/>
                        </a:spcBef>
                        <a:spcAft>
                          <a:spcPts val="0"/>
                        </a:spcAft>
                        <a:buNone/>
                      </a:pPr>
                      <a:r>
                        <a:rPr lang="en-US" sz="1200"/>
                        <a:t>Sample</a:t>
                      </a:r>
                      <a:endParaRPr/>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25/08/2021</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Giao diện cũ không giống giao diện website mới, khiến người dùng gặp khó trong việc truy cập file. Thời gian thiết kế lại khá lâu có thể làm trễ tiến độ dự án. </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HangLT</a:t>
                      </a:r>
                      <a:endParaRPr/>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18150">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18150">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8150">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18150">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18150">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txBody>
                  <a:tcPr marL="13625" marR="13625" marT="9100" marB="910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3625" marR="13625" marT="9100" marB="910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327" name="Google Shape;132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g2e167ea88b7_0_0"/>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1391" name="Google Shape;1391;g2e167ea88b7_0_0"/>
          <p:cNvSpPr txBox="1">
            <a:spLocks noGrp="1"/>
          </p:cNvSpPr>
          <p:nvPr>
            <p:ph type="body" idx="1"/>
          </p:nvPr>
        </p:nvSpPr>
        <p:spPr>
          <a:xfrm>
            <a:off x="457200" y="1295400"/>
            <a:ext cx="4114800" cy="4830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800"/>
              <a:buChar char="•"/>
            </a:pPr>
            <a:r>
              <a:rPr lang="en-US" sz="1800">
                <a:latin typeface="Arial"/>
                <a:ea typeface="Arial"/>
                <a:cs typeface="Arial"/>
                <a:sym typeface="Arial"/>
              </a:rPr>
              <a:t>Nội dung nào mới biết? </a:t>
            </a:r>
            <a:endParaRPr>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0" lvl="0" indent="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0" lvl="0" indent="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342900" algn="l" rtl="0">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cảm thấy thú vị? </a:t>
            </a:r>
            <a:endParaRPr>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228600" algn="l" rtl="0">
              <a:lnSpc>
                <a:spcPct val="100000"/>
              </a:lnSpc>
              <a:spcBef>
                <a:spcPts val="360"/>
              </a:spcBef>
              <a:spcAft>
                <a:spcPts val="0"/>
              </a:spcAft>
              <a:buClr>
                <a:schemeClr val="dk1"/>
              </a:buClr>
              <a:buSzPts val="1800"/>
              <a:buNone/>
            </a:pPr>
            <a:endParaRPr sz="1800">
              <a:latin typeface="Arial"/>
              <a:ea typeface="Arial"/>
              <a:cs typeface="Arial"/>
              <a:sym typeface="Arial"/>
            </a:endParaRPr>
          </a:p>
          <a:p>
            <a:pPr marL="342900" lvl="0" indent="-342900" algn="l" rtl="0">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sẽ áp dụng vào công việc? </a:t>
            </a:r>
            <a:endParaRPr sz="1800">
              <a:latin typeface="Arial"/>
              <a:ea typeface="Arial"/>
              <a:cs typeface="Arial"/>
              <a:sym typeface="Arial"/>
            </a:endParaRPr>
          </a:p>
        </p:txBody>
      </p:sp>
      <p:sp>
        <p:nvSpPr>
          <p:cNvPr id="1392" name="Google Shape;1392;g2e167ea88b7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1393" name="Google Shape;1393;g2e167ea88b7_0_0"/>
          <p:cNvPicPr preferRelativeResize="0"/>
          <p:nvPr/>
        </p:nvPicPr>
        <p:blipFill>
          <a:blip r:embed="rId3">
            <a:alphaModFix/>
          </a:blip>
          <a:stretch>
            <a:fillRect/>
          </a:stretch>
        </p:blipFill>
        <p:spPr>
          <a:xfrm>
            <a:off x="4572000" y="1577250"/>
            <a:ext cx="4267201" cy="4267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a:t>
            </a:r>
            <a:endParaRPr sz="3000"/>
          </a:p>
        </p:txBody>
      </p:sp>
      <p:graphicFrame>
        <p:nvGraphicFramePr>
          <p:cNvPr id="502" name="Google Shape;502;p3"/>
          <p:cNvGraphicFramePr/>
          <p:nvPr/>
        </p:nvGraphicFramePr>
        <p:xfrm>
          <a:off x="457200" y="2362200"/>
          <a:ext cx="3000000" cy="3000000"/>
        </p:xfrm>
        <a:graphic>
          <a:graphicData uri="http://schemas.openxmlformats.org/drawingml/2006/table">
            <a:tbl>
              <a:tblPr firstRow="1" bandRow="1">
                <a:noFill/>
                <a:tableStyleId>{418F496A-9E0D-4BF0-8570-899F6B6564D4}</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t>Chắc chắn </a:t>
                      </a:r>
                      <a:endParaRPr sz="1800"/>
                    </a:p>
                  </a:txBody>
                  <a:tcPr marL="91450" marR="91450" marT="45725" marB="45725"/>
                </a:tc>
                <a:tc>
                  <a:txBody>
                    <a:bodyPr/>
                    <a:lstStyle/>
                    <a:p>
                      <a:pPr marL="0" marR="0" lvl="0" indent="0" algn="ctr" rtl="0">
                        <a:spcBef>
                          <a:spcPts val="0"/>
                        </a:spcBef>
                        <a:spcAft>
                          <a:spcPts val="0"/>
                        </a:spcAft>
                        <a:buNone/>
                      </a:pPr>
                      <a:r>
                        <a:rPr lang="en-US" sz="1800"/>
                        <a:t>Không chắc chắn </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t>Tốt </a:t>
                      </a:r>
                      <a:endParaRPr sz="1800"/>
                    </a:p>
                  </a:txBody>
                  <a:tcPr marL="91450" marR="91450" marT="45725" marB="45725"/>
                </a:tc>
                <a:tc>
                  <a:txBody>
                    <a:bodyPr/>
                    <a:lstStyle/>
                    <a:p>
                      <a:pPr marL="0" marR="0" lvl="0" indent="0" algn="ctr" rtl="0">
                        <a:spcBef>
                          <a:spcPts val="0"/>
                        </a:spcBef>
                        <a:spcAft>
                          <a:spcPts val="0"/>
                        </a:spcAft>
                        <a:buNone/>
                      </a:pPr>
                      <a:r>
                        <a:rPr lang="en-US" sz="1800"/>
                        <a:t>Xấu </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t>Kiểm soát được </a:t>
                      </a:r>
                      <a:endParaRPr sz="1800"/>
                    </a:p>
                  </a:txBody>
                  <a:tcPr marL="91450" marR="91450" marT="45725" marB="45725"/>
                </a:tc>
                <a:tc>
                  <a:txBody>
                    <a:bodyPr/>
                    <a:lstStyle/>
                    <a:p>
                      <a:pPr marL="0" marR="0" lvl="0" indent="0" algn="ctr" rtl="0">
                        <a:spcBef>
                          <a:spcPts val="0"/>
                        </a:spcBef>
                        <a:spcAft>
                          <a:spcPts val="0"/>
                        </a:spcAft>
                        <a:buNone/>
                      </a:pPr>
                      <a:r>
                        <a:rPr lang="en-US" sz="1800"/>
                        <a:t>Không kiểm soát được </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t>Biết trước </a:t>
                      </a:r>
                      <a:endParaRPr sz="1800"/>
                    </a:p>
                  </a:txBody>
                  <a:tcPr marL="91450" marR="91450" marT="45725" marB="45725"/>
                </a:tc>
                <a:tc>
                  <a:txBody>
                    <a:bodyPr/>
                    <a:lstStyle/>
                    <a:p>
                      <a:pPr marL="0" marR="0" lvl="0" indent="0" algn="ctr" rtl="0">
                        <a:spcBef>
                          <a:spcPts val="0"/>
                        </a:spcBef>
                        <a:spcAft>
                          <a:spcPts val="0"/>
                        </a:spcAft>
                        <a:buNone/>
                      </a:pPr>
                      <a:r>
                        <a:rPr lang="en-US" sz="1800"/>
                        <a:t>Không biết trước </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a:t>Lớn </a:t>
                      </a:r>
                      <a:endParaRPr sz="1800"/>
                    </a:p>
                  </a:txBody>
                  <a:tcPr marL="91450" marR="91450" marT="45725" marB="45725"/>
                </a:tc>
                <a:tc>
                  <a:txBody>
                    <a:bodyPr/>
                    <a:lstStyle/>
                    <a:p>
                      <a:pPr marL="0" marR="0" lvl="0" indent="0" algn="ctr" rtl="0">
                        <a:spcBef>
                          <a:spcPts val="0"/>
                        </a:spcBef>
                        <a:spcAft>
                          <a:spcPts val="0"/>
                        </a:spcAft>
                        <a:buNone/>
                      </a:pPr>
                      <a:r>
                        <a:rPr lang="en-US" sz="1800"/>
                        <a:t>Nhỏ </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a:t>Phát hiện được </a:t>
                      </a:r>
                      <a:endParaRPr sz="1800"/>
                    </a:p>
                  </a:txBody>
                  <a:tcPr marL="91450" marR="91450" marT="45725" marB="45725"/>
                </a:tc>
                <a:tc>
                  <a:txBody>
                    <a:bodyPr/>
                    <a:lstStyle/>
                    <a:p>
                      <a:pPr marL="0" marR="0" lvl="0" indent="0" algn="ctr" rtl="0">
                        <a:spcBef>
                          <a:spcPts val="0"/>
                        </a:spcBef>
                        <a:spcAft>
                          <a:spcPts val="0"/>
                        </a:spcAft>
                        <a:buNone/>
                      </a:pPr>
                      <a:r>
                        <a:rPr lang="en-US" sz="1800"/>
                        <a:t>Không phát hiện được </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a:t>Khẩn cấp </a:t>
                      </a:r>
                      <a:endParaRPr sz="1800"/>
                    </a:p>
                  </a:txBody>
                  <a:tcPr marL="91450" marR="91450" marT="45725" marB="45725"/>
                </a:tc>
                <a:tc>
                  <a:txBody>
                    <a:bodyPr/>
                    <a:lstStyle/>
                    <a:p>
                      <a:pPr marL="0" marR="0" lvl="0" indent="0" algn="ctr" rtl="0">
                        <a:spcBef>
                          <a:spcPts val="0"/>
                        </a:spcBef>
                        <a:spcAft>
                          <a:spcPts val="0"/>
                        </a:spcAft>
                        <a:buNone/>
                      </a:pPr>
                      <a:r>
                        <a:rPr lang="en-US" sz="1800"/>
                        <a:t>Không khẩn cấp </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a:t>Sẽ ảnh hưởng </a:t>
                      </a:r>
                      <a:endParaRPr sz="1800"/>
                    </a:p>
                  </a:txBody>
                  <a:tcPr marL="91450" marR="91450" marT="45725" marB="45725"/>
                </a:tc>
                <a:tc>
                  <a:txBody>
                    <a:bodyPr/>
                    <a:lstStyle/>
                    <a:p>
                      <a:pPr marL="0" marR="0" lvl="0" indent="0" algn="ctr" rtl="0">
                        <a:spcBef>
                          <a:spcPts val="0"/>
                        </a:spcBef>
                        <a:spcAft>
                          <a:spcPts val="0"/>
                        </a:spcAft>
                        <a:buNone/>
                      </a:pPr>
                      <a:r>
                        <a:rPr lang="en-US" sz="1800"/>
                        <a:t>Có thể ảnh hưởng </a:t>
                      </a:r>
                      <a:endParaRPr/>
                    </a:p>
                  </a:txBody>
                  <a:tcPr marL="91450" marR="91450" marT="45725" marB="45725"/>
                </a:tc>
                <a:extLst>
                  <a:ext uri="{0D108BD9-81ED-4DB2-BD59-A6C34878D82A}">
                    <a16:rowId xmlns:a16="http://schemas.microsoft.com/office/drawing/2014/main" val="10008"/>
                  </a:ext>
                </a:extLst>
              </a:tr>
            </a:tbl>
          </a:graphicData>
        </a:graphic>
      </p:graphicFrame>
      <p:sp>
        <p:nvSpPr>
          <p:cNvPr id="503" name="Google Shape;503;p3"/>
          <p:cNvSpPr txBox="1"/>
          <p:nvPr/>
        </p:nvSpPr>
        <p:spPr>
          <a:xfrm>
            <a:off x="838200" y="1524000"/>
            <a:ext cx="36439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Risk có thuộc tính nào dưới đây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1"/>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rebuchet MS"/>
              <a:buNone/>
            </a:pPr>
            <a:r>
              <a:rPr lang="en-US"/>
              <a:t>Group discussion: </a:t>
            </a:r>
            <a:endParaRPr/>
          </a:p>
        </p:txBody>
      </p:sp>
      <p:sp>
        <p:nvSpPr>
          <p:cNvPr id="582" name="Google Shape;582;p11"/>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a:latin typeface="Calibri"/>
                <a:ea typeface="Calibri"/>
                <a:cs typeface="Calibri"/>
                <a:sym typeface="Calibri"/>
              </a:rPr>
              <a:t>Bạn chọn cơ hội nào, và vì sao ?</a:t>
            </a:r>
            <a:endParaRPr>
              <a:latin typeface="Calibri"/>
              <a:ea typeface="Calibri"/>
              <a:cs typeface="Calibri"/>
              <a:sym typeface="Calibri"/>
            </a:endParaRPr>
          </a:p>
        </p:txBody>
      </p:sp>
      <p:sp>
        <p:nvSpPr>
          <p:cNvPr id="583" name="Google Shape;583;p11"/>
          <p:cNvSpPr txBox="1"/>
          <p:nvPr/>
        </p:nvSpPr>
        <p:spPr>
          <a:xfrm flipH="1">
            <a:off x="1219269" y="2209800"/>
            <a:ext cx="30918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Cơ hội 1</a:t>
            </a:r>
            <a:endParaRPr/>
          </a:p>
          <a:p>
            <a:pPr marL="0" marR="0" lvl="0" indent="0" algn="ctr" rtl="0">
              <a:spcBef>
                <a:spcPts val="0"/>
              </a:spcBef>
              <a:spcAft>
                <a:spcPts val="0"/>
              </a:spcAft>
              <a:buNone/>
            </a:pPr>
            <a:r>
              <a:rPr lang="en-US" sz="2500">
                <a:solidFill>
                  <a:srgbClr val="FF0000"/>
                </a:solidFill>
                <a:latin typeface="Calibri"/>
                <a:ea typeface="Calibri"/>
                <a:cs typeface="Calibri"/>
                <a:sym typeface="Calibri"/>
              </a:rPr>
              <a:t>70 tỷ </a:t>
            </a:r>
            <a:endParaRPr/>
          </a:p>
          <a:p>
            <a:pPr marL="0" marR="0" lvl="0" indent="0" algn="ctr" rtl="0">
              <a:spcBef>
                <a:spcPts val="0"/>
              </a:spcBef>
              <a:spcAft>
                <a:spcPts val="0"/>
              </a:spcAft>
              <a:buNone/>
            </a:pPr>
            <a:r>
              <a:rPr lang="en-US" sz="2500">
                <a:solidFill>
                  <a:schemeClr val="dk1"/>
                </a:solidFill>
                <a:latin typeface="Calibri"/>
                <a:ea typeface="Calibri"/>
                <a:cs typeface="Calibri"/>
                <a:sym typeface="Calibri"/>
              </a:rPr>
              <a:t>0,000001%</a:t>
            </a:r>
            <a:endParaRPr sz="2500">
              <a:solidFill>
                <a:schemeClr val="dk1"/>
              </a:solidFill>
              <a:latin typeface="Calibri"/>
              <a:ea typeface="Calibri"/>
              <a:cs typeface="Calibri"/>
              <a:sym typeface="Calibri"/>
            </a:endParaRPr>
          </a:p>
        </p:txBody>
      </p:sp>
      <p:sp>
        <p:nvSpPr>
          <p:cNvPr id="584" name="Google Shape;584;p11"/>
          <p:cNvSpPr txBox="1"/>
          <p:nvPr/>
        </p:nvSpPr>
        <p:spPr>
          <a:xfrm flipH="1">
            <a:off x="4572069" y="2209799"/>
            <a:ext cx="30918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Cơ hội 2</a:t>
            </a:r>
            <a:endParaRPr/>
          </a:p>
          <a:p>
            <a:pPr marL="0" marR="0" lvl="0" indent="0" algn="ctr" rtl="0">
              <a:spcBef>
                <a:spcPts val="0"/>
              </a:spcBef>
              <a:spcAft>
                <a:spcPts val="0"/>
              </a:spcAft>
              <a:buNone/>
            </a:pPr>
            <a:r>
              <a:rPr lang="en-US" sz="2500">
                <a:solidFill>
                  <a:schemeClr val="dk1"/>
                </a:solidFill>
                <a:latin typeface="Calibri"/>
                <a:ea typeface="Calibri"/>
                <a:cs typeface="Calibri"/>
                <a:sym typeface="Calibri"/>
              </a:rPr>
              <a:t>7 triệu </a:t>
            </a:r>
            <a:endParaRPr/>
          </a:p>
          <a:p>
            <a:pPr marL="0" marR="0" lvl="0" indent="0" algn="ctr" rtl="0">
              <a:spcBef>
                <a:spcPts val="0"/>
              </a:spcBef>
              <a:spcAft>
                <a:spcPts val="0"/>
              </a:spcAft>
              <a:buNone/>
            </a:pPr>
            <a:r>
              <a:rPr lang="en-US" sz="2500">
                <a:solidFill>
                  <a:srgbClr val="FF0000"/>
                </a:solidFill>
                <a:latin typeface="Calibri"/>
                <a:ea typeface="Calibri"/>
                <a:cs typeface="Calibri"/>
                <a:sym typeface="Calibri"/>
              </a:rPr>
              <a:t>95%</a:t>
            </a:r>
            <a:endParaRPr sz="25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27"/>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 Nhận diện rủi ro   </a:t>
            </a:r>
            <a:endParaRPr sz="3000"/>
          </a:p>
        </p:txBody>
      </p:sp>
      <p:sp>
        <p:nvSpPr>
          <p:cNvPr id="807" name="Google Shape;807;p27"/>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a:latin typeface="Calibri"/>
                <a:ea typeface="Calibri"/>
                <a:cs typeface="Calibri"/>
                <a:sym typeface="Calibri"/>
              </a:rPr>
              <a:t>Đâu là 3 mục tiêu/ hạng mục quan trọng nhất bạn cần hoàn thành trong giai đoạn này? </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Đâu là những sự kiện, điều kiện có thể có làm ảnh hưởng tới hạng mục? </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Ghi nhận lại các rủi ro ở format như sau: </a:t>
            </a:r>
            <a:r>
              <a:rPr lang="en-US" b="1" i="1">
                <a:latin typeface="Calibri"/>
                <a:ea typeface="Calibri"/>
                <a:cs typeface="Calibri"/>
                <a:sym typeface="Calibri"/>
              </a:rPr>
              <a:t>&lt;Tên hạng mục công việc &gt;</a:t>
            </a:r>
            <a:r>
              <a:rPr lang="en-US" i="1">
                <a:latin typeface="Calibri"/>
                <a:ea typeface="Calibri"/>
                <a:cs typeface="Calibri"/>
                <a:sym typeface="Calibri"/>
              </a:rPr>
              <a:t> </a:t>
            </a:r>
            <a:r>
              <a:rPr lang="en-US">
                <a:latin typeface="Calibri"/>
                <a:ea typeface="Calibri"/>
                <a:cs typeface="Calibri"/>
                <a:sym typeface="Calibri"/>
              </a:rPr>
              <a:t>có khả năng bị </a:t>
            </a:r>
            <a:r>
              <a:rPr lang="en-US" b="1" i="1">
                <a:latin typeface="Calibri"/>
                <a:ea typeface="Calibri"/>
                <a:cs typeface="Calibri"/>
                <a:sym typeface="Calibri"/>
              </a:rPr>
              <a:t>&lt;tên rủi ro</a:t>
            </a:r>
            <a:r>
              <a:rPr lang="en-US" b="1">
                <a:latin typeface="Calibri"/>
                <a:ea typeface="Calibri"/>
                <a:cs typeface="Calibri"/>
                <a:sym typeface="Calibri"/>
              </a:rPr>
              <a:t>&gt;</a:t>
            </a:r>
            <a:r>
              <a:rPr lang="en-US">
                <a:latin typeface="Calibri"/>
                <a:ea typeface="Calibri"/>
                <a:cs typeface="Calibri"/>
                <a:sym typeface="Calibri"/>
              </a:rPr>
              <a:t> vì lý do </a:t>
            </a:r>
            <a:r>
              <a:rPr lang="en-US" b="1" i="1">
                <a:latin typeface="Calibri"/>
                <a:ea typeface="Calibri"/>
                <a:cs typeface="Calibri"/>
                <a:sym typeface="Calibri"/>
              </a:rPr>
              <a:t>&lt; nguyên nhân&gt;</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Ví dụ: Phần hạ tầng có khả năng bị trễ tiến độ do thiết bị về chậm  </a:t>
            </a:r>
            <a:endParaRPr>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Đâu là những mặt tích cực của những rủi ro trên? </a:t>
            </a:r>
            <a:endParaRPr>
              <a:latin typeface="Calibri"/>
              <a:ea typeface="Calibri"/>
              <a:cs typeface="Calibri"/>
              <a:sym typeface="Calibri"/>
            </a:endParaRPr>
          </a:p>
          <a:p>
            <a:pPr marL="342900" lvl="0" indent="-215900" algn="l" rtl="0">
              <a:spcBef>
                <a:spcPts val="400"/>
              </a:spcBef>
              <a:spcAft>
                <a:spcPts val="0"/>
              </a:spcAft>
              <a:buClr>
                <a:schemeClr val="dk1"/>
              </a:buClr>
              <a:buSzPts val="2000"/>
              <a:buNone/>
            </a:pPr>
            <a:endParaRPr>
              <a:latin typeface="Calibri"/>
              <a:ea typeface="Calibri"/>
              <a:cs typeface="Calibri"/>
              <a:sym typeface="Calibri"/>
            </a:endParaRPr>
          </a:p>
        </p:txBody>
      </p:sp>
      <p:sp>
        <p:nvSpPr>
          <p:cNvPr id="808" name="Google Shape;80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28"/>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Risk Register Sample </a:t>
            </a:r>
            <a:endParaRPr sz="3000"/>
          </a:p>
        </p:txBody>
      </p:sp>
      <p:graphicFrame>
        <p:nvGraphicFramePr>
          <p:cNvPr id="814" name="Google Shape;814;p28"/>
          <p:cNvGraphicFramePr/>
          <p:nvPr/>
        </p:nvGraphicFramePr>
        <p:xfrm>
          <a:off x="457200" y="1308727"/>
          <a:ext cx="3000000" cy="3000000"/>
        </p:xfrm>
        <a:graphic>
          <a:graphicData uri="http://schemas.openxmlformats.org/drawingml/2006/table">
            <a:tbl>
              <a:tblPr>
                <a:noFill/>
                <a:tableStyleId>{7AA59CCF-D0C1-4E6F-98E6-3A37BD1C6613}</a:tableStyleId>
              </a:tblPr>
              <a:tblGrid>
                <a:gridCol w="641950">
                  <a:extLst>
                    <a:ext uri="{9D8B030D-6E8A-4147-A177-3AD203B41FA5}">
                      <a16:colId xmlns:a16="http://schemas.microsoft.com/office/drawing/2014/main" val="20000"/>
                    </a:ext>
                  </a:extLst>
                </a:gridCol>
                <a:gridCol w="1462800">
                  <a:extLst>
                    <a:ext uri="{9D8B030D-6E8A-4147-A177-3AD203B41FA5}">
                      <a16:colId xmlns:a16="http://schemas.microsoft.com/office/drawing/2014/main" val="20001"/>
                    </a:ext>
                  </a:extLst>
                </a:gridCol>
                <a:gridCol w="3336050">
                  <a:extLst>
                    <a:ext uri="{9D8B030D-6E8A-4147-A177-3AD203B41FA5}">
                      <a16:colId xmlns:a16="http://schemas.microsoft.com/office/drawing/2014/main" val="20002"/>
                    </a:ext>
                  </a:extLst>
                </a:gridCol>
                <a:gridCol w="1736425">
                  <a:extLst>
                    <a:ext uri="{9D8B030D-6E8A-4147-A177-3AD203B41FA5}">
                      <a16:colId xmlns:a16="http://schemas.microsoft.com/office/drawing/2014/main" val="20003"/>
                    </a:ext>
                  </a:extLst>
                </a:gridCol>
                <a:gridCol w="1052375">
                  <a:extLst>
                    <a:ext uri="{9D8B030D-6E8A-4147-A177-3AD203B41FA5}">
                      <a16:colId xmlns:a16="http://schemas.microsoft.com/office/drawing/2014/main" val="20004"/>
                    </a:ext>
                  </a:extLst>
                </a:gridCol>
              </a:tblGrid>
              <a:tr h="294675">
                <a:tc>
                  <a:txBody>
                    <a:bodyPr/>
                    <a:lstStyle/>
                    <a:p>
                      <a:pPr marL="0" marR="0" lvl="0" indent="0" algn="l" rtl="0">
                        <a:spcBef>
                          <a:spcPts val="0"/>
                        </a:spcBef>
                        <a:spcAft>
                          <a:spcPts val="0"/>
                        </a:spcAft>
                        <a:buNone/>
                      </a:pPr>
                      <a:r>
                        <a:rPr lang="en-US" sz="1500" b="1"/>
                        <a:t>ID</a:t>
                      </a:r>
                      <a:endParaRPr/>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800" b="1" i="0">
                          <a:latin typeface="Arial"/>
                          <a:ea typeface="Arial"/>
                          <a:cs typeface="Arial"/>
                          <a:sym typeface="Arial"/>
                        </a:rPr>
                        <a:t>Ngày ghi nhận</a:t>
                      </a:r>
                      <a:br>
                        <a:rPr lang="en-US" sz="800" b="1" i="0">
                          <a:latin typeface="Arial"/>
                          <a:ea typeface="Arial"/>
                          <a:cs typeface="Arial"/>
                          <a:sym typeface="Arial"/>
                        </a:rPr>
                      </a:br>
                      <a:r>
                        <a:rPr lang="en-US" sz="800" b="1" i="1">
                          <a:latin typeface="Arial"/>
                          <a:ea typeface="Arial"/>
                          <a:cs typeface="Arial"/>
                          <a:sym typeface="Arial"/>
                        </a:rPr>
                        <a:t>(Raised Date)</a:t>
                      </a:r>
                      <a:endParaRPr sz="1500" b="1"/>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800" b="1" i="0">
                          <a:latin typeface="Arial"/>
                          <a:ea typeface="Arial"/>
                          <a:cs typeface="Arial"/>
                          <a:sym typeface="Arial"/>
                        </a:rPr>
                        <a:t>Mô tả rủi ro </a:t>
                      </a:r>
                      <a:br>
                        <a:rPr lang="en-US" sz="800" b="1" i="0">
                          <a:latin typeface="Arial"/>
                          <a:ea typeface="Arial"/>
                          <a:cs typeface="Arial"/>
                          <a:sym typeface="Arial"/>
                        </a:rPr>
                      </a:br>
                      <a:r>
                        <a:rPr lang="en-US" sz="800" b="1" i="1">
                          <a:latin typeface="Arial"/>
                          <a:ea typeface="Arial"/>
                          <a:cs typeface="Arial"/>
                          <a:sym typeface="Arial"/>
                        </a:rPr>
                        <a:t>(Risk description)</a:t>
                      </a:r>
                      <a:endParaRPr sz="1500" b="1"/>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800" b="1" i="0">
                          <a:latin typeface="Arial"/>
                          <a:ea typeface="Arial"/>
                          <a:cs typeface="Arial"/>
                          <a:sym typeface="Arial"/>
                        </a:rPr>
                        <a:t>Người chịu trách nhiệm</a:t>
                      </a:r>
                      <a:br>
                        <a:rPr lang="en-US" sz="800" b="1" i="0">
                          <a:latin typeface="Arial"/>
                          <a:ea typeface="Arial"/>
                          <a:cs typeface="Arial"/>
                          <a:sym typeface="Arial"/>
                        </a:rPr>
                      </a:br>
                      <a:r>
                        <a:rPr lang="en-US" sz="800" b="1" i="1">
                          <a:latin typeface="Arial"/>
                          <a:ea typeface="Arial"/>
                          <a:cs typeface="Arial"/>
                          <a:sym typeface="Arial"/>
                        </a:rPr>
                        <a:t>(Risk owner)</a:t>
                      </a:r>
                      <a:endParaRPr sz="1500" b="1"/>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800" b="1" i="0">
                          <a:latin typeface="Arial"/>
                          <a:ea typeface="Arial"/>
                          <a:cs typeface="Arial"/>
                          <a:sym typeface="Arial"/>
                        </a:rPr>
                        <a:t>Trạng thái </a:t>
                      </a:r>
                      <a:br>
                        <a:rPr lang="en-US" sz="800" b="1" i="0">
                          <a:latin typeface="Arial"/>
                          <a:ea typeface="Arial"/>
                          <a:cs typeface="Arial"/>
                          <a:sym typeface="Arial"/>
                        </a:rPr>
                      </a:br>
                      <a:r>
                        <a:rPr lang="en-US" sz="800" b="1" i="1">
                          <a:latin typeface="Arial"/>
                          <a:ea typeface="Arial"/>
                          <a:cs typeface="Arial"/>
                          <a:sym typeface="Arial"/>
                        </a:rPr>
                        <a:t>(Status)</a:t>
                      </a:r>
                      <a:endParaRPr sz="1500" b="1"/>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1178675">
                <a:tc>
                  <a:txBody>
                    <a:bodyPr/>
                    <a:lstStyle/>
                    <a:p>
                      <a:pPr marL="0" marR="0" lvl="0" indent="0" algn="l" rtl="0">
                        <a:spcBef>
                          <a:spcPts val="0"/>
                        </a:spcBef>
                        <a:spcAft>
                          <a:spcPts val="0"/>
                        </a:spcAft>
                        <a:buNone/>
                      </a:pPr>
                      <a:r>
                        <a:rPr lang="en-US" sz="1500"/>
                        <a:t>Sample</a:t>
                      </a:r>
                      <a:endParaRPr/>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02/09/2021</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Licences hệ thống sẽ hết hạn trong 3 tháng nữa, nhưng chi phí gia hạn đã không được tính trong ngân sách dự án ban đầu, điều ngày có thể làm tăng ngân sách dự án. </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QuangNH</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Managed</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951350">
                <a:tc>
                  <a:txBody>
                    <a:bodyPr/>
                    <a:lstStyle/>
                    <a:p>
                      <a:pPr marL="0" marR="0" lvl="0" indent="0" algn="l" rtl="0">
                        <a:spcBef>
                          <a:spcPts val="0"/>
                        </a:spcBef>
                        <a:spcAft>
                          <a:spcPts val="0"/>
                        </a:spcAft>
                        <a:buNone/>
                      </a:pPr>
                      <a:r>
                        <a:rPr lang="en-US" sz="1500"/>
                        <a:t>Sample</a:t>
                      </a:r>
                      <a:endParaRPr/>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25/08/2021</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Giao diện cũ không giống giao diện website mới, khiến người dùng gặp khó trong việc truy cập file. Thời gian thiết kế lại khá lâu có thể làm trễ tiến độ dự án. </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HangLT</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Open</a:t>
                      </a:r>
                      <a:endParaRPr/>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73575">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73575">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73575">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73575">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73575">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p>
                  </a:txBody>
                  <a:tcPr marL="31575" marR="31575" marT="21050" marB="210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15" name="Google Shape;81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31"/>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 </a:t>
            </a:r>
            <a:endParaRPr sz="3000"/>
          </a:p>
        </p:txBody>
      </p:sp>
      <p:sp>
        <p:nvSpPr>
          <p:cNvPr id="842" name="Google Shape;842;p31"/>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a:latin typeface="Calibri"/>
                <a:ea typeface="Calibri"/>
                <a:cs typeface="Calibri"/>
                <a:sym typeface="Calibri"/>
              </a:rPr>
              <a:t>Do nắng nóng kéo dài, nhiều nhà sử dụng điều hoà nhiều nên có khả năng cắt điện luân phiên. Team dự án lo lắng sẽ bị mất điện đúng hôm có sự </a:t>
            </a:r>
            <a:r>
              <a:rPr lang="en-US"/>
              <a:t>kiện</a:t>
            </a:r>
            <a:r>
              <a:rPr lang="en-US">
                <a:latin typeface="Calibri"/>
                <a:ea typeface="Calibri"/>
                <a:cs typeface="Calibri"/>
                <a:sym typeface="Calibri"/>
              </a:rPr>
              <a:t>. </a:t>
            </a:r>
            <a:endParaRPr/>
          </a:p>
          <a:p>
            <a:pPr marL="342900" lvl="0" indent="-342900" algn="l" rtl="0">
              <a:spcBef>
                <a:spcPts val="400"/>
              </a:spcBef>
              <a:spcAft>
                <a:spcPts val="0"/>
              </a:spcAft>
              <a:buClr>
                <a:schemeClr val="dk1"/>
              </a:buClr>
              <a:buSzPts val="2000"/>
              <a:buChar char="•"/>
            </a:pPr>
            <a:r>
              <a:rPr lang="en-US">
                <a:latin typeface="Calibri"/>
                <a:ea typeface="Calibri"/>
                <a:cs typeface="Calibri"/>
                <a:sym typeface="Calibri"/>
              </a:rPr>
              <a:t>Làm sao để biết (đánh giá) được Rủi ro có:</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Khả năng xảy ra Cao hay Thấp ?</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Mức độ ảnh hưởng Lớn hay Nhỏ ?</a:t>
            </a:r>
            <a:endParaRPr/>
          </a:p>
          <a:p>
            <a:pPr marL="742950" lvl="1" indent="-285750" algn="l" rtl="0">
              <a:spcBef>
                <a:spcPts val="400"/>
              </a:spcBef>
              <a:spcAft>
                <a:spcPts val="0"/>
              </a:spcAft>
              <a:buClr>
                <a:schemeClr val="dk1"/>
              </a:buClr>
              <a:buSzPts val="2000"/>
              <a:buChar char="–"/>
            </a:pPr>
            <a:r>
              <a:rPr lang="en-US">
                <a:latin typeface="Calibri"/>
                <a:ea typeface="Calibri"/>
                <a:cs typeface="Calibri"/>
                <a:sym typeface="Calibri"/>
              </a:rPr>
              <a:t>Mức độ khẩn cấp Khẩn cấp hay Chưa Khẩn cấp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39"/>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Risk Register (Update)</a:t>
            </a:r>
            <a:endParaRPr sz="3000"/>
          </a:p>
        </p:txBody>
      </p:sp>
      <p:graphicFrame>
        <p:nvGraphicFramePr>
          <p:cNvPr id="949" name="Google Shape;949;p39"/>
          <p:cNvGraphicFramePr/>
          <p:nvPr/>
        </p:nvGraphicFramePr>
        <p:xfrm>
          <a:off x="457200" y="1143000"/>
          <a:ext cx="3000000" cy="3000000"/>
        </p:xfrm>
        <a:graphic>
          <a:graphicData uri="http://schemas.openxmlformats.org/drawingml/2006/table">
            <a:tbl>
              <a:tblPr>
                <a:noFill/>
                <a:tableStyleId>{7AA59CCF-D0C1-4E6F-98E6-3A37BD1C6613}</a:tableStyleId>
              </a:tblPr>
              <a:tblGrid>
                <a:gridCol w="509125">
                  <a:extLst>
                    <a:ext uri="{9D8B030D-6E8A-4147-A177-3AD203B41FA5}">
                      <a16:colId xmlns:a16="http://schemas.microsoft.com/office/drawing/2014/main" val="20000"/>
                    </a:ext>
                  </a:extLst>
                </a:gridCol>
                <a:gridCol w="1160150">
                  <a:extLst>
                    <a:ext uri="{9D8B030D-6E8A-4147-A177-3AD203B41FA5}">
                      <a16:colId xmlns:a16="http://schemas.microsoft.com/office/drawing/2014/main" val="20001"/>
                    </a:ext>
                  </a:extLst>
                </a:gridCol>
                <a:gridCol w="2645825">
                  <a:extLst>
                    <a:ext uri="{9D8B030D-6E8A-4147-A177-3AD203B41FA5}">
                      <a16:colId xmlns:a16="http://schemas.microsoft.com/office/drawing/2014/main" val="20002"/>
                    </a:ext>
                  </a:extLst>
                </a:gridCol>
                <a:gridCol w="976525">
                  <a:extLst>
                    <a:ext uri="{9D8B030D-6E8A-4147-A177-3AD203B41FA5}">
                      <a16:colId xmlns:a16="http://schemas.microsoft.com/office/drawing/2014/main" val="20003"/>
                    </a:ext>
                  </a:extLst>
                </a:gridCol>
                <a:gridCol w="1060000">
                  <a:extLst>
                    <a:ext uri="{9D8B030D-6E8A-4147-A177-3AD203B41FA5}">
                      <a16:colId xmlns:a16="http://schemas.microsoft.com/office/drawing/2014/main" val="20004"/>
                    </a:ext>
                  </a:extLst>
                </a:gridCol>
                <a:gridCol w="1043300">
                  <a:extLst>
                    <a:ext uri="{9D8B030D-6E8A-4147-A177-3AD203B41FA5}">
                      <a16:colId xmlns:a16="http://schemas.microsoft.com/office/drawing/2014/main" val="20005"/>
                    </a:ext>
                  </a:extLst>
                </a:gridCol>
                <a:gridCol w="834650">
                  <a:extLst>
                    <a:ext uri="{9D8B030D-6E8A-4147-A177-3AD203B41FA5}">
                      <a16:colId xmlns:a16="http://schemas.microsoft.com/office/drawing/2014/main" val="20006"/>
                    </a:ext>
                  </a:extLst>
                </a:gridCol>
              </a:tblGrid>
              <a:tr h="290475">
                <a:tc>
                  <a:txBody>
                    <a:bodyPr/>
                    <a:lstStyle/>
                    <a:p>
                      <a:pPr marL="0" marR="0" lvl="0" indent="0" algn="l" rtl="0">
                        <a:spcBef>
                          <a:spcPts val="0"/>
                        </a:spcBef>
                        <a:spcAft>
                          <a:spcPts val="0"/>
                        </a:spcAft>
                        <a:buNone/>
                      </a:pPr>
                      <a:r>
                        <a:rPr lang="en-US" sz="1200" b="1"/>
                        <a:t>ID</a:t>
                      </a:r>
                      <a:endParaRPr/>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Ngày ghi nhận</a:t>
                      </a:r>
                      <a:br>
                        <a:rPr lang="en-US" sz="1200" b="1" i="0">
                          <a:latin typeface="Arial"/>
                          <a:ea typeface="Arial"/>
                          <a:cs typeface="Arial"/>
                          <a:sym typeface="Arial"/>
                        </a:rPr>
                      </a:br>
                      <a:r>
                        <a:rPr lang="en-US" sz="1200" b="1" i="1">
                          <a:latin typeface="Arial"/>
                          <a:ea typeface="Arial"/>
                          <a:cs typeface="Arial"/>
                          <a:sym typeface="Arial"/>
                        </a:rPr>
                        <a:t>(Raised Date)</a:t>
                      </a:r>
                      <a:endParaRPr sz="1200" b="1"/>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Mô tả rủi ro </a:t>
                      </a:r>
                      <a:br>
                        <a:rPr lang="en-US" sz="1200" b="1" i="0">
                          <a:latin typeface="Arial"/>
                          <a:ea typeface="Arial"/>
                          <a:cs typeface="Arial"/>
                          <a:sym typeface="Arial"/>
                        </a:rPr>
                      </a:br>
                      <a:r>
                        <a:rPr lang="en-US" sz="1200" b="1" i="1">
                          <a:latin typeface="Arial"/>
                          <a:ea typeface="Arial"/>
                          <a:cs typeface="Arial"/>
                          <a:sym typeface="Arial"/>
                        </a:rPr>
                        <a:t>(Risk description)</a:t>
                      </a:r>
                      <a:endParaRPr sz="1200" b="1"/>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Khả năng xảy ra</a:t>
                      </a:r>
                      <a:br>
                        <a:rPr lang="en-US" sz="1200" b="1" i="0">
                          <a:latin typeface="Arial"/>
                          <a:ea typeface="Arial"/>
                          <a:cs typeface="Arial"/>
                          <a:sym typeface="Arial"/>
                        </a:rPr>
                      </a:br>
                      <a:r>
                        <a:rPr lang="en-US" sz="1200" b="1" i="1">
                          <a:latin typeface="Arial"/>
                          <a:ea typeface="Arial"/>
                          <a:cs typeface="Arial"/>
                          <a:sym typeface="Arial"/>
                        </a:rPr>
                        <a:t>(Likelhood)</a:t>
                      </a:r>
                      <a:endParaRPr sz="1200" b="1"/>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Mức độ ảnh hưởng</a:t>
                      </a:r>
                      <a:br>
                        <a:rPr lang="en-US" sz="1200" b="1" i="0">
                          <a:latin typeface="Arial"/>
                          <a:ea typeface="Arial"/>
                          <a:cs typeface="Arial"/>
                          <a:sym typeface="Arial"/>
                        </a:rPr>
                      </a:br>
                      <a:r>
                        <a:rPr lang="en-US" sz="1200" b="1" i="1">
                          <a:latin typeface="Arial"/>
                          <a:ea typeface="Arial"/>
                          <a:cs typeface="Arial"/>
                          <a:sym typeface="Arial"/>
                        </a:rPr>
                        <a:t>(Impact)</a:t>
                      </a:r>
                      <a:endParaRPr sz="1200" b="1"/>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Điểm ưu tiên</a:t>
                      </a:r>
                      <a:br>
                        <a:rPr lang="en-US" sz="1200" b="1" i="0">
                          <a:latin typeface="Arial"/>
                          <a:ea typeface="Arial"/>
                          <a:cs typeface="Arial"/>
                          <a:sym typeface="Arial"/>
                        </a:rPr>
                      </a:br>
                      <a:r>
                        <a:rPr lang="en-US" sz="1200" b="1" i="1">
                          <a:latin typeface="Arial"/>
                          <a:ea typeface="Arial"/>
                          <a:cs typeface="Arial"/>
                          <a:sym typeface="Arial"/>
                        </a:rPr>
                        <a:t>(Rating)</a:t>
                      </a:r>
                      <a:endParaRPr sz="1200" b="1"/>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tc>
                  <a:txBody>
                    <a:bodyPr/>
                    <a:lstStyle/>
                    <a:p>
                      <a:pPr marL="0" marR="0" lvl="0" indent="0" algn="l" rtl="0">
                        <a:spcBef>
                          <a:spcPts val="0"/>
                        </a:spcBef>
                        <a:spcAft>
                          <a:spcPts val="0"/>
                        </a:spcAft>
                        <a:buNone/>
                      </a:pPr>
                      <a:r>
                        <a:rPr lang="en-US" sz="1200" b="1" i="0">
                          <a:latin typeface="Arial"/>
                          <a:ea typeface="Arial"/>
                          <a:cs typeface="Arial"/>
                          <a:sym typeface="Arial"/>
                        </a:rPr>
                        <a:t>Nhóm rủi ro</a:t>
                      </a:r>
                      <a:br>
                        <a:rPr lang="en-US" sz="1200" b="1" i="0">
                          <a:latin typeface="Arial"/>
                          <a:ea typeface="Arial"/>
                          <a:cs typeface="Arial"/>
                          <a:sym typeface="Arial"/>
                        </a:rPr>
                      </a:br>
                      <a:r>
                        <a:rPr lang="en-US" sz="1200" i="1">
                          <a:latin typeface="Arial"/>
                          <a:ea typeface="Arial"/>
                          <a:cs typeface="Arial"/>
                          <a:sym typeface="Arial"/>
                        </a:rPr>
                        <a:t>(Category)</a:t>
                      </a: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CCCCCC"/>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1161900">
                <a:tc>
                  <a:txBody>
                    <a:bodyPr/>
                    <a:lstStyle/>
                    <a:p>
                      <a:pPr marL="0" marR="0" lvl="0" indent="0" algn="l" rtl="0">
                        <a:spcBef>
                          <a:spcPts val="0"/>
                        </a:spcBef>
                        <a:spcAft>
                          <a:spcPts val="0"/>
                        </a:spcAft>
                        <a:buNone/>
                      </a:pPr>
                      <a:r>
                        <a:rPr lang="en-US" sz="1200"/>
                        <a:t>Sample</a:t>
                      </a:r>
                      <a:endParaRPr/>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02/09/2021</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Licences hệ thống sẽ hết hạn trong 3 tháng nữa, nhưng chi phí gia hạn đã không được tính trong ngân sách dự án ban đầu, điều ngày có thể làm tăng ngân sách dự án. </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3</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3</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9</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4C7C3"/>
                    </a:solidFill>
                  </a:tcPr>
                </a:tc>
                <a:tc>
                  <a:txBody>
                    <a:bodyPr/>
                    <a:lstStyle/>
                    <a:p>
                      <a:pPr marL="0" marR="0" lvl="0" indent="0" algn="l" rtl="0">
                        <a:spcBef>
                          <a:spcPts val="0"/>
                        </a:spcBef>
                        <a:spcAft>
                          <a:spcPts val="0"/>
                        </a:spcAft>
                        <a:buNone/>
                      </a:pPr>
                      <a:r>
                        <a:rPr lang="en-US" sz="1200"/>
                        <a:t>Budget</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937825">
                <a:tc>
                  <a:txBody>
                    <a:bodyPr/>
                    <a:lstStyle/>
                    <a:p>
                      <a:pPr marL="0" marR="0" lvl="0" indent="0" algn="l" rtl="0">
                        <a:spcBef>
                          <a:spcPts val="0"/>
                        </a:spcBef>
                        <a:spcAft>
                          <a:spcPts val="0"/>
                        </a:spcAft>
                        <a:buNone/>
                      </a:pPr>
                      <a:r>
                        <a:rPr lang="en-US" sz="1200"/>
                        <a:t>Sample</a:t>
                      </a:r>
                      <a:endParaRPr/>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25/08/2021</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Giao diện cũ không giống giao diện website mới, khiến người dùng gặp khó trong việc truy cập file. Thời gian thiết kế lại khá lâu có thể làm trễ tiến độ dự án. </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2</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3</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6</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FE599"/>
                    </a:solidFill>
                  </a:tcPr>
                </a:tc>
                <a:tc>
                  <a:txBody>
                    <a:bodyPr/>
                    <a:lstStyle/>
                    <a:p>
                      <a:pPr marL="0" marR="0" lvl="0" indent="0" algn="l" rtl="0">
                        <a:spcBef>
                          <a:spcPts val="0"/>
                        </a:spcBef>
                        <a:spcAft>
                          <a:spcPts val="0"/>
                        </a:spcAft>
                        <a:buNone/>
                      </a:pPr>
                      <a:r>
                        <a:rPr lang="en-US" sz="1200"/>
                        <a:t>Schedule</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66850">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1200"/>
                        <a:t>0</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B7E1CD"/>
                    </a:solidFill>
                  </a:tcPr>
                </a:tc>
                <a:tc>
                  <a:txBody>
                    <a:bodyPr/>
                    <a:lstStyle/>
                    <a:p>
                      <a:pPr marL="0" marR="0" lvl="0" indent="0" algn="l" rtl="0">
                        <a:spcBef>
                          <a:spcPts val="0"/>
                        </a:spcBef>
                        <a:spcAft>
                          <a:spcPts val="0"/>
                        </a:spcAft>
                        <a:buNone/>
                      </a:pPr>
                      <a:endParaRPr sz="12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66850">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900"/>
                        <a:t>0</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B7E1CD"/>
                    </a:solidFill>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66850">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900"/>
                        <a:t>0</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B7E1CD"/>
                    </a:solidFill>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66850">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marR="0" lvl="0" indent="0" algn="r" rtl="0">
                        <a:spcBef>
                          <a:spcPts val="0"/>
                        </a:spcBef>
                        <a:spcAft>
                          <a:spcPts val="0"/>
                        </a:spcAft>
                        <a:buNone/>
                      </a:pPr>
                      <a:r>
                        <a:rPr lang="en-US" sz="900"/>
                        <a:t>0</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B7E1CD"/>
                    </a:solidFill>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66850">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000000"/>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900"/>
                        <a:t>0</a:t>
                      </a:r>
                      <a:endParaRPr/>
                    </a:p>
                  </a:txBody>
                  <a:tcPr marL="19725" marR="19725" marT="13150" marB="13150" anchor="b">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E1CD"/>
                    </a:solidFill>
                  </a:tcPr>
                </a:tc>
                <a:tc>
                  <a:txBody>
                    <a:bodyPr/>
                    <a:lstStyle/>
                    <a:p>
                      <a:pPr marL="0" marR="0" lvl="0" indent="0" algn="l" rtl="0">
                        <a:spcBef>
                          <a:spcPts val="0"/>
                        </a:spcBef>
                        <a:spcAft>
                          <a:spcPts val="0"/>
                        </a:spcAft>
                        <a:buNone/>
                      </a:pPr>
                      <a:endParaRPr sz="900"/>
                    </a:p>
                  </a:txBody>
                  <a:tcPr marL="19725" marR="19725" marT="13150" marB="13150" anchor="b">
                    <a:lnL w="12700" cap="flat" cmpd="sng">
                      <a:solidFill>
                        <a:srgbClr val="CCCCC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950" name="Google Shape;95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42"/>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rebuchet MS"/>
              <a:buNone/>
            </a:pPr>
            <a:r>
              <a:rPr lang="en-US" sz="3000"/>
              <a:t>Group discussion: Chơi hay không chơi ?</a:t>
            </a:r>
            <a:endParaRPr sz="3000"/>
          </a:p>
        </p:txBody>
      </p:sp>
      <p:sp>
        <p:nvSpPr>
          <p:cNvPr id="976" name="Google Shape;976;p42"/>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b="1">
                <a:latin typeface="Calibri"/>
                <a:ea typeface="Calibri"/>
                <a:cs typeface="Calibri"/>
                <a:sym typeface="Calibri"/>
              </a:rPr>
              <a:t>Example 1: </a:t>
            </a:r>
            <a:endParaRPr/>
          </a:p>
          <a:p>
            <a:pPr marL="0" lvl="0" indent="0" algn="l" rtl="0">
              <a:spcBef>
                <a:spcPts val="480"/>
              </a:spcBef>
              <a:spcAft>
                <a:spcPts val="0"/>
              </a:spcAft>
              <a:buClr>
                <a:schemeClr val="dk1"/>
              </a:buClr>
              <a:buSzPts val="2400"/>
              <a:buNone/>
            </a:pPr>
            <a:r>
              <a:rPr lang="en-US" sz="2400" b="1">
                <a:latin typeface="Calibri"/>
                <a:ea typeface="Calibri"/>
                <a:cs typeface="Calibri"/>
                <a:sym typeface="Calibri"/>
              </a:rPr>
              <a:t>Let's play a game:</a:t>
            </a:r>
            <a:endParaRPr sz="2400" b="1">
              <a:latin typeface="Calibri"/>
              <a:ea typeface="Calibri"/>
              <a:cs typeface="Calibri"/>
              <a:sym typeface="Calibri"/>
            </a:endParaRPr>
          </a:p>
          <a:p>
            <a:pPr marL="342900" lvl="0" indent="-342900" algn="l" rtl="0">
              <a:spcBef>
                <a:spcPts val="360"/>
              </a:spcBef>
              <a:spcAft>
                <a:spcPts val="0"/>
              </a:spcAft>
              <a:buClr>
                <a:schemeClr val="dk1"/>
              </a:buClr>
              <a:buSzPts val="1800"/>
              <a:buChar char="•"/>
            </a:pPr>
            <a:r>
              <a:rPr lang="en-US" sz="1800">
                <a:latin typeface="Calibri"/>
                <a:ea typeface="Calibri"/>
                <a:cs typeface="Calibri"/>
                <a:sym typeface="Calibri"/>
              </a:rPr>
              <a:t>Your friend ask you to join a bet. If the card that you chosen from a standard deck is a heart, then you win $200. But if it is the other ones, you will lose $100. Should you join the game? </a:t>
            </a:r>
            <a:endParaRPr/>
          </a:p>
          <a:p>
            <a:pPr marL="0" lvl="0" indent="0" algn="l" rtl="0">
              <a:spcBef>
                <a:spcPts val="360"/>
              </a:spcBef>
              <a:spcAft>
                <a:spcPts val="0"/>
              </a:spcAft>
              <a:buClr>
                <a:schemeClr val="dk1"/>
              </a:buClr>
              <a:buSzPts val="1800"/>
              <a:buNone/>
            </a:pPr>
            <a:endParaRPr sz="1800">
              <a:latin typeface="Calibri"/>
              <a:ea typeface="Calibri"/>
              <a:cs typeface="Calibri"/>
              <a:sym typeface="Calibri"/>
            </a:endParaRPr>
          </a:p>
          <a:p>
            <a:pPr marL="0" lvl="0" indent="0" algn="l" rtl="0">
              <a:spcBef>
                <a:spcPts val="360"/>
              </a:spcBef>
              <a:spcAft>
                <a:spcPts val="0"/>
              </a:spcAft>
              <a:buClr>
                <a:schemeClr val="dk1"/>
              </a:buClr>
              <a:buSzPts val="1800"/>
              <a:buNone/>
            </a:pPr>
            <a:endParaRPr sz="1800" b="1">
              <a:latin typeface="Calibri"/>
              <a:ea typeface="Calibri"/>
              <a:cs typeface="Calibri"/>
              <a:sym typeface="Calibri"/>
            </a:endParaRPr>
          </a:p>
        </p:txBody>
      </p:sp>
      <p:pic>
        <p:nvPicPr>
          <p:cNvPr id="977" name="Google Shape;977;p42"/>
          <p:cNvPicPr preferRelativeResize="0"/>
          <p:nvPr/>
        </p:nvPicPr>
        <p:blipFill rotWithShape="1">
          <a:blip r:embed="rId3">
            <a:alphaModFix/>
          </a:blip>
          <a:srcRect/>
          <a:stretch/>
        </p:blipFill>
        <p:spPr>
          <a:xfrm>
            <a:off x="3124200" y="3276600"/>
            <a:ext cx="2722034" cy="25519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46"/>
          <p:cNvSpPr txBox="1">
            <a:spLocks noGrp="1"/>
          </p:cNvSpPr>
          <p:nvPr>
            <p:ph type="title"/>
          </p:nvPr>
        </p:nvSpPr>
        <p:spPr>
          <a:xfrm>
            <a:off x="457200" y="457200"/>
            <a:ext cx="82296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rebuchet MS"/>
              <a:buNone/>
            </a:pPr>
            <a:r>
              <a:rPr lang="en-US"/>
              <a:t>Group discussion: Tổ chức trong nhà hay ngoài trời ?</a:t>
            </a:r>
            <a:endParaRPr/>
          </a:p>
        </p:txBody>
      </p:sp>
      <p:sp>
        <p:nvSpPr>
          <p:cNvPr id="1014" name="Google Shape;1014;p46"/>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b="1">
                <a:latin typeface="Calibri"/>
                <a:ea typeface="Calibri"/>
                <a:cs typeface="Calibri"/>
                <a:sym typeface="Calibri"/>
              </a:rPr>
              <a:t>Example 2: Tennis Tournament </a:t>
            </a:r>
            <a:endParaRPr sz="2400" b="1">
              <a:latin typeface="Calibri"/>
              <a:ea typeface="Calibri"/>
              <a:cs typeface="Calibri"/>
              <a:sym typeface="Calibri"/>
            </a:endParaRPr>
          </a:p>
        </p:txBody>
      </p:sp>
      <p:graphicFrame>
        <p:nvGraphicFramePr>
          <p:cNvPr id="1015" name="Google Shape;1015;p46"/>
          <p:cNvGraphicFramePr/>
          <p:nvPr/>
        </p:nvGraphicFramePr>
        <p:xfrm>
          <a:off x="457200" y="4228145"/>
          <a:ext cx="3000000" cy="3000000"/>
        </p:xfrm>
        <a:graphic>
          <a:graphicData uri="http://schemas.openxmlformats.org/drawingml/2006/table">
            <a:tbl>
              <a:tblPr firstRow="1" bandRow="1">
                <a:noFill/>
                <a:tableStyleId>{00FB9AE1-B6BC-4122-B665-80216B389795}</a:tableStyleId>
              </a:tblPr>
              <a:tblGrid>
                <a:gridCol w="1371600">
                  <a:extLst>
                    <a:ext uri="{9D8B030D-6E8A-4147-A177-3AD203B41FA5}">
                      <a16:colId xmlns:a16="http://schemas.microsoft.com/office/drawing/2014/main" val="20000"/>
                    </a:ext>
                  </a:extLst>
                </a:gridCol>
                <a:gridCol w="1638450">
                  <a:extLst>
                    <a:ext uri="{9D8B030D-6E8A-4147-A177-3AD203B41FA5}">
                      <a16:colId xmlns:a16="http://schemas.microsoft.com/office/drawing/2014/main" val="20001"/>
                    </a:ext>
                  </a:extLst>
                </a:gridCol>
                <a:gridCol w="1165625">
                  <a:extLst>
                    <a:ext uri="{9D8B030D-6E8A-4147-A177-3AD203B41FA5}">
                      <a16:colId xmlns:a16="http://schemas.microsoft.com/office/drawing/2014/main" val="20002"/>
                    </a:ext>
                  </a:extLst>
                </a:gridCol>
                <a:gridCol w="1310725">
                  <a:extLst>
                    <a:ext uri="{9D8B030D-6E8A-4147-A177-3AD203B41FA5}">
                      <a16:colId xmlns:a16="http://schemas.microsoft.com/office/drawing/2014/main" val="20003"/>
                    </a:ext>
                  </a:extLst>
                </a:gridCol>
                <a:gridCol w="1463050">
                  <a:extLst>
                    <a:ext uri="{9D8B030D-6E8A-4147-A177-3AD203B41FA5}">
                      <a16:colId xmlns:a16="http://schemas.microsoft.com/office/drawing/2014/main" val="20004"/>
                    </a:ext>
                  </a:extLst>
                </a:gridCol>
                <a:gridCol w="1280150">
                  <a:extLst>
                    <a:ext uri="{9D8B030D-6E8A-4147-A177-3AD203B41FA5}">
                      <a16:colId xmlns:a16="http://schemas.microsoft.com/office/drawing/2014/main" val="20005"/>
                    </a:ext>
                  </a:extLst>
                </a:gridCol>
              </a:tblGrid>
              <a:tr h="411475">
                <a:tc>
                  <a:txBody>
                    <a:bodyPr/>
                    <a:lstStyle/>
                    <a:p>
                      <a:pPr marL="0" marR="0" lvl="0" indent="0" algn="l" rtl="0">
                        <a:spcBef>
                          <a:spcPts val="0"/>
                        </a:spcBef>
                        <a:spcAft>
                          <a:spcPts val="0"/>
                        </a:spcAft>
                        <a:buNone/>
                      </a:pPr>
                      <a:r>
                        <a:rPr lang="en-US" sz="1600"/>
                        <a:t>Place</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Weather</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Guests</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Ticket</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Income?</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EMV?</a:t>
                      </a:r>
                      <a:endParaRPr sz="1600">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411475">
                <a:tc>
                  <a:txBody>
                    <a:bodyPr/>
                    <a:lstStyle/>
                    <a:p>
                      <a:pPr marL="0" marR="0" lvl="0" indent="0" algn="l" rtl="0">
                        <a:spcBef>
                          <a:spcPts val="0"/>
                        </a:spcBef>
                        <a:spcAft>
                          <a:spcPts val="0"/>
                        </a:spcAft>
                        <a:buNone/>
                      </a:pPr>
                      <a:r>
                        <a:rPr lang="en-US" sz="1600"/>
                        <a:t>Outdoor</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40% Rain</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2000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105</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411475">
                <a:tc>
                  <a:txBody>
                    <a:bodyPr/>
                    <a:lstStyle/>
                    <a:p>
                      <a:pPr marL="0" marR="0" lvl="0" indent="0" algn="l" rtl="0">
                        <a:spcBef>
                          <a:spcPts val="0"/>
                        </a:spcBef>
                        <a:spcAft>
                          <a:spcPts val="0"/>
                        </a:spcAft>
                        <a:buNone/>
                      </a:pPr>
                      <a:r>
                        <a:rPr lang="en-US" sz="1600"/>
                        <a:t>Indoor</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40% Rain</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3500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110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11475">
                <a:tc>
                  <a:txBody>
                    <a:bodyPr/>
                    <a:lstStyle/>
                    <a:p>
                      <a:pPr marL="0" marR="0" lvl="0" indent="0" algn="l" rtl="0">
                        <a:spcBef>
                          <a:spcPts val="0"/>
                        </a:spcBef>
                        <a:spcAft>
                          <a:spcPts val="0"/>
                        </a:spcAft>
                        <a:buNone/>
                      </a:pPr>
                      <a:r>
                        <a:rPr lang="en-US" sz="1600"/>
                        <a:t>Outdoor</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60% Sunshine</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5000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105</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411475">
                <a:tc>
                  <a:txBody>
                    <a:bodyPr/>
                    <a:lstStyle/>
                    <a:p>
                      <a:pPr marL="0" marR="0" lvl="0" indent="0" algn="l" rtl="0">
                        <a:spcBef>
                          <a:spcPts val="0"/>
                        </a:spcBef>
                        <a:spcAft>
                          <a:spcPts val="0"/>
                        </a:spcAft>
                        <a:buNone/>
                      </a:pPr>
                      <a:r>
                        <a:rPr lang="en-US" sz="1600"/>
                        <a:t>Indoor</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60% Sunshine</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4000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600"/>
                        <a:t>110</a:t>
                      </a: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6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bl>
          </a:graphicData>
        </a:graphic>
      </p:graphicFrame>
      <p:pic>
        <p:nvPicPr>
          <p:cNvPr id="1016" name="Google Shape;1016;p46" descr="C:\Users\Hoa\AppData\Local\Microsoft\Windows\Temporary Internet Files\Content.IE5\VCV1T179\MC900437569[1].wmf"/>
          <p:cNvPicPr preferRelativeResize="0"/>
          <p:nvPr/>
        </p:nvPicPr>
        <p:blipFill rotWithShape="1">
          <a:blip r:embed="rId3">
            <a:alphaModFix/>
          </a:blip>
          <a:srcRect/>
          <a:stretch/>
        </p:blipFill>
        <p:spPr>
          <a:xfrm>
            <a:off x="609600" y="2260575"/>
            <a:ext cx="1524000" cy="1307757"/>
          </a:xfrm>
          <a:prstGeom prst="rect">
            <a:avLst/>
          </a:prstGeom>
          <a:noFill/>
          <a:ln>
            <a:noFill/>
          </a:ln>
        </p:spPr>
      </p:pic>
      <p:pic>
        <p:nvPicPr>
          <p:cNvPr id="1017" name="Google Shape;1017;p46"/>
          <p:cNvPicPr preferRelativeResize="0"/>
          <p:nvPr/>
        </p:nvPicPr>
        <p:blipFill rotWithShape="1">
          <a:blip r:embed="rId4">
            <a:alphaModFix/>
          </a:blip>
          <a:srcRect/>
          <a:stretch/>
        </p:blipFill>
        <p:spPr>
          <a:xfrm>
            <a:off x="4449515" y="1229520"/>
            <a:ext cx="4389685" cy="28392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15"/>
                                        </p:tgtEl>
                                        <p:attrNameLst>
                                          <p:attrName>style.visibility</p:attrName>
                                        </p:attrNameLst>
                                      </p:cBhvr>
                                      <p:to>
                                        <p:strVal val="visible"/>
                                      </p:to>
                                    </p:set>
                                    <p:animEffect transition="in" filter="fade">
                                      <p:cBhvr>
                                        <p:cTn id="11" dur="1000"/>
                                        <p:tgtEl>
                                          <p:spTgt spid="10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1623</Words>
  <Application>Microsoft Office PowerPoint</Application>
  <PresentationFormat>On-screen Show (4:3)</PresentationFormat>
  <Paragraphs>227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Verdana</vt:lpstr>
      <vt:lpstr>Slides Template</vt:lpstr>
      <vt:lpstr>Project Risk Management</vt:lpstr>
      <vt:lpstr>Group discussion</vt:lpstr>
      <vt:lpstr>Group discussion: </vt:lpstr>
      <vt:lpstr>Group discussion: Nhận diện rủi ro   </vt:lpstr>
      <vt:lpstr>Risk Register Sample </vt:lpstr>
      <vt:lpstr>Group discussion </vt:lpstr>
      <vt:lpstr>Risk Register (Update)</vt:lpstr>
      <vt:lpstr>Group discussion: Chơi hay không chơi ?</vt:lpstr>
      <vt:lpstr>Group discussion: Tổ chức trong nhà hay ngoài trời ?</vt:lpstr>
      <vt:lpstr>Group discussion: Ứng phó với Bão </vt:lpstr>
      <vt:lpstr>Group discussion</vt:lpstr>
      <vt:lpstr>Group discussion: Lên kế hoạch ứng phó rủi ro   </vt:lpstr>
      <vt:lpstr>Risk Register (Update)</vt:lpstr>
      <vt:lpstr>Group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Pham Manh Cuong</cp:lastModifiedBy>
  <cp:revision>1</cp:revision>
  <dcterms:created xsi:type="dcterms:W3CDTF">2012-12-18T03:12:19Z</dcterms:created>
  <dcterms:modified xsi:type="dcterms:W3CDTF">2024-07-25T09:30:50Z</dcterms:modified>
</cp:coreProperties>
</file>