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hvRcu1Lg79VtI64QnmAcZoTvc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6CF9CD-F3D9-4BBF-9F06-67EC89E176B9}">
  <a:tblStyle styleId="{9E6CF9CD-F3D9-4BBF-9F06-67EC89E176B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11DD3F2-33F4-4783-8747-409D3E5251B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e166195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0" name="Google Shape;550;g2e166195d0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12.png"/><Relationship Id="rId5" Type="http://schemas.openxmlformats.org/officeDocument/2006/relationships/image" Target="../media/image4.jpg"/><Relationship Id="rId6" Type="http://schemas.openxmlformats.org/officeDocument/2006/relationships/image" Target="../media/image2.jp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4"/>
          <p:cNvPicPr preferRelativeResize="0"/>
          <p:nvPr/>
        </p:nvPicPr>
        <p:blipFill rotWithShape="1">
          <a:blip r:embed="rId2">
            <a:alphaModFix/>
          </a:blip>
          <a:srcRect b="-8187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4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4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4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6" name="Google Shape;456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6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5"/>
          <p:cNvSpPr txBox="1"/>
          <p:nvPr/>
        </p:nvSpPr>
        <p:spPr>
          <a:xfrm>
            <a:off x="6172200" y="6400800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6"/>
          <p:cNvSpPr txBox="1"/>
          <p:nvPr/>
        </p:nvSpPr>
        <p:spPr>
          <a:xfrm>
            <a:off x="6553200" y="64008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57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1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7" name="Google Shape;287;p57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57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7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7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7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7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7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7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7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7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7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7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7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7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7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7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7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7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7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7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7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7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7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7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7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7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7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7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7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7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7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7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7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7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7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7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7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7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7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7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7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7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7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7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7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7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7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7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7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7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7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7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7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7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7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7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7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7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7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7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7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7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7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7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7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7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7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7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7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7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7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7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7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7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7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7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7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7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7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7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7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7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7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7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7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7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7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7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7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7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7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7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7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7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7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7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7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7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7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7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7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7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7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7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7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7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7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7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7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7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7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7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7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7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7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7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7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7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7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3" name="Google Shape;423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1" name="Google Shape;431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2" name="Google Shape;432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5" name="Google Shape;435;p60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6" name="Google Shape;436;p60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0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60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60"/>
          <p:cNvSpPr txBox="1"/>
          <p:nvPr/>
        </p:nvSpPr>
        <p:spPr>
          <a:xfrm>
            <a:off x="6553200" y="64008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8" name="Google Shape;448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Scope Management</a:t>
            </a:r>
            <a:endParaRPr/>
          </a:p>
        </p:txBody>
      </p:sp>
      <p:sp>
        <p:nvSpPr>
          <p:cNvPr id="476" name="Google Shape;476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7" name="Google Shape;477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46" name="Google Shape;546;p4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Trong trường hợp sản phẩm bàn giao đã đạt tiêu chuẩn (như trong đặc tả hoặc hợp đồng), hồ sơ bàn giao-nghiệm thu đã đầy đủ, nhưng khách hàng vẫn chưa nghiệm thu, bạn sẽ làm gì?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7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e166195d0e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2e166195d0e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2e166195d0e_0_0"/>
          <p:cNvSpPr txBox="1"/>
          <p:nvPr>
            <p:ph idx="12" type="sldNum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5" name="Google Shape;555;g2e166195d0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483" name="Google Shape;483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các vấn đề bạn hay gặp khi nghiệm thu giai đoạn với khách hàng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5" name="Google Shape;4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Product Scope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Scope </a:t>
            </a:r>
            <a:endParaRPr/>
          </a:p>
        </p:txBody>
      </p:sp>
      <p:sp>
        <p:nvSpPr>
          <p:cNvPr id="492" name="Google Shape;49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Phân biệt sự khác nhau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sp>
        <p:nvSpPr>
          <p:cNvPr id="499" name="Google Shape;499;p1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kinh nghiệm lấy yêu cầu của khách hàng/bên liên quan mà không bị hiểu nhầm, hiểu sai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5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1" name="Google Shape;5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sp>
        <p:nvSpPr>
          <p:cNvPr id="507" name="Google Shape;507;p2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giữa Define Scope và Define Tasks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5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9" name="Google Shape;509;p25"/>
          <p:cNvSpPr txBox="1"/>
          <p:nvPr/>
        </p:nvSpPr>
        <p:spPr>
          <a:xfrm>
            <a:off x="0" y="320702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0" name="Google Shape;510;p25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{9E6CF9CD-F3D9-4BBF-9F06-67EC89E176B9}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 Scope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 Tasks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Scope Statement</a:t>
            </a:r>
            <a:endParaRPr/>
          </a:p>
        </p:txBody>
      </p:sp>
      <p:sp>
        <p:nvSpPr>
          <p:cNvPr id="516" name="Google Shape;516;p3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Bạn đang trong phase nào của dự án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Tên giai đoạn, mục đích giai đoạn  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Ở thời điểm kết thúc giai đoạn, key stakeholders sẽ nhận được những gì từ bạn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Suy nghĩ về Deliverables mà họ sẽ nhận được và làm họ thoả mãn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Deliverable: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sản phẩm chuyển giao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Đặt tên cho Deliverable bằng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Danh từ.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Tiêu chí nghiệm thu (Acceptance Criteria) cho các Deliverable đó là gì ?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Những cái gì không thuộc phạm vi chuyển giao cần (có thể) làm rõ từ đầu ?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0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Mối liên hệ giữa các khái niệm </a:t>
            </a:r>
            <a:endParaRPr/>
          </a:p>
        </p:txBody>
      </p:sp>
      <p:sp>
        <p:nvSpPr>
          <p:cNvPr id="523" name="Google Shape;523;p3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WBS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Deliverable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Work package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Activity (Task)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3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5" name="Google Shape;5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564296"/>
            <a:ext cx="6348089" cy="353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WBS  </a:t>
            </a:r>
            <a:endParaRPr/>
          </a:p>
        </p:txBody>
      </p:sp>
      <p:sp>
        <p:nvSpPr>
          <p:cNvPr id="531" name="Google Shape;531;p4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của bạn hiện đang ở giai đoạn nào?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Xác định giai đoạn hiện tại của dự án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Giai đoạn đó cần chuyển giao những hạng mục gì?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Xác định Major Deliverables (Các hạng mục chính) của giai đoạn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Hạng mục đó có thể chia nhỏ theo những cách nào?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Lưu ý: Chia nhỏ các Major Deliverables đến mức có thể hoàn thành được trong một chu kỳ báo cáo </a:t>
            </a:r>
            <a:endParaRPr/>
          </a:p>
        </p:txBody>
      </p:sp>
      <p:sp>
        <p:nvSpPr>
          <p:cNvPr id="532" name="Google Shape;532;p41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38" name="Google Shape;538;p4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Thống nhất các bước xử lý khi nhận được Yêu cầu thay đổi từ khách hàng (hoặc Bên liên quan)</a:t>
            </a:r>
            <a:endParaRPr/>
          </a:p>
        </p:txBody>
      </p:sp>
      <p:sp>
        <p:nvSpPr>
          <p:cNvPr id="539" name="Google Shape;539;p43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40" name="Google Shape;540;p43"/>
          <p:cNvGraphicFramePr/>
          <p:nvPr/>
        </p:nvGraphicFramePr>
        <p:xfrm>
          <a:off x="7620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{611DD3F2-33F4-4783-8747-409D3E5251B5}</a:tableStyleId>
              </a:tblPr>
              <a:tblGrid>
                <a:gridCol w="1411850"/>
                <a:gridCol w="597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Việc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…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