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72" r:id="rId5"/>
    <p:sldId id="279" r:id="rId6"/>
    <p:sldId id="286" r:id="rId7"/>
    <p:sldId id="297" r:id="rId8"/>
    <p:sldId id="302" r:id="rId9"/>
    <p:sldId id="303" r:id="rId10"/>
    <p:sldId id="316" r:id="rId11"/>
    <p:sldId id="317" r:id="rId12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iuZlI5CCYHE5M1KTrFAImDHnBQ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89A58E-5E3B-4FEE-903B-07E5B125D105}">
  <a:tblStyle styleId="{6989A58E-5E3B-4FEE-903B-07E5B125D1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72" Type="http://customschemas.google.com/relationships/presentationmetadata" Target="metadata"/><Relationship Id="rId3" Type="http://schemas.openxmlformats.org/officeDocument/2006/relationships/slide" Target="slides/slide2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2e164734e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06" name="Google Shape;1206;g2e164734e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0" name="Google Shape;109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8188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6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66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66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66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66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66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6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66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7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7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6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67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67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7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7" name="Google Shape;287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9" name="Google Shape;419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7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1" name="Google Shape;431;p7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2" name="Google Shape;432;p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3" name="Google Shape;443;p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4" name="Google Shape;444;p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7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7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1" name="Google Shape;451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Adaptive Planning &amp; Tracking </a:t>
            </a:r>
            <a:endParaRPr/>
          </a:p>
        </p:txBody>
      </p:sp>
      <p:sp>
        <p:nvSpPr>
          <p:cNvPr id="472" name="Google Shape;472;p1"/>
          <p:cNvSpPr txBox="1">
            <a:spLocks noGrp="1"/>
          </p:cNvSpPr>
          <p:nvPr>
            <p:ph type="subTitle" idx="1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473" name="Google Shape;47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2e164734e13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g2e164734e13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g2e164734e13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211" name="Google Shape;1211;g2e164734e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02" name="Google Shape;502;p3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{6989A58E-5E3B-4FEE-903B-07E5B125D105}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Lên kế hoạch truyền thống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Lên kế hoạch linh hoạt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Tiếp cận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Quy trình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Giấy tờ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Hoạt động sản xuất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3" name="Google Shape;50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</a:t>
            </a:fld>
            <a:endParaRPr sz="1600"/>
          </a:p>
        </p:txBody>
      </p:sp>
      <p:sp>
        <p:nvSpPr>
          <p:cNvPr id="504" name="Google Shape;504;p3"/>
          <p:cNvSpPr/>
          <p:nvPr/>
        </p:nvSpPr>
        <p:spPr>
          <a:xfrm>
            <a:off x="5011615" y="4538575"/>
            <a:ext cx="3903785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 phá và chào đón thay đổi </a:t>
            </a:r>
            <a:endParaRPr/>
          </a:p>
        </p:txBody>
      </p:sp>
      <p:sp>
        <p:nvSpPr>
          <p:cNvPr id="505" name="Google Shape;505;p3"/>
          <p:cNvSpPr/>
          <p:nvPr/>
        </p:nvSpPr>
        <p:spPr>
          <a:xfrm>
            <a:off x="41217" y="5239014"/>
            <a:ext cx="457200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lặp đi lặp lại (iterative)  ở nhiều mức </a:t>
            </a:r>
            <a:endParaRPr/>
          </a:p>
        </p:txBody>
      </p:sp>
      <p:sp>
        <p:nvSpPr>
          <p:cNvPr id="506" name="Google Shape;506;p3"/>
          <p:cNvSpPr/>
          <p:nvPr/>
        </p:nvSpPr>
        <p:spPr>
          <a:xfrm>
            <a:off x="4191000" y="5963572"/>
            <a:ext cx="2805383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tạo tác thô sơ và đơn giản </a:t>
            </a:r>
            <a:endParaRPr/>
          </a:p>
        </p:txBody>
      </p:sp>
      <p:sp>
        <p:nvSpPr>
          <p:cNvPr id="507" name="Google Shape;507;p3"/>
          <p:cNvSpPr/>
          <p:nvPr/>
        </p:nvSpPr>
        <p:spPr>
          <a:xfrm>
            <a:off x="157228" y="4235115"/>
            <a:ext cx="4033772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thời gian và nguồn lực, rồi đưa là phạm vi công việc </a:t>
            </a:r>
            <a:endParaRPr/>
          </a:p>
        </p:txBody>
      </p:sp>
      <p:sp>
        <p:nvSpPr>
          <p:cNvPr id="508" name="Google Shape;508;p3"/>
          <p:cNvSpPr/>
          <p:nvPr/>
        </p:nvSpPr>
        <p:spPr>
          <a:xfrm>
            <a:off x="4800600" y="5060994"/>
            <a:ext cx="4267200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vừa đủ, và vừa làm vừa điều chỉnh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"/>
          <p:cNvSpPr/>
          <p:nvPr/>
        </p:nvSpPr>
        <p:spPr>
          <a:xfrm>
            <a:off x="40514" y="3822766"/>
            <a:ext cx="4572000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tuần tự và tuyến tính </a:t>
            </a:r>
            <a:endParaRPr/>
          </a:p>
        </p:txBody>
      </p:sp>
      <p:sp>
        <p:nvSpPr>
          <p:cNvPr id="510" name="Google Shape;510;p3"/>
          <p:cNvSpPr/>
          <p:nvPr/>
        </p:nvSpPr>
        <p:spPr>
          <a:xfrm>
            <a:off x="1295400" y="5938633"/>
            <a:ext cx="2599622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Cố gắng giảm thiểu thay đổi </a:t>
            </a:r>
            <a:endParaRPr/>
          </a:p>
        </p:txBody>
      </p:sp>
      <p:sp>
        <p:nvSpPr>
          <p:cNvPr id="511" name="Google Shape;511;p3"/>
          <p:cNvSpPr/>
          <p:nvPr/>
        </p:nvSpPr>
        <p:spPr>
          <a:xfrm>
            <a:off x="5417970" y="5516678"/>
            <a:ext cx="2760371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chi tiết từ trước </a:t>
            </a:r>
            <a:endParaRPr/>
          </a:p>
        </p:txBody>
      </p:sp>
      <p:sp>
        <p:nvSpPr>
          <p:cNvPr id="512" name="Google Shape;512;p3"/>
          <p:cNvSpPr/>
          <p:nvPr/>
        </p:nvSpPr>
        <p:spPr>
          <a:xfrm>
            <a:off x="4343400" y="4079802"/>
            <a:ext cx="4572000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phạm vi công việc, rồi đưa ra tiến độ và chi phí </a:t>
            </a:r>
            <a:endParaRPr/>
          </a:p>
        </p:txBody>
      </p:sp>
      <p:sp>
        <p:nvSpPr>
          <p:cNvPr id="513" name="Google Shape;513;p3"/>
          <p:cNvSpPr/>
          <p:nvPr/>
        </p:nvSpPr>
        <p:spPr>
          <a:xfrm>
            <a:off x="1705870" y="4860939"/>
            <a:ext cx="3045770" cy="3385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 kế hoạch và tài liệu chi tiết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28" name="Google Shape;528;p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{6989A58E-5E3B-4FEE-903B-07E5B125D105}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Lên kế hoạch truyền thống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Lên kế hoạch linh hoạt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Thay đổi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Cố gắng giảm thiểu thay đổi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Khám phá và chào đón thay đổi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Tiếp cận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Lên kế hoạch chi tiết từ trước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Lên kế hoạch vừa đủ, và vừa làm vừa điều chỉnh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Quy trình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Chốt phạm vi công việc, rồi đưa ra tiến độ và chi phí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Chốt thời gian và nguồn lực, rồi đưa là phạm vi công việc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Giấy tờ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Nhiều kế hoạch và tài liệu chi tiết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Các tạo tác thô sơ và đơn giản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Hoạt động sản xuất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Các hoạt động diễn ra tuần tự và tuyến tính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Các hoạt động diễn ra lặp đi lặp lại (iterative)  ở nhiều mức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9" name="Google Shape;52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3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652" name="Google Shape;652;p1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Review lại kiến thức về buổi Daily Meeting 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Ý nghĩa của buổi họp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ở đâu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khi nào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thời gian bao lâu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Cách thức tổ chức buổi họp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 câu hỏi trong buổi họp? 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Tại sao lại họp đứng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báo cáo ?</a:t>
            </a:r>
            <a:endParaRPr/>
          </a:p>
          <a:p>
            <a:pPr marL="914400" lvl="1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giải quyết vấn đề ?</a:t>
            </a:r>
            <a:endParaRPr/>
          </a:p>
        </p:txBody>
      </p:sp>
      <p:sp>
        <p:nvSpPr>
          <p:cNvPr id="653" name="Google Shape;6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Thực hành Planning Poker </a:t>
            </a:r>
            <a:endParaRPr/>
          </a:p>
        </p:txBody>
      </p:sp>
      <p:sp>
        <p:nvSpPr>
          <p:cNvPr id="727" name="Google Shape;727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Đưa ra ước lượng story point cho các món ăn dưới đây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Bằng cách so sánh độ khó của việc nấu các món ăn sau với công việc Nấu cơm (1 point)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 online: https://planningpokeronline.com/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29" name="Google Shape;729;p24" descr="uy cầu kỳ nhưng không ai tiếc công làm 5 món siêu ngon này - 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864340"/>
            <a:ext cx="2185042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24" descr="uy cầu kỳ nhưng không ai tiếc công làm 5 món siêu ngon này -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4400" y="3874532"/>
            <a:ext cx="2074332" cy="155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4" descr="uy cầu kỳ nhưng không ai tiếc công làm 5 món siêu ngon này - 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8786" y="3864340"/>
            <a:ext cx="1900414" cy="1565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4" descr="uy cầu kỳ nhưng không ai tiếc công làm 5 món siêu ngon này - 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3874532"/>
            <a:ext cx="2060744" cy="1545558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4"/>
          <p:cNvSpPr txBox="1"/>
          <p:nvPr/>
        </p:nvSpPr>
        <p:spPr>
          <a:xfrm>
            <a:off x="297366" y="34290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Chả cốm rán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4"/>
          <p:cNvSpPr txBox="1"/>
          <p:nvPr/>
        </p:nvSpPr>
        <p:spPr>
          <a:xfrm>
            <a:off x="2495876" y="3449487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Mực hấp nhồi thịt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4"/>
          <p:cNvSpPr txBox="1"/>
          <p:nvPr/>
        </p:nvSpPr>
        <p:spPr>
          <a:xfrm>
            <a:off x="4572000" y="3429000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Tôm cuộn khoai tây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4"/>
          <p:cNvSpPr txBox="1"/>
          <p:nvPr/>
        </p:nvSpPr>
        <p:spPr>
          <a:xfrm>
            <a:off x="7005143" y="3442614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Bê tái chanh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Đánh giá kết quả làm việc của nhóm  </a:t>
            </a:r>
            <a:endParaRPr/>
          </a:p>
        </p:txBody>
      </p:sp>
      <p:pic>
        <p:nvPicPr>
          <p:cNvPr id="921" name="Google Shape;92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037" y="1371600"/>
            <a:ext cx="3846963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037" y="3886199"/>
            <a:ext cx="3683079" cy="231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5882" y="3817561"/>
            <a:ext cx="3233718" cy="250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91126" y="1141704"/>
            <a:ext cx="3690874" cy="274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chia nhỏ User Story </a:t>
            </a:r>
            <a:endParaRPr sz="1500" i="1">
              <a:solidFill>
                <a:srgbClr val="00B0F0"/>
              </a:solidFill>
            </a:endParaRPr>
          </a:p>
        </p:txBody>
      </p:sp>
      <p:sp>
        <p:nvSpPr>
          <p:cNvPr id="1031" name="Google Shape;1031;p4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grpSp>
        <p:nvGrpSpPr>
          <p:cNvPr id="1032" name="Google Shape;1032;p45"/>
          <p:cNvGrpSpPr/>
          <p:nvPr/>
        </p:nvGrpSpPr>
        <p:grpSpPr>
          <a:xfrm>
            <a:off x="398402" y="2974823"/>
            <a:ext cx="1563220" cy="1654328"/>
            <a:chOff x="469656" y="3069616"/>
            <a:chExt cx="2084293" cy="2205770"/>
          </a:xfrm>
        </p:grpSpPr>
        <p:pic>
          <p:nvPicPr>
            <p:cNvPr id="1033" name="Google Shape;1033;p4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9656" y="3069616"/>
              <a:ext cx="2084293" cy="2205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4" name="Google Shape;1034;p45"/>
            <p:cNvSpPr txBox="1"/>
            <p:nvPr/>
          </p:nvSpPr>
          <p:spPr>
            <a:xfrm>
              <a:off x="562708" y="3572337"/>
              <a:ext cx="187276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Là</a:t>
              </a:r>
              <a:r>
                <a:rPr lang="en-US" sz="105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khách hàng,</a:t>
              </a:r>
              <a:br>
                <a:rPr lang="en-US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Tôi muốn</a:t>
              </a:r>
              <a:r>
                <a:rPr lang="en-US" sz="1050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thanh toán cho hàng hóa ở trong giỏ mua sắm,</a:t>
              </a:r>
              <a:br>
                <a:rPr lang="en-US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050" b="1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Để</a:t>
              </a:r>
              <a:r>
                <a:rPr lang="en-US" sz="105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tôi có thể nhận được hàng hóa tại nhà.</a:t>
              </a:r>
              <a:endParaRPr/>
            </a:p>
          </p:txBody>
        </p:sp>
      </p:grpSp>
      <p:pic>
        <p:nvPicPr>
          <p:cNvPr id="1035" name="Google Shape;103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307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596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930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59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9" name="Google Shape;10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885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884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45"/>
          <p:cNvSpPr/>
          <p:nvPr/>
        </p:nvSpPr>
        <p:spPr>
          <a:xfrm>
            <a:off x="2393706" y="3437081"/>
            <a:ext cx="481379" cy="81109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55416D"/>
              </a:gs>
              <a:gs pos="48000">
                <a:srgbClr val="8268A4"/>
              </a:gs>
              <a:gs pos="100000">
                <a:srgbClr val="B2A0C7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5"/>
          <p:cNvSpPr txBox="1"/>
          <p:nvPr/>
        </p:nvSpPr>
        <p:spPr>
          <a:xfrm>
            <a:off x="3328630" y="2292391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  <p:sp>
        <p:nvSpPr>
          <p:cNvPr id="1043" name="Google Shape;1043;p45"/>
          <p:cNvSpPr/>
          <p:nvPr/>
        </p:nvSpPr>
        <p:spPr>
          <a:xfrm>
            <a:off x="316524" y="1463920"/>
            <a:ext cx="2111897" cy="1204342"/>
          </a:xfrm>
          <a:prstGeom prst="wedgeEllipseCallout">
            <a:avLst>
              <a:gd name="adj1" fmla="val 52219"/>
              <a:gd name="adj2" fmla="val 132499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Hãy nhớ xem flow mua sắm Shopee của bạn như thế nào? Có thể chia nhỏ theo flow đấy được không?</a:t>
            </a:r>
            <a:endParaRPr/>
          </a:p>
        </p:txBody>
      </p:sp>
      <p:sp>
        <p:nvSpPr>
          <p:cNvPr id="1044" name="Google Shape;1044;p45"/>
          <p:cNvSpPr txBox="1"/>
          <p:nvPr/>
        </p:nvSpPr>
        <p:spPr>
          <a:xfrm>
            <a:off x="5112920" y="2328492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  <p:sp>
        <p:nvSpPr>
          <p:cNvPr id="1045" name="Google Shape;1045;p45"/>
          <p:cNvSpPr txBox="1"/>
          <p:nvPr/>
        </p:nvSpPr>
        <p:spPr>
          <a:xfrm>
            <a:off x="6899048" y="4417398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  <p:sp>
        <p:nvSpPr>
          <p:cNvPr id="1046" name="Google Shape;1046;p45"/>
          <p:cNvSpPr txBox="1"/>
          <p:nvPr/>
        </p:nvSpPr>
        <p:spPr>
          <a:xfrm>
            <a:off x="3294935" y="4417400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  <p:sp>
        <p:nvSpPr>
          <p:cNvPr id="1047" name="Google Shape;1047;p45"/>
          <p:cNvSpPr txBox="1"/>
          <p:nvPr/>
        </p:nvSpPr>
        <p:spPr>
          <a:xfrm>
            <a:off x="5112920" y="4417399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  <p:sp>
        <p:nvSpPr>
          <p:cNvPr id="1048" name="Google Shape;1048;p45"/>
          <p:cNvSpPr txBox="1"/>
          <p:nvPr/>
        </p:nvSpPr>
        <p:spPr>
          <a:xfrm>
            <a:off x="6897208" y="2328253"/>
            <a:ext cx="140457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),</a:t>
            </a:r>
            <a:b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                      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Tính Velocity </a:t>
            </a:r>
            <a:endParaRPr/>
          </a:p>
        </p:txBody>
      </p:sp>
      <p:sp>
        <p:nvSpPr>
          <p:cNvPr id="1086" name="Google Shape;1086;p4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Velocity dự kiến cho sprint tới là bao nhiêu ?</a:t>
            </a:r>
            <a:endParaRPr/>
          </a:p>
          <a:p>
            <a:pPr marL="742950" lvl="1" indent="-158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ước lượng velocity cho Sprint đầu tiên (chưa có dữ liệu lịch sử)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Team B có velocity của 4 sprint gần nhất 46, 36, 38, 36. Team nào có performance tốt hơn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49"/>
          <p:cNvSpPr txBox="1"/>
          <p:nvPr/>
        </p:nvSpPr>
        <p:spPr>
          <a:xfrm>
            <a:off x="457200" y="4191000"/>
            <a:ext cx="8077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 b="1"/>
              <a:t>Group discussion:</a:t>
            </a:r>
            <a:endParaRPr sz="3600" i="1">
              <a:solidFill>
                <a:srgbClr val="00B0F0"/>
              </a:solidFill>
            </a:endParaRPr>
          </a:p>
        </p:txBody>
      </p:sp>
      <p:sp>
        <p:nvSpPr>
          <p:cNvPr id="1094" name="Google Shape;1094;p5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1095" name="Google Shape;1095;p50" descr="Velocity là gì - Công cụ đo lường tốc độ hoàn thành công việc – Atoh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0200"/>
            <a:ext cx="7467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On-screen Show (4:3)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Slides Template</vt:lpstr>
      <vt:lpstr>Adaptive Planning &amp; Tracking </vt:lpstr>
      <vt:lpstr>Group discussion </vt:lpstr>
      <vt:lpstr>Group discussion </vt:lpstr>
      <vt:lpstr>Group discussion </vt:lpstr>
      <vt:lpstr>Group discussion: Thực hành Planning Poker </vt:lpstr>
      <vt:lpstr>Group discussion: Đánh giá kết quả làm việc của nhóm  </vt:lpstr>
      <vt:lpstr>Group discussion: chia nhỏ User Story </vt:lpstr>
      <vt:lpstr>Group discussion: Tính Velocity </vt:lpstr>
      <vt:lpstr>Group discussion: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2024-07-25T09:34:52Z</dcterms:modified>
</cp:coreProperties>
</file>