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5"/>
  </p:notesMasterIdLst>
  <p:sldIdLst>
    <p:sldId id="257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01EE00-29A8-8845-BEAF-539F87267B55}">
          <p14:sldIdLst>
            <p14:sldId id="257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864"/>
    <p:restoredTop sz="94632"/>
  </p:normalViewPr>
  <p:slideViewPr>
    <p:cSldViewPr snapToGrid="0">
      <p:cViewPr varScale="1">
        <p:scale>
          <a:sx n="106" d="100"/>
          <a:sy n="106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DD03F-C3DC-E142-A6AE-44224B10671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FF2F2-7254-C340-AB38-EE666018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FF2F2-7254-C340-AB38-EE6660185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0990-BBFC-B659-A15D-341C0DAD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3F0F-2534-8106-30CD-743EC7EB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3EDA-B209-0FB1-777C-88105458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F61F-6322-CAE1-6703-6BF58C20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48AB-98F5-9C57-A76E-505D23F6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A86D-5C9D-EC6D-CB97-F22DDB1F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C2F39-B779-017E-1B2E-DD701B99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E75A-4E83-6CEF-00C7-C89E9F2F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6D2B-5EA8-F363-6C47-E48ED81A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71DD-11BE-A90A-DDF4-9009875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1F53-0204-9E61-6B2F-BB1646518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5D299-0158-D3F1-5716-DB9B7909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4418-0CBB-9CB5-C488-1EBECAF0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ECA5-7000-597E-E545-3B54C254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184B-9EDB-46EB-4826-300068B4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CA56-F31F-6032-754F-8D243F02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8A25-9302-A0C3-40F0-4B869E91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9F99-8B9C-2139-13A1-09117762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930E-30D7-5F23-57CB-D03E6EE3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9389-83DE-1A03-8D6B-5A0562CA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05E-2AA0-53CD-EEEB-9F97C9D8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D434-92FE-B841-131A-0AE29EE8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575-8B6D-B73E-3848-7C69265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03A4-7C09-C110-7392-C6CD3887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C796-64C8-A341-243B-8F1C3E12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D2CB-557C-3161-D93D-41F0426E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91BB-0639-C69C-049D-17A9193F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4CE5E-557C-34E5-72AE-D1ED66AB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B663-97AF-5E0A-CDFA-0A0794D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EB3F-551C-9768-0F46-F714AFD1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01D7E-A372-5DDE-B1DE-4B1E9F7D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5C73-3B71-B79C-730F-1CC82F0C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D5367-4C96-E344-E8AE-12A7B0BD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7C7D-6D0B-819E-3E65-ECE364C67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96DD9-41A8-8275-2D17-B8CF3ED01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4BCC4-B56F-AEDA-E24F-E5BAF5EA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42506-8D7D-29BE-1932-F59FFE8B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C80E6-EE1E-BA0A-4CB9-604EDAFA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F2F6B-9569-6F43-25F4-98D5AB8D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7ACC-1884-D1B7-35A7-2F12708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FCBA7-527B-85C5-FEC9-334F2E3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EBD08-FD68-4A5F-32E3-515B9DB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AD235-D223-16E3-9F2B-B6BFF9AC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2A9B5-1C08-767D-0B4A-6B58E4DE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5988D-A1FF-FB6F-0261-A03031A8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14FD1-4B9A-EF92-A30F-7FE88047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F000-DF9A-EFCB-C16A-716E55B1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B08F-8261-D808-15E4-E974E979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6FD29-57D4-C655-ED1E-E06D4C27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FDBE-46FC-4CFD-6836-4C77CB08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C2D4-DCFD-F67E-2AF7-D0CFF21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53BF-DB8E-23F5-F4A3-45C6A5AE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609E-E7A6-C1DB-932C-6BDB808B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DB62D-EBAC-2D71-79C8-E9824DAC4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C216F-D1AD-0C6C-A2AE-075A6974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4C96-CE25-8F6A-C00E-FC3C9567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346-D4F1-8FA5-F4CD-2F5EADCF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19F0-CDAC-8B53-CFEC-DD545D74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7C275-65D9-CF46-4D31-AC8185DD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FD381-5998-AF7A-019E-F5A3E4EB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AF40-C2C8-A80D-0C04-4378648D9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B4B2-CDDA-8A45-9C56-FD79E666372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5870-116F-26B2-F2A2-33F5E5B1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69E5-126C-1613-B531-A49CCA8ED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1A25-C5E7-0D43-ACAB-AF8A55D0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A29BA-2EEF-5E9B-DE6A-793AEC2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2" y="179053"/>
            <a:ext cx="6189084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Meteorite Landings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5473-1699-325C-805B-6A7146C8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1518068"/>
            <a:ext cx="600211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This analysis aims to uncover patterns and trends, in this case a specific focus on identifying geographic distribution of large meteorites.</a:t>
            </a:r>
          </a:p>
          <a:p>
            <a:pPr marL="0" indent="0">
              <a:buNone/>
            </a:pPr>
            <a:r>
              <a:rPr lang="en-US" sz="1400" dirty="0"/>
              <a:t>The primary objective is to understand the geographical distribution of the largest meteorites. By pinpointing regions with a higher frequency of large meteorite landings, we can make observations on where these large meteorites land and why this observation is important.</a:t>
            </a:r>
          </a:p>
          <a:p>
            <a:pPr marL="0" indent="0">
              <a:buNone/>
            </a:pPr>
            <a:r>
              <a:rPr lang="en-US" sz="1400" i="1" dirty="0"/>
              <a:t>The process: </a:t>
            </a:r>
          </a:p>
          <a:p>
            <a:pPr marL="0" indent="0">
              <a:buNone/>
            </a:pPr>
            <a:r>
              <a:rPr lang="en-US" sz="1400" dirty="0"/>
              <a:t>1. Connected Tableau to the dataset containing meteorite landing data. </a:t>
            </a:r>
          </a:p>
          <a:p>
            <a:pPr marL="0" indent="0">
              <a:buNone/>
            </a:pPr>
            <a:r>
              <a:rPr lang="en-US" sz="1400" dirty="0"/>
              <a:t>2. Initially, I used the latitude and longitude fields to create a map pinpointing all meteorite landing locations worldwide. </a:t>
            </a:r>
          </a:p>
          <a:p>
            <a:pPr marL="0" indent="0">
              <a:buNone/>
            </a:pPr>
            <a:r>
              <a:rPr lang="en-US" sz="1400" dirty="0"/>
              <a:t>3. I created a calculated field to classify meteorites based on mass, filtering out those under 1 million grams. After filtering, I updated the map to show only "heavy" meteorites. </a:t>
            </a:r>
          </a:p>
          <a:p>
            <a:pPr marL="0" indent="0">
              <a:buNone/>
            </a:pPr>
            <a:r>
              <a:rPr lang="en-US" sz="1400" dirty="0"/>
              <a:t>4. I grouped the remaining meteorites by the region they were in. I then color-coded the meteorite pins on the map based on the region they belong to. </a:t>
            </a:r>
          </a:p>
          <a:p>
            <a:pPr marL="0" indent="0">
              <a:buNone/>
            </a:pPr>
            <a:r>
              <a:rPr lang="en-US" sz="1400" dirty="0"/>
              <a:t>5. Adjusted the size of the pins on the map to reflect the weight of the meteorites. Larger pins represent heavier meteorites. </a:t>
            </a:r>
          </a:p>
          <a:p>
            <a:pPr marL="0" indent="0">
              <a:buNone/>
            </a:pPr>
            <a:r>
              <a:rPr lang="en-US" sz="1400" dirty="0"/>
              <a:t>6. Created a separate bar graph visualizing the total grams of "heavy" meteorites in different regions.</a:t>
            </a:r>
          </a:p>
        </p:txBody>
      </p:sp>
      <p:pic>
        <p:nvPicPr>
          <p:cNvPr id="5" name="Picture 4" descr="Outer space photo of the earth with the night terminator">
            <a:extLst>
              <a:ext uri="{FF2B5EF4-FFF2-40B4-BE49-F238E27FC236}">
                <a16:creationId xmlns:a16="http://schemas.microsoft.com/office/drawing/2014/main" id="{6967337F-5EDD-69BC-2922-5F0917D1D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61" r="10691" b="-1"/>
          <a:stretch/>
        </p:blipFill>
        <p:spPr>
          <a:xfrm>
            <a:off x="7196391" y="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385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9BA-2EEF-5E9B-DE6A-793AEC2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248445"/>
            <a:ext cx="10515600" cy="44989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Geographic and Mass Analysis: Visualizations</a:t>
            </a:r>
          </a:p>
        </p:txBody>
      </p:sp>
      <p:pic>
        <p:nvPicPr>
          <p:cNvPr id="15" name="Content Placeholder 14" descr="A map of the world&#10;&#10;Description automatically generated">
            <a:extLst>
              <a:ext uri="{FF2B5EF4-FFF2-40B4-BE49-F238E27FC236}">
                <a16:creationId xmlns:a16="http://schemas.microsoft.com/office/drawing/2014/main" id="{7075C7E5-CE00-56C3-8A74-BBD85E03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866" y="766026"/>
            <a:ext cx="11445240" cy="6024291"/>
          </a:xfrm>
        </p:spPr>
      </p:pic>
    </p:spTree>
    <p:extLst>
      <p:ext uri="{BB962C8B-B14F-4D97-AF65-F5344CB8AC3E}">
        <p14:creationId xmlns:p14="http://schemas.microsoft.com/office/powerpoint/2010/main" val="11924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uter space photo of the earth with the night terminator">
            <a:extLst>
              <a:ext uri="{FF2B5EF4-FFF2-40B4-BE49-F238E27FC236}">
                <a16:creationId xmlns:a16="http://schemas.microsoft.com/office/drawing/2014/main" id="{6967337F-5EDD-69BC-2922-5F0917D1D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93" r="-1" b="13957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1A29BA-2EEF-5E9B-DE6A-793AEC2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248445"/>
            <a:ext cx="10515600" cy="44989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Discoveries, Connections, and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C70B-6296-76A2-36D7-E51EED6E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6" y="840105"/>
            <a:ext cx="11841480" cy="57694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i="1" dirty="0"/>
              <a:t>Key Findings: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/>
              <a:t>North American Dominance: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North America stands out with the highest number of “heavy” meteorites (19) and the highest total grams (128 million).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/>
              <a:t>Africa’s Remarkable Impact: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Africa, with only 6 meteorites, ranks second in total grams (60 million grams) and boasts the heaviest individual meteorite (60 million grams).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/>
              <a:t>Greenland's Noteworthy Contribution: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Greenland, though having only one meteorite, recorded the second-largest individual meteorite, weighing a substantial 58 million grams.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i="1" dirty="0"/>
              <a:t>Connections and Observations: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A significant number of North America's meteorites are concentrated along the west.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Regions with more meteorites do not necessarily have the heavier overall mass.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Africa and Greenland, with fewer meteorites, showcase concentrated impacts with notably heavy meteorites.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i="1" dirty="0"/>
              <a:t>Predicting Future Meteorite Landings: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By understanding the most common areas for heavy meteorite landings, we can develop predictive models for potential future events.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/>
              <a:t>Benefits of Predictions: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Early Warning Systems: Early identification of regions at higher risk allows for the development of early warning systems.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- Infrastructure Protection: Governments and communities can reinforce infrastructure in areas identified as high-risk zones, minimizing potential 	damage.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2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455</Words>
  <Application>Microsoft Macintosh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Meteorite Landings Analysis</vt:lpstr>
      <vt:lpstr>Geographic and Mass Analysis: Visualizations</vt:lpstr>
      <vt:lpstr>Discoveries, Connections,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Meteorite Landings Analysis</dc:title>
  <dc:creator>Four Chungs</dc:creator>
  <cp:lastModifiedBy>Four Chungs</cp:lastModifiedBy>
  <cp:revision>1</cp:revision>
  <dcterms:created xsi:type="dcterms:W3CDTF">2023-11-13T08:42:23Z</dcterms:created>
  <dcterms:modified xsi:type="dcterms:W3CDTF">2023-11-14T11:02:09Z</dcterms:modified>
</cp:coreProperties>
</file>