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0"/>
  </p:handoutMasterIdLst>
  <p:sldIdLst>
    <p:sldId id="280" r:id="rId2"/>
    <p:sldId id="281" r:id="rId3"/>
    <p:sldId id="283" r:id="rId4"/>
    <p:sldId id="282" r:id="rId5"/>
    <p:sldId id="284" r:id="rId6"/>
    <p:sldId id="285" r:id="rId7"/>
    <p:sldId id="286" r:id="rId8"/>
    <p:sldId id="287" r:id="rId9"/>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9"/>
    <p:restoredTop sz="94612"/>
  </p:normalViewPr>
  <p:slideViewPr>
    <p:cSldViewPr snapToGrid="0" snapToObjects="1" showGuides="1">
      <p:cViewPr>
        <p:scale>
          <a:sx n="50" d="100"/>
          <a:sy n="50" d="100"/>
        </p:scale>
        <p:origin x="606" y="174"/>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‹N°›</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3" name="Image 2">
            <a:extLst>
              <a:ext uri="{FF2B5EF4-FFF2-40B4-BE49-F238E27FC236}">
                <a16:creationId xmlns:a16="http://schemas.microsoft.com/office/drawing/2014/main" id="{6075E043-EDD7-43CF-B9C0-E3117590C1B7}"/>
              </a:ext>
            </a:extLst>
          </p:cNvPr>
          <p:cNvPicPr>
            <a:picLocks noChangeAspect="1"/>
          </p:cNvPicPr>
          <p:nvPr/>
        </p:nvPicPr>
        <p:blipFill>
          <a:blip r:embed="rId2"/>
          <a:stretch>
            <a:fillRect/>
          </a:stretch>
        </p:blipFill>
        <p:spPr>
          <a:xfrm>
            <a:off x="2375271" y="6858000"/>
            <a:ext cx="14030964" cy="4422366"/>
          </a:xfrm>
          <a:prstGeom prst="rect">
            <a:avLst/>
          </a:prstGeom>
        </p:spPr>
      </p:pic>
      <p:sp>
        <p:nvSpPr>
          <p:cNvPr id="4" name="ZoneTexte 3">
            <a:extLst>
              <a:ext uri="{FF2B5EF4-FFF2-40B4-BE49-F238E27FC236}">
                <a16:creationId xmlns:a16="http://schemas.microsoft.com/office/drawing/2014/main" id="{7C8435E3-2F9D-44FC-AB4E-70699ED02995}"/>
              </a:ext>
            </a:extLst>
          </p:cNvPr>
          <p:cNvSpPr txBox="1"/>
          <p:nvPr/>
        </p:nvSpPr>
        <p:spPr>
          <a:xfrm>
            <a:off x="2375271" y="2146853"/>
            <a:ext cx="16936278" cy="2554545"/>
          </a:xfrm>
          <a:prstGeom prst="rect">
            <a:avLst/>
          </a:prstGeom>
          <a:noFill/>
        </p:spPr>
        <p:txBody>
          <a:bodyPr wrap="square" rtlCol="0">
            <a:spAutoFit/>
          </a:bodyPr>
          <a:lstStyle/>
          <a:p>
            <a:r>
              <a:rPr lang="fr-FR" sz="6200" b="1" dirty="0">
                <a:latin typeface="Montserrat" panose="00000500000000000000" pitchFamily="2" charset="0"/>
              </a:rPr>
              <a:t>Théorie des graphes</a:t>
            </a:r>
          </a:p>
          <a:p>
            <a:r>
              <a:rPr lang="fr-FR" sz="6200" b="1" dirty="0">
                <a:latin typeface="Montserrat" panose="00000500000000000000" pitchFamily="2" charset="0"/>
              </a:rPr>
              <a:t>Projet : Ordonnancement d’un graphe</a:t>
            </a:r>
          </a:p>
          <a:p>
            <a:r>
              <a:rPr lang="fr-FR" dirty="0"/>
              <a:t>L3 – Groupe A</a:t>
            </a:r>
          </a:p>
        </p:txBody>
      </p:sp>
      <p:sp>
        <p:nvSpPr>
          <p:cNvPr id="5" name="ZoneTexte 4">
            <a:extLst>
              <a:ext uri="{FF2B5EF4-FFF2-40B4-BE49-F238E27FC236}">
                <a16:creationId xmlns:a16="http://schemas.microsoft.com/office/drawing/2014/main" id="{92F0E889-1822-4A93-AFAE-181820CBC59C}"/>
              </a:ext>
            </a:extLst>
          </p:cNvPr>
          <p:cNvSpPr txBox="1"/>
          <p:nvPr/>
        </p:nvSpPr>
        <p:spPr>
          <a:xfrm>
            <a:off x="18168731" y="9814821"/>
            <a:ext cx="4909931" cy="2308324"/>
          </a:xfrm>
          <a:prstGeom prst="rect">
            <a:avLst/>
          </a:prstGeom>
          <a:noFill/>
        </p:spPr>
        <p:txBody>
          <a:bodyPr wrap="square" rtlCol="0">
            <a:spAutoFit/>
          </a:bodyPr>
          <a:lstStyle/>
          <a:p>
            <a:r>
              <a:rPr lang="fr-FR" dirty="0">
                <a:latin typeface="Montserrat" panose="00000500000000000000" pitchFamily="2" charset="0"/>
              </a:rPr>
              <a:t>Vincent Dubois</a:t>
            </a:r>
          </a:p>
          <a:p>
            <a:r>
              <a:rPr lang="fr-FR" dirty="0">
                <a:latin typeface="Montserrat" panose="00000500000000000000" pitchFamily="2" charset="0"/>
              </a:rPr>
              <a:t>Guillaume Hamel</a:t>
            </a:r>
          </a:p>
          <a:p>
            <a:r>
              <a:rPr lang="fr-FR" dirty="0">
                <a:latin typeface="Montserrat" panose="00000500000000000000" pitchFamily="2" charset="0"/>
              </a:rPr>
              <a:t>Nathan Thomas</a:t>
            </a:r>
          </a:p>
          <a:p>
            <a:r>
              <a:rPr lang="fr-FR" sz="3200" dirty="0"/>
              <a:t>Groupe 4</a:t>
            </a:r>
          </a:p>
        </p:txBody>
      </p:sp>
    </p:spTree>
    <p:extLst>
      <p:ext uri="{BB962C8B-B14F-4D97-AF65-F5344CB8AC3E}">
        <p14:creationId xmlns:p14="http://schemas.microsoft.com/office/powerpoint/2010/main" val="123076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186978E-3956-43E0-94F7-E1A00211F814}"/>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 : Structure des données</a:t>
            </a:r>
          </a:p>
        </p:txBody>
      </p:sp>
      <p:sp>
        <p:nvSpPr>
          <p:cNvPr id="3" name="ZoneTexte 2">
            <a:extLst>
              <a:ext uri="{FF2B5EF4-FFF2-40B4-BE49-F238E27FC236}">
                <a16:creationId xmlns:a16="http://schemas.microsoft.com/office/drawing/2014/main" id="{8C24534F-EF27-4014-A9E2-7BF27A850473}"/>
              </a:ext>
            </a:extLst>
          </p:cNvPr>
          <p:cNvSpPr txBox="1"/>
          <p:nvPr/>
        </p:nvSpPr>
        <p:spPr>
          <a:xfrm>
            <a:off x="526591" y="4681728"/>
            <a:ext cx="13209287" cy="6186309"/>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Programmation orientée objet =&gt; JAVA</a:t>
            </a:r>
          </a:p>
          <a:p>
            <a:endParaRPr lang="fr-FR" dirty="0">
              <a:latin typeface="Open Sans" panose="020B0606030504020204" pitchFamily="34" charset="0"/>
              <a:ea typeface="Open Sans" panose="020B0606030504020204" pitchFamily="34" charset="0"/>
              <a:cs typeface="Open Sans" panose="020B0606030504020204" pitchFamily="34" charset="0"/>
            </a:endParaRPr>
          </a:p>
          <a:p>
            <a:r>
              <a:rPr lang="fr-FR" dirty="0">
                <a:latin typeface="Open Sans" panose="020B0606030504020204" pitchFamily="34" charset="0"/>
                <a:ea typeface="Open Sans" panose="020B0606030504020204" pitchFamily="34" charset="0"/>
                <a:cs typeface="Open Sans" panose="020B0606030504020204" pitchFamily="34" charset="0"/>
              </a:rPr>
              <a:t>3 objets distincts :</a:t>
            </a:r>
          </a:p>
          <a:p>
            <a:r>
              <a:rPr lang="fr-FR" dirty="0">
                <a:latin typeface="Open Sans" panose="020B0606030504020204" pitchFamily="34" charset="0"/>
                <a:ea typeface="Open Sans" panose="020B0606030504020204" pitchFamily="34" charset="0"/>
                <a:cs typeface="Open Sans" panose="020B0606030504020204" pitchFamily="34" charset="0"/>
              </a:rPr>
              <a:t>	- Graphe  = représentation d’un graphe en mémoire</a:t>
            </a:r>
          </a:p>
          <a:p>
            <a:r>
              <a:rPr lang="fr-FR" dirty="0">
                <a:latin typeface="Open Sans" panose="020B0606030504020204" pitchFamily="34" charset="0"/>
                <a:ea typeface="Open Sans" panose="020B0606030504020204" pitchFamily="34" charset="0"/>
                <a:cs typeface="Open Sans" panose="020B0606030504020204" pitchFamily="34" charset="0"/>
              </a:rPr>
              <a:t>	- Arc = représentation d’un arc</a:t>
            </a:r>
          </a:p>
          <a:p>
            <a:r>
              <a:rPr lang="fr-FR" dirty="0">
                <a:latin typeface="Open Sans" panose="020B0606030504020204" pitchFamily="34" charset="0"/>
                <a:ea typeface="Open Sans" panose="020B0606030504020204" pitchFamily="34" charset="0"/>
                <a:cs typeface="Open Sans" panose="020B0606030504020204" pitchFamily="34" charset="0"/>
              </a:rPr>
              <a:t>		- Source</a:t>
            </a:r>
          </a:p>
          <a:p>
            <a:r>
              <a:rPr lang="fr-FR" dirty="0">
                <a:latin typeface="Open Sans" panose="020B0606030504020204" pitchFamily="34" charset="0"/>
                <a:ea typeface="Open Sans" panose="020B0606030504020204" pitchFamily="34" charset="0"/>
                <a:cs typeface="Open Sans" panose="020B0606030504020204" pitchFamily="34" charset="0"/>
              </a:rPr>
              <a:t>		- Cible</a:t>
            </a:r>
          </a:p>
          <a:p>
            <a:r>
              <a:rPr lang="fr-FR" dirty="0">
                <a:latin typeface="Open Sans" panose="020B0606030504020204" pitchFamily="34" charset="0"/>
                <a:ea typeface="Open Sans" panose="020B0606030504020204" pitchFamily="34" charset="0"/>
                <a:cs typeface="Open Sans" panose="020B0606030504020204" pitchFamily="34" charset="0"/>
              </a:rPr>
              <a:t>		- Valeur </a:t>
            </a:r>
          </a:p>
          <a:p>
            <a:r>
              <a:rPr lang="fr-FR" dirty="0">
                <a:latin typeface="Open Sans" panose="020B0606030504020204" pitchFamily="34" charset="0"/>
                <a:ea typeface="Open Sans" panose="020B0606030504020204" pitchFamily="34" charset="0"/>
                <a:cs typeface="Open Sans" panose="020B0606030504020204" pitchFamily="34" charset="0"/>
              </a:rPr>
              <a:t>	- Trace = permet l’écriture dans </a:t>
            </a:r>
          </a:p>
          <a:p>
            <a:r>
              <a:rPr lang="fr-FR" dirty="0">
                <a:latin typeface="Open Sans" panose="020B0606030504020204" pitchFamily="34" charset="0"/>
                <a:ea typeface="Open Sans" panose="020B0606030504020204" pitchFamily="34" charset="0"/>
                <a:cs typeface="Open Sans" panose="020B0606030504020204" pitchFamily="34" charset="0"/>
              </a:rPr>
              <a:t>			- le fichier de trace du graphe testé</a:t>
            </a:r>
          </a:p>
          <a:p>
            <a:r>
              <a:rPr lang="fr-FR" dirty="0">
                <a:latin typeface="Open Sans" panose="020B0606030504020204" pitchFamily="34" charset="0"/>
                <a:ea typeface="Open Sans" panose="020B0606030504020204" pitchFamily="34" charset="0"/>
                <a:cs typeface="Open Sans" panose="020B0606030504020204" pitchFamily="34" charset="0"/>
              </a:rPr>
              <a:t>			- la console</a:t>
            </a:r>
          </a:p>
        </p:txBody>
      </p:sp>
      <p:pic>
        <p:nvPicPr>
          <p:cNvPr id="4" name="Image 3">
            <a:extLst>
              <a:ext uri="{FF2B5EF4-FFF2-40B4-BE49-F238E27FC236}">
                <a16:creationId xmlns:a16="http://schemas.microsoft.com/office/drawing/2014/main" id="{4EB9858A-D6CC-4615-B1AF-23F3758B3102}"/>
              </a:ext>
            </a:extLst>
          </p:cNvPr>
          <p:cNvPicPr>
            <a:picLocks noChangeAspect="1"/>
          </p:cNvPicPr>
          <p:nvPr/>
        </p:nvPicPr>
        <p:blipFill>
          <a:blip r:embed="rId2"/>
          <a:stretch>
            <a:fillRect/>
          </a:stretch>
        </p:blipFill>
        <p:spPr>
          <a:xfrm>
            <a:off x="14736465" y="4681728"/>
            <a:ext cx="9150168" cy="4777920"/>
          </a:xfrm>
          <a:prstGeom prst="rect">
            <a:avLst/>
          </a:prstGeom>
        </p:spPr>
      </p:pic>
      <p:sp>
        <p:nvSpPr>
          <p:cNvPr id="5" name="ZoneTexte 4">
            <a:extLst>
              <a:ext uri="{FF2B5EF4-FFF2-40B4-BE49-F238E27FC236}">
                <a16:creationId xmlns:a16="http://schemas.microsoft.com/office/drawing/2014/main" id="{CCF5A944-3953-4C70-A77E-8756FE34B6E1}"/>
              </a:ext>
            </a:extLst>
          </p:cNvPr>
          <p:cNvSpPr txBox="1"/>
          <p:nvPr/>
        </p:nvSpPr>
        <p:spPr>
          <a:xfrm>
            <a:off x="16087073" y="9488320"/>
            <a:ext cx="6448952" cy="523220"/>
          </a:xfrm>
          <a:prstGeom prst="rect">
            <a:avLst/>
          </a:prstGeom>
          <a:noFill/>
        </p:spPr>
        <p:txBody>
          <a:bodyPr wrap="square" rtlCol="0">
            <a:spAutoFit/>
          </a:bodyPr>
          <a:lstStyle/>
          <a:p>
            <a:pPr algn="ctr"/>
            <a:r>
              <a:rPr lang="fr-FR" sz="2800" i="1" dirty="0">
                <a:latin typeface="Open Sans" panose="020B0606030504020204" pitchFamily="34" charset="0"/>
                <a:ea typeface="Open Sans" panose="020B0606030504020204" pitchFamily="34" charset="0"/>
                <a:cs typeface="Open Sans" panose="020B0606030504020204" pitchFamily="34" charset="0"/>
              </a:rPr>
              <a:t>Figure 1 : Attribut de la classe Graphe</a:t>
            </a:r>
          </a:p>
        </p:txBody>
      </p:sp>
    </p:spTree>
    <p:extLst>
      <p:ext uri="{BB962C8B-B14F-4D97-AF65-F5344CB8AC3E}">
        <p14:creationId xmlns:p14="http://schemas.microsoft.com/office/powerpoint/2010/main" val="321992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ADF6940-8781-4AFC-9625-097DB8BB1C2F}"/>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II : Structure général du programme</a:t>
            </a:r>
          </a:p>
        </p:txBody>
      </p:sp>
      <p:pic>
        <p:nvPicPr>
          <p:cNvPr id="3" name="Image 2">
            <a:extLst>
              <a:ext uri="{FF2B5EF4-FFF2-40B4-BE49-F238E27FC236}">
                <a16:creationId xmlns:a16="http://schemas.microsoft.com/office/drawing/2014/main" id="{C043BB56-3AF4-4C63-8795-937B575C6A37}"/>
              </a:ext>
            </a:extLst>
          </p:cNvPr>
          <p:cNvPicPr>
            <a:picLocks noChangeAspect="1"/>
          </p:cNvPicPr>
          <p:nvPr/>
        </p:nvPicPr>
        <p:blipFill>
          <a:blip r:embed="rId2"/>
          <a:stretch>
            <a:fillRect/>
          </a:stretch>
        </p:blipFill>
        <p:spPr>
          <a:xfrm>
            <a:off x="13582579" y="4152485"/>
            <a:ext cx="8835257" cy="6365185"/>
          </a:xfrm>
          <a:prstGeom prst="rect">
            <a:avLst/>
          </a:prstGeom>
        </p:spPr>
      </p:pic>
      <p:sp>
        <p:nvSpPr>
          <p:cNvPr id="6" name="ZoneTexte 5">
            <a:extLst>
              <a:ext uri="{FF2B5EF4-FFF2-40B4-BE49-F238E27FC236}">
                <a16:creationId xmlns:a16="http://schemas.microsoft.com/office/drawing/2014/main" id="{A31EF583-50D6-46C8-AB9C-330A99875210}"/>
              </a:ext>
            </a:extLst>
          </p:cNvPr>
          <p:cNvSpPr txBox="1"/>
          <p:nvPr/>
        </p:nvSpPr>
        <p:spPr>
          <a:xfrm>
            <a:off x="1838557" y="4152485"/>
            <a:ext cx="11744021" cy="6186309"/>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Faire</a:t>
            </a:r>
          </a:p>
          <a:p>
            <a:r>
              <a:rPr lang="fr-FR" dirty="0">
                <a:latin typeface="Open Sans" panose="020B0606030504020204" pitchFamily="34" charset="0"/>
                <a:ea typeface="Open Sans" panose="020B0606030504020204" pitchFamily="34" charset="0"/>
                <a:cs typeface="Open Sans" panose="020B0606030504020204" pitchFamily="34" charset="0"/>
              </a:rPr>
              <a:t>    Choix utilisateur du graphe</a:t>
            </a:r>
          </a:p>
          <a:p>
            <a:r>
              <a:rPr lang="fr-FR" dirty="0">
                <a:latin typeface="Open Sans" panose="020B0606030504020204" pitchFamily="34" charset="0"/>
                <a:ea typeface="Open Sans" panose="020B0606030504020204" pitchFamily="34" charset="0"/>
                <a:cs typeface="Open Sans" panose="020B0606030504020204" pitchFamily="34" charset="0"/>
              </a:rPr>
              <a:t>    Construction du graphe</a:t>
            </a:r>
          </a:p>
          <a:p>
            <a:r>
              <a:rPr lang="fr-FR" dirty="0">
                <a:latin typeface="Open Sans" panose="020B0606030504020204" pitchFamily="34" charset="0"/>
                <a:ea typeface="Open Sans" panose="020B0606030504020204" pitchFamily="34" charset="0"/>
                <a:cs typeface="Open Sans" panose="020B0606030504020204" pitchFamily="34" charset="0"/>
              </a:rPr>
              <a:t>    Si graphe construit</a:t>
            </a:r>
          </a:p>
          <a:p>
            <a:r>
              <a:rPr lang="fr-FR" dirty="0">
                <a:latin typeface="Open Sans" panose="020B0606030504020204" pitchFamily="34" charset="0"/>
                <a:ea typeface="Open Sans" panose="020B0606030504020204" pitchFamily="34" charset="0"/>
                <a:cs typeface="Open Sans" panose="020B0606030504020204" pitchFamily="34" charset="0"/>
              </a:rPr>
              <a:t>	Affichage des matrices</a:t>
            </a:r>
          </a:p>
          <a:p>
            <a:r>
              <a:rPr lang="fr-FR" dirty="0">
                <a:latin typeface="Open Sans" panose="020B0606030504020204" pitchFamily="34" charset="0"/>
                <a:ea typeface="Open Sans" panose="020B0606030504020204" pitchFamily="34" charset="0"/>
                <a:cs typeface="Open Sans" panose="020B0606030504020204" pitchFamily="34" charset="0"/>
              </a:rPr>
              <a:t>	Si pas de circuit</a:t>
            </a:r>
          </a:p>
          <a:p>
            <a:r>
              <a:rPr lang="fr-FR" dirty="0">
                <a:latin typeface="Open Sans" panose="020B0606030504020204" pitchFamily="34" charset="0"/>
                <a:ea typeface="Open Sans" panose="020B0606030504020204" pitchFamily="34" charset="0"/>
                <a:cs typeface="Open Sans" panose="020B0606030504020204" pitchFamily="34" charset="0"/>
              </a:rPr>
              <a:t>		Calcul du rang</a:t>
            </a:r>
          </a:p>
          <a:p>
            <a:r>
              <a:rPr lang="fr-FR" dirty="0">
                <a:latin typeface="Open Sans" panose="020B0606030504020204" pitchFamily="34" charset="0"/>
                <a:ea typeface="Open Sans" panose="020B0606030504020204" pitchFamily="34" charset="0"/>
                <a:cs typeface="Open Sans" panose="020B0606030504020204" pitchFamily="34" charset="0"/>
              </a:rPr>
              <a:t>		si est un graphe d’ordonnancement</a:t>
            </a:r>
          </a:p>
          <a:p>
            <a:r>
              <a:rPr lang="fr-FR" dirty="0">
                <a:latin typeface="Open Sans" panose="020B0606030504020204" pitchFamily="34" charset="0"/>
                <a:ea typeface="Open Sans" panose="020B0606030504020204" pitchFamily="34" charset="0"/>
                <a:cs typeface="Open Sans" panose="020B0606030504020204" pitchFamily="34" charset="0"/>
              </a:rPr>
              <a:t>			Ordonnancement</a:t>
            </a:r>
          </a:p>
          <a:p>
            <a:r>
              <a:rPr lang="fr-FR" dirty="0">
                <a:latin typeface="Open Sans" panose="020B0606030504020204" pitchFamily="34" charset="0"/>
                <a:ea typeface="Open Sans" panose="020B0606030504020204" pitchFamily="34" charset="0"/>
                <a:cs typeface="Open Sans" panose="020B0606030504020204" pitchFamily="34" charset="0"/>
              </a:rPr>
              <a:t>Tant que l’utilisateur veut choisir un graphe		</a:t>
            </a:r>
          </a:p>
        </p:txBody>
      </p:sp>
    </p:spTree>
    <p:extLst>
      <p:ext uri="{BB962C8B-B14F-4D97-AF65-F5344CB8AC3E}">
        <p14:creationId xmlns:p14="http://schemas.microsoft.com/office/powerpoint/2010/main" val="362355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14D4AC3-B596-4BBC-90EC-252E07BE7DE4}"/>
              </a:ext>
            </a:extLst>
          </p:cNvPr>
          <p:cNvPicPr>
            <a:picLocks noChangeAspect="1"/>
          </p:cNvPicPr>
          <p:nvPr/>
        </p:nvPicPr>
        <p:blipFill>
          <a:blip r:embed="rId2"/>
          <a:stretch>
            <a:fillRect/>
          </a:stretch>
        </p:blipFill>
        <p:spPr>
          <a:xfrm>
            <a:off x="14980848" y="2675012"/>
            <a:ext cx="5593152" cy="3387088"/>
          </a:xfrm>
          <a:prstGeom prst="rect">
            <a:avLst/>
          </a:prstGeom>
        </p:spPr>
      </p:pic>
      <p:sp>
        <p:nvSpPr>
          <p:cNvPr id="4" name="ZoneTexte 3">
            <a:extLst>
              <a:ext uri="{FF2B5EF4-FFF2-40B4-BE49-F238E27FC236}">
                <a16:creationId xmlns:a16="http://schemas.microsoft.com/office/drawing/2014/main" id="{EA0FE7AC-BB07-4DEC-9ADD-4F60B9B7B0FF}"/>
              </a:ext>
            </a:extLst>
          </p:cNvPr>
          <p:cNvSpPr txBox="1"/>
          <p:nvPr/>
        </p:nvSpPr>
        <p:spPr>
          <a:xfrm>
            <a:off x="3813175" y="3425746"/>
            <a:ext cx="7456472" cy="1754326"/>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Lecture du fichier</a:t>
            </a:r>
          </a:p>
          <a:p>
            <a:r>
              <a:rPr lang="fr-FR" dirty="0">
                <a:latin typeface="Open Sans" panose="020B0606030504020204" pitchFamily="34" charset="0"/>
                <a:ea typeface="Open Sans" panose="020B0606030504020204" pitchFamily="34" charset="0"/>
                <a:cs typeface="Open Sans" panose="020B0606030504020204" pitchFamily="34" charset="0"/>
              </a:rPr>
              <a:t>+ gestion des erreurs du fichier</a:t>
            </a:r>
          </a:p>
          <a:p>
            <a:r>
              <a:rPr lang="fr-FR" dirty="0">
                <a:latin typeface="Open Sans" panose="020B0606030504020204" pitchFamily="34" charset="0"/>
                <a:ea typeface="Open Sans" panose="020B0606030504020204" pitchFamily="34" charset="0"/>
                <a:cs typeface="Open Sans" panose="020B0606030504020204" pitchFamily="34" charset="0"/>
              </a:rPr>
              <a:t>+ construction de la liste des arcs </a:t>
            </a:r>
          </a:p>
        </p:txBody>
      </p:sp>
      <p:sp>
        <p:nvSpPr>
          <p:cNvPr id="5" name="ZoneTexte 4">
            <a:extLst>
              <a:ext uri="{FF2B5EF4-FFF2-40B4-BE49-F238E27FC236}">
                <a16:creationId xmlns:a16="http://schemas.microsoft.com/office/drawing/2014/main" id="{3B50A57D-B928-4625-AF7E-5D78DD675CB3}"/>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III : Travail sur le graphe</a:t>
            </a:r>
          </a:p>
        </p:txBody>
      </p:sp>
      <p:sp>
        <p:nvSpPr>
          <p:cNvPr id="6" name="Oval 58">
            <a:extLst>
              <a:ext uri="{FF2B5EF4-FFF2-40B4-BE49-F238E27FC236}">
                <a16:creationId xmlns:a16="http://schemas.microsoft.com/office/drawing/2014/main" id="{4DDE5A9A-995F-4F65-B36C-24B23FE81FA6}"/>
              </a:ext>
            </a:extLst>
          </p:cNvPr>
          <p:cNvSpPr/>
          <p:nvPr/>
        </p:nvSpPr>
        <p:spPr>
          <a:xfrm>
            <a:off x="1673229" y="3765604"/>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7" name="ZoneTexte 6">
            <a:extLst>
              <a:ext uri="{FF2B5EF4-FFF2-40B4-BE49-F238E27FC236}">
                <a16:creationId xmlns:a16="http://schemas.microsoft.com/office/drawing/2014/main" id="{827714E3-FA22-434B-A4E3-039D72D5E060}"/>
              </a:ext>
            </a:extLst>
          </p:cNvPr>
          <p:cNvSpPr txBox="1"/>
          <p:nvPr/>
        </p:nvSpPr>
        <p:spPr>
          <a:xfrm>
            <a:off x="1827648" y="3856634"/>
            <a:ext cx="765494" cy="892552"/>
          </a:xfrm>
          <a:prstGeom prst="rect">
            <a:avLst/>
          </a:prstGeom>
          <a:noFill/>
        </p:spPr>
        <p:txBody>
          <a:bodyPr wrap="square" rtlCol="0">
            <a:spAutoFit/>
          </a:bodyPr>
          <a:lstStyle/>
          <a:p>
            <a:pPr algn="ctr"/>
            <a:r>
              <a:rPr lang="fr-FR" sz="5200" b="1" dirty="0">
                <a:latin typeface="Montserrat" panose="00000500000000000000" pitchFamily="2" charset="0"/>
              </a:rPr>
              <a:t>1</a:t>
            </a:r>
          </a:p>
        </p:txBody>
      </p:sp>
      <p:sp>
        <p:nvSpPr>
          <p:cNvPr id="8" name="Oval 58">
            <a:extLst>
              <a:ext uri="{FF2B5EF4-FFF2-40B4-BE49-F238E27FC236}">
                <a16:creationId xmlns:a16="http://schemas.microsoft.com/office/drawing/2014/main" id="{D4B047C2-0925-4AC7-987B-7DB95EEFBCFD}"/>
              </a:ext>
            </a:extLst>
          </p:cNvPr>
          <p:cNvSpPr/>
          <p:nvPr/>
        </p:nvSpPr>
        <p:spPr>
          <a:xfrm>
            <a:off x="1671210" y="6937960"/>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92E06871-EB20-4B6F-9D2F-4255CE8C8488}"/>
              </a:ext>
            </a:extLst>
          </p:cNvPr>
          <p:cNvSpPr txBox="1"/>
          <p:nvPr/>
        </p:nvSpPr>
        <p:spPr>
          <a:xfrm>
            <a:off x="1825629" y="7028990"/>
            <a:ext cx="765494" cy="892552"/>
          </a:xfrm>
          <a:prstGeom prst="rect">
            <a:avLst/>
          </a:prstGeom>
          <a:noFill/>
        </p:spPr>
        <p:txBody>
          <a:bodyPr wrap="square" rtlCol="0">
            <a:spAutoFit/>
          </a:bodyPr>
          <a:lstStyle/>
          <a:p>
            <a:pPr algn="ctr"/>
            <a:r>
              <a:rPr lang="fr-FR" sz="5200" b="1" dirty="0">
                <a:latin typeface="Montserrat" panose="00000500000000000000" pitchFamily="2" charset="0"/>
              </a:rPr>
              <a:t>2</a:t>
            </a:r>
          </a:p>
        </p:txBody>
      </p:sp>
      <p:sp>
        <p:nvSpPr>
          <p:cNvPr id="10" name="ZoneTexte 9">
            <a:extLst>
              <a:ext uri="{FF2B5EF4-FFF2-40B4-BE49-F238E27FC236}">
                <a16:creationId xmlns:a16="http://schemas.microsoft.com/office/drawing/2014/main" id="{48CF25AB-A965-420B-B5A8-C5E2588225B7}"/>
              </a:ext>
            </a:extLst>
          </p:cNvPr>
          <p:cNvSpPr txBox="1"/>
          <p:nvPr/>
        </p:nvSpPr>
        <p:spPr>
          <a:xfrm>
            <a:off x="3813175" y="7152099"/>
            <a:ext cx="7195931" cy="646331"/>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Remplissage des matrices</a:t>
            </a:r>
          </a:p>
        </p:txBody>
      </p:sp>
      <p:pic>
        <p:nvPicPr>
          <p:cNvPr id="11" name="Image 10">
            <a:extLst>
              <a:ext uri="{FF2B5EF4-FFF2-40B4-BE49-F238E27FC236}">
                <a16:creationId xmlns:a16="http://schemas.microsoft.com/office/drawing/2014/main" id="{C8A2B6EC-1C85-4312-8F74-59A23A8551A5}"/>
              </a:ext>
            </a:extLst>
          </p:cNvPr>
          <p:cNvPicPr>
            <a:picLocks noChangeAspect="1"/>
          </p:cNvPicPr>
          <p:nvPr/>
        </p:nvPicPr>
        <p:blipFill>
          <a:blip r:embed="rId3"/>
          <a:stretch>
            <a:fillRect/>
          </a:stretch>
        </p:blipFill>
        <p:spPr>
          <a:xfrm>
            <a:off x="11463608" y="6596212"/>
            <a:ext cx="11252357" cy="1754326"/>
          </a:xfrm>
          <a:prstGeom prst="rect">
            <a:avLst/>
          </a:prstGeom>
        </p:spPr>
      </p:pic>
      <p:sp>
        <p:nvSpPr>
          <p:cNvPr id="13" name="Oval 58">
            <a:extLst>
              <a:ext uri="{FF2B5EF4-FFF2-40B4-BE49-F238E27FC236}">
                <a16:creationId xmlns:a16="http://schemas.microsoft.com/office/drawing/2014/main" id="{5095F334-6EB8-422C-9A59-2DD5E026612B}"/>
              </a:ext>
            </a:extLst>
          </p:cNvPr>
          <p:cNvSpPr/>
          <p:nvPr/>
        </p:nvSpPr>
        <p:spPr>
          <a:xfrm>
            <a:off x="1669191" y="10110316"/>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4" name="ZoneTexte 13">
            <a:extLst>
              <a:ext uri="{FF2B5EF4-FFF2-40B4-BE49-F238E27FC236}">
                <a16:creationId xmlns:a16="http://schemas.microsoft.com/office/drawing/2014/main" id="{20C105F7-AAAA-435D-B22B-6F707F413DD2}"/>
              </a:ext>
            </a:extLst>
          </p:cNvPr>
          <p:cNvSpPr txBox="1"/>
          <p:nvPr/>
        </p:nvSpPr>
        <p:spPr>
          <a:xfrm>
            <a:off x="1823610" y="10201346"/>
            <a:ext cx="765494" cy="892552"/>
          </a:xfrm>
          <a:prstGeom prst="rect">
            <a:avLst/>
          </a:prstGeom>
          <a:noFill/>
        </p:spPr>
        <p:txBody>
          <a:bodyPr wrap="square" rtlCol="0">
            <a:spAutoFit/>
          </a:bodyPr>
          <a:lstStyle/>
          <a:p>
            <a:pPr algn="ctr"/>
            <a:r>
              <a:rPr lang="fr-FR" sz="5200" b="1" dirty="0">
                <a:latin typeface="Montserrat" panose="00000500000000000000" pitchFamily="2" charset="0"/>
              </a:rPr>
              <a:t>3</a:t>
            </a:r>
          </a:p>
        </p:txBody>
      </p:sp>
      <p:pic>
        <p:nvPicPr>
          <p:cNvPr id="15" name="Image 14">
            <a:extLst>
              <a:ext uri="{FF2B5EF4-FFF2-40B4-BE49-F238E27FC236}">
                <a16:creationId xmlns:a16="http://schemas.microsoft.com/office/drawing/2014/main" id="{83CD8B9F-A380-4DDE-B00E-18273BB2ABDA}"/>
              </a:ext>
            </a:extLst>
          </p:cNvPr>
          <p:cNvPicPr>
            <a:picLocks noChangeAspect="1"/>
          </p:cNvPicPr>
          <p:nvPr/>
        </p:nvPicPr>
        <p:blipFill>
          <a:blip r:embed="rId4"/>
          <a:stretch>
            <a:fillRect/>
          </a:stretch>
        </p:blipFill>
        <p:spPr>
          <a:xfrm>
            <a:off x="14390195" y="9205868"/>
            <a:ext cx="6774457" cy="2867597"/>
          </a:xfrm>
          <a:prstGeom prst="rect">
            <a:avLst/>
          </a:prstGeom>
        </p:spPr>
      </p:pic>
      <p:sp>
        <p:nvSpPr>
          <p:cNvPr id="16" name="ZoneTexte 15">
            <a:extLst>
              <a:ext uri="{FF2B5EF4-FFF2-40B4-BE49-F238E27FC236}">
                <a16:creationId xmlns:a16="http://schemas.microsoft.com/office/drawing/2014/main" id="{8EC3DE81-F90F-4EBB-8670-144DD5633B41}"/>
              </a:ext>
            </a:extLst>
          </p:cNvPr>
          <p:cNvSpPr txBox="1"/>
          <p:nvPr/>
        </p:nvSpPr>
        <p:spPr>
          <a:xfrm>
            <a:off x="3813174" y="10324455"/>
            <a:ext cx="7195931" cy="646331"/>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Affichage des matrices</a:t>
            </a:r>
          </a:p>
        </p:txBody>
      </p:sp>
    </p:spTree>
    <p:extLst>
      <p:ext uri="{BB962C8B-B14F-4D97-AF65-F5344CB8AC3E}">
        <p14:creationId xmlns:p14="http://schemas.microsoft.com/office/powerpoint/2010/main" val="230020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0" y="1113184"/>
            <a:ext cx="17880677" cy="1046440"/>
          </a:xfrm>
          <a:prstGeom prst="rect">
            <a:avLst/>
          </a:prstGeom>
          <a:noFill/>
        </p:spPr>
        <p:txBody>
          <a:bodyPr wrap="square" rtlCol="0">
            <a:spAutoFit/>
          </a:bodyPr>
          <a:lstStyle/>
          <a:p>
            <a:r>
              <a:rPr lang="fr-FR" sz="6200" b="1" dirty="0">
                <a:latin typeface="Montserrat" panose="00000500000000000000" pitchFamily="2" charset="0"/>
              </a:rPr>
              <a:t>IV : Détection des circuits/Calcul du rang</a:t>
            </a:r>
          </a:p>
        </p:txBody>
      </p:sp>
      <p:graphicFrame>
        <p:nvGraphicFramePr>
          <p:cNvPr id="4" name="Tableau 4">
            <a:extLst>
              <a:ext uri="{FF2B5EF4-FFF2-40B4-BE49-F238E27FC236}">
                <a16:creationId xmlns:a16="http://schemas.microsoft.com/office/drawing/2014/main" id="{A28FA869-EEB1-44C8-AFF4-FC533BD5C7DC}"/>
              </a:ext>
            </a:extLst>
          </p:cNvPr>
          <p:cNvGraphicFramePr>
            <a:graphicFrameLocks noGrp="1"/>
          </p:cNvGraphicFramePr>
          <p:nvPr>
            <p:extLst>
              <p:ext uri="{D42A27DB-BD31-4B8C-83A1-F6EECF244321}">
                <p14:modId xmlns:p14="http://schemas.microsoft.com/office/powerpoint/2010/main" val="3945901317"/>
              </p:ext>
            </p:extLst>
          </p:nvPr>
        </p:nvGraphicFramePr>
        <p:xfrm>
          <a:off x="1172368" y="2960370"/>
          <a:ext cx="22042438" cy="7863840"/>
        </p:xfrm>
        <a:graphic>
          <a:graphicData uri="http://schemas.openxmlformats.org/drawingml/2006/table">
            <a:tbl>
              <a:tblPr>
                <a:tableStyleId>{5C22544A-7EE6-4342-B048-85BDC9FD1C3A}</a:tableStyleId>
              </a:tblPr>
              <a:tblGrid>
                <a:gridCol w="11021219">
                  <a:extLst>
                    <a:ext uri="{9D8B030D-6E8A-4147-A177-3AD203B41FA5}">
                      <a16:colId xmlns:a16="http://schemas.microsoft.com/office/drawing/2014/main" val="1323346958"/>
                    </a:ext>
                  </a:extLst>
                </a:gridCol>
                <a:gridCol w="11021219">
                  <a:extLst>
                    <a:ext uri="{9D8B030D-6E8A-4147-A177-3AD203B41FA5}">
                      <a16:colId xmlns:a16="http://schemas.microsoft.com/office/drawing/2014/main" val="334484170"/>
                    </a:ext>
                  </a:extLst>
                </a:gridCol>
              </a:tblGrid>
              <a:tr h="370840">
                <a:tc>
                  <a:txBody>
                    <a:bodyPr/>
                    <a:lstStyle/>
                    <a:p>
                      <a:pPr algn="ctr"/>
                      <a:r>
                        <a:rPr lang="fr-FR" dirty="0">
                          <a:latin typeface="Montserrat" panose="00000500000000000000" pitchFamily="2" charset="0"/>
                        </a:rPr>
                        <a:t>Circuit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dirty="0">
                          <a:latin typeface="Montserrat" panose="00000500000000000000" pitchFamily="2" charset="0"/>
                        </a:rPr>
                        <a:t>Rang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165884"/>
                  </a:ext>
                </a:extLst>
              </a:tr>
              <a:tr h="370840">
                <a:tc>
                  <a:txBody>
                    <a:bodyPr/>
                    <a:lstStyle/>
                    <a:p>
                      <a:endParaRPr lang="fr-FR" dirty="0">
                        <a:latin typeface="Montserrat" panose="00000500000000000000" pitchFamily="2" charset="0"/>
                      </a:endParaRPr>
                    </a:p>
                    <a:p>
                      <a:r>
                        <a:rPr lang="fr-FR" dirty="0">
                          <a:latin typeface="Montserrat" panose="00000500000000000000" pitchFamily="2" charset="0"/>
                        </a:rPr>
                        <a:t>- Méthode utilisée : suppression des entrées</a:t>
                      </a:r>
                    </a:p>
                    <a:p>
                      <a:r>
                        <a:rPr lang="fr-FR" dirty="0">
                          <a:latin typeface="Montserrat" panose="00000500000000000000" pitchFamily="2" charset="0"/>
                        </a:rPr>
                        <a:t>- Etape : </a:t>
                      </a:r>
                    </a:p>
                    <a:p>
                      <a:pPr lvl="2"/>
                      <a:r>
                        <a:rPr lang="fr-FR" dirty="0">
                          <a:latin typeface="Montserrat" panose="00000500000000000000" pitchFamily="2" charset="0"/>
                        </a:rPr>
                        <a:t>Suppression successive des entrées</a:t>
                      </a:r>
                    </a:p>
                    <a:p>
                      <a:pPr marL="0" indent="0">
                        <a:buFontTx/>
                        <a:buNone/>
                      </a:pPr>
                      <a:r>
                        <a:rPr lang="fr-FR" dirty="0">
                          <a:latin typeface="Montserrat" panose="00000500000000000000" pitchFamily="2" charset="0"/>
                        </a:rPr>
                        <a:t>- Condition d’arrêt : </a:t>
                      </a:r>
                    </a:p>
                    <a:p>
                      <a:pPr marL="1828800" lvl="2" indent="0">
                        <a:buFontTx/>
                        <a:buNone/>
                      </a:pPr>
                      <a:r>
                        <a:rPr lang="fr-FR" dirty="0">
                          <a:latin typeface="Montserrat" panose="00000500000000000000" pitchFamily="2" charset="0"/>
                        </a:rPr>
                        <a:t>Liste des sommets restant à l’étape n-1</a:t>
                      </a:r>
                    </a:p>
                    <a:p>
                      <a:pPr marL="1828800" lvl="2" indent="0">
                        <a:buFontTx/>
                        <a:buNone/>
                      </a:pPr>
                      <a:r>
                        <a:rPr lang="fr-FR" dirty="0">
                          <a:latin typeface="Montserrat" panose="00000500000000000000" pitchFamily="2" charset="0"/>
                        </a:rPr>
                        <a:t>=  liste des sommets restant à l’étape n</a:t>
                      </a:r>
                    </a:p>
                    <a:p>
                      <a:pPr marL="0" lvl="0" indent="0">
                        <a:buFontTx/>
                        <a:buNone/>
                      </a:pPr>
                      <a:r>
                        <a:rPr lang="fr-FR" dirty="0">
                          <a:latin typeface="Montserrat" panose="00000500000000000000" pitchFamily="2" charset="0"/>
                        </a:rPr>
                        <a:t>- Résultat :</a:t>
                      </a:r>
                    </a:p>
                    <a:p>
                      <a:pPr marL="1828800" lvl="2" indent="0">
                        <a:buFontTx/>
                        <a:buNone/>
                      </a:pPr>
                      <a:r>
                        <a:rPr lang="fr-FR" dirty="0">
                          <a:latin typeface="Montserrat" panose="00000500000000000000" pitchFamily="2" charset="0"/>
                        </a:rPr>
                        <a:t>Si la liste des sommets restant est vide</a:t>
                      </a:r>
                    </a:p>
                    <a:p>
                      <a:pPr marL="1828800" lvl="2" indent="0">
                        <a:buFontTx/>
                        <a:buNone/>
                      </a:pPr>
                      <a:r>
                        <a:rPr lang="fr-FR" dirty="0">
                          <a:latin typeface="Montserrat" panose="00000500000000000000" pitchFamily="2" charset="0"/>
                        </a:rPr>
                        <a:t>= pas de circuit</a:t>
                      </a:r>
                    </a:p>
                    <a:p>
                      <a:pPr marL="1828800" lvl="2" indent="0">
                        <a:buFontTx/>
                        <a:buNone/>
                      </a:pPr>
                      <a:r>
                        <a:rPr lang="fr-FR" dirty="0">
                          <a:latin typeface="Montserrat" panose="00000500000000000000" pitchFamily="2" charset="0"/>
                        </a:rPr>
                        <a:t>Sinon</a:t>
                      </a:r>
                    </a:p>
                    <a:p>
                      <a:pPr marL="1828800" lvl="2" indent="0">
                        <a:buFontTx/>
                        <a:buNone/>
                      </a:pPr>
                      <a:r>
                        <a:rPr lang="fr-FR" dirty="0">
                          <a:latin typeface="Montserrat" panose="00000500000000000000" pitchFamily="2" charset="0"/>
                        </a:rPr>
                        <a:t>= présence d’un circuit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dirty="0">
                        <a:latin typeface="Montserrat" panose="00000500000000000000" pitchFamily="2" charset="0"/>
                      </a:endParaRPr>
                    </a:p>
                    <a:p>
                      <a:r>
                        <a:rPr lang="fr-FR" dirty="0">
                          <a:latin typeface="Montserrat" panose="00000500000000000000" pitchFamily="2" charset="0"/>
                        </a:rPr>
                        <a:t>  - Méthode utilisée : suppression des entrées</a:t>
                      </a:r>
                    </a:p>
                    <a:p>
                      <a:r>
                        <a:rPr lang="fr-FR" dirty="0">
                          <a:latin typeface="Montserrat" panose="00000500000000000000" pitchFamily="2" charset="0"/>
                        </a:rPr>
                        <a:t>  - Etape : </a:t>
                      </a:r>
                    </a:p>
                    <a:p>
                      <a:pPr lvl="2"/>
                      <a:r>
                        <a:rPr lang="fr-FR" dirty="0">
                          <a:latin typeface="Montserrat" panose="00000500000000000000" pitchFamily="2" charset="0"/>
                        </a:rPr>
                        <a:t>Suppression successive des entrées</a:t>
                      </a:r>
                    </a:p>
                    <a:p>
                      <a:pPr lvl="2"/>
                      <a:r>
                        <a:rPr lang="fr-FR" dirty="0">
                          <a:latin typeface="Montserrat" panose="00000500000000000000" pitchFamily="2" charset="0"/>
                        </a:rPr>
                        <a:t>Attribution du rang n au sommet S</a:t>
                      </a:r>
                    </a:p>
                    <a:p>
                      <a:pPr marL="0" marR="0" lvl="0" indent="0" algn="l" defTabSz="1828800" rtl="0" eaLnBrk="1" fontAlgn="auto" latinLnBrk="0" hangingPunct="1">
                        <a:lnSpc>
                          <a:spcPct val="100000"/>
                        </a:lnSpc>
                        <a:spcBef>
                          <a:spcPts val="0"/>
                        </a:spcBef>
                        <a:spcAft>
                          <a:spcPts val="0"/>
                        </a:spcAft>
                        <a:buClrTx/>
                        <a:buSzTx/>
                        <a:buFontTx/>
                        <a:buNone/>
                        <a:tabLst/>
                        <a:defRPr/>
                      </a:pPr>
                      <a:r>
                        <a:rPr lang="fr-FR" dirty="0">
                          <a:latin typeface="Montserrat" panose="00000500000000000000" pitchFamily="2" charset="0"/>
                        </a:rPr>
                        <a:t>  - Condition d’arrêt : </a:t>
                      </a:r>
                    </a:p>
                    <a:p>
                      <a:pPr marL="1828800" marR="0" lvl="2" indent="0" algn="l" defTabSz="1828800" rtl="0" eaLnBrk="1" fontAlgn="auto" latinLnBrk="0" hangingPunct="1">
                        <a:lnSpc>
                          <a:spcPct val="100000"/>
                        </a:lnSpc>
                        <a:spcBef>
                          <a:spcPts val="0"/>
                        </a:spcBef>
                        <a:spcAft>
                          <a:spcPts val="0"/>
                        </a:spcAft>
                        <a:buClrTx/>
                        <a:buSzTx/>
                        <a:buFontTx/>
                        <a:buNone/>
                        <a:tabLst/>
                        <a:defRPr/>
                      </a:pPr>
                      <a:r>
                        <a:rPr lang="fr-FR" dirty="0">
                          <a:latin typeface="Montserrat" panose="00000500000000000000" pitchFamily="2" charset="0"/>
                        </a:rPr>
                        <a:t>Liste des sommets restants est vide</a:t>
                      </a:r>
                    </a:p>
                    <a:p>
                      <a:pPr marL="0" marR="0" lvl="0" indent="0" algn="l" defTabSz="1828800" rtl="0" eaLnBrk="1" fontAlgn="auto" latinLnBrk="0" hangingPunct="1">
                        <a:lnSpc>
                          <a:spcPct val="100000"/>
                        </a:lnSpc>
                        <a:spcBef>
                          <a:spcPts val="0"/>
                        </a:spcBef>
                        <a:spcAft>
                          <a:spcPts val="0"/>
                        </a:spcAft>
                        <a:buClrTx/>
                        <a:buSzTx/>
                        <a:buFontTx/>
                        <a:buNone/>
                        <a:tabLst/>
                        <a:defRPr/>
                      </a:pPr>
                      <a:r>
                        <a:rPr lang="fr-FR" dirty="0">
                          <a:latin typeface="Montserrat" panose="00000500000000000000" pitchFamily="2" charset="0"/>
                        </a:rPr>
                        <a:t>  - Résultat :</a:t>
                      </a:r>
                    </a:p>
                    <a:p>
                      <a:pPr marL="1828800" marR="0" lvl="2" indent="0" algn="l" defTabSz="1828800" rtl="0" eaLnBrk="1" fontAlgn="auto" latinLnBrk="0" hangingPunct="1">
                        <a:lnSpc>
                          <a:spcPct val="100000"/>
                        </a:lnSpc>
                        <a:spcBef>
                          <a:spcPts val="0"/>
                        </a:spcBef>
                        <a:spcAft>
                          <a:spcPts val="0"/>
                        </a:spcAft>
                        <a:buClrTx/>
                        <a:buSzTx/>
                        <a:buFontTx/>
                        <a:buNone/>
                        <a:tabLst/>
                        <a:defRPr/>
                      </a:pPr>
                      <a:r>
                        <a:rPr lang="fr-FR" dirty="0">
                          <a:latin typeface="Montserrat" panose="00000500000000000000" pitchFamily="2" charset="0"/>
                        </a:rPr>
                        <a:t>Chaque sommet possède un rang</a:t>
                      </a:r>
                    </a:p>
                    <a:p>
                      <a:pPr marL="1828800" marR="0" lvl="2" indent="0" algn="l" defTabSz="1828800" rtl="0" eaLnBrk="1" fontAlgn="auto" latinLnBrk="0" hangingPunct="1">
                        <a:lnSpc>
                          <a:spcPct val="100000"/>
                        </a:lnSpc>
                        <a:spcBef>
                          <a:spcPts val="0"/>
                        </a:spcBef>
                        <a:spcAft>
                          <a:spcPts val="0"/>
                        </a:spcAft>
                        <a:buClrTx/>
                        <a:buSzTx/>
                        <a:buFontTx/>
                        <a:buNone/>
                        <a:tabLst/>
                        <a:defRPr/>
                      </a:pPr>
                      <a:endParaRPr lang="fr-FR" dirty="0">
                        <a:latin typeface="Montserrat" panose="00000500000000000000" pitchFamily="2" charset="0"/>
                      </a:endParaRPr>
                    </a:p>
                    <a:p>
                      <a:pPr lvl="0"/>
                      <a:endParaRPr lang="fr-FR" dirty="0">
                        <a:latin typeface="Montserrat" panose="00000500000000000000" pitchFamily="2" charset="0"/>
                      </a:endParaRPr>
                    </a:p>
                    <a:p>
                      <a:endParaRPr lang="fr-FR" dirty="0">
                        <a:latin typeface="Montserrat" panose="00000500000000000000" pitchFamily="2" charset="0"/>
                      </a:endParaRPr>
                    </a:p>
                    <a:p>
                      <a:endParaRPr lang="fr-FR" dirty="0">
                        <a:latin typeface="Montserrat" panose="00000500000000000000" pitchFamily="2"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5328047"/>
                  </a:ext>
                </a:extLst>
              </a:tr>
            </a:tbl>
          </a:graphicData>
        </a:graphic>
      </p:graphicFrame>
      <p:pic>
        <p:nvPicPr>
          <p:cNvPr id="6" name="Image 5">
            <a:extLst>
              <a:ext uri="{FF2B5EF4-FFF2-40B4-BE49-F238E27FC236}">
                <a16:creationId xmlns:a16="http://schemas.microsoft.com/office/drawing/2014/main" id="{181AB5FD-6F4F-452B-AC10-C9AD962A0CEA}"/>
              </a:ext>
            </a:extLst>
          </p:cNvPr>
          <p:cNvPicPr>
            <a:picLocks noChangeAspect="1"/>
          </p:cNvPicPr>
          <p:nvPr/>
        </p:nvPicPr>
        <p:blipFill>
          <a:blip r:embed="rId2"/>
          <a:stretch>
            <a:fillRect/>
          </a:stretch>
        </p:blipFill>
        <p:spPr>
          <a:xfrm>
            <a:off x="14599004" y="10026491"/>
            <a:ext cx="6687261" cy="1595438"/>
          </a:xfrm>
          <a:prstGeom prst="rect">
            <a:avLst/>
          </a:prstGeom>
        </p:spPr>
      </p:pic>
      <p:pic>
        <p:nvPicPr>
          <p:cNvPr id="7" name="Image 6">
            <a:extLst>
              <a:ext uri="{FF2B5EF4-FFF2-40B4-BE49-F238E27FC236}">
                <a16:creationId xmlns:a16="http://schemas.microsoft.com/office/drawing/2014/main" id="{0465A63D-E554-4FC4-82F1-407048C30B48}"/>
              </a:ext>
            </a:extLst>
          </p:cNvPr>
          <p:cNvPicPr>
            <a:picLocks noChangeAspect="1"/>
          </p:cNvPicPr>
          <p:nvPr/>
        </p:nvPicPr>
        <p:blipFill>
          <a:blip r:embed="rId3"/>
          <a:stretch>
            <a:fillRect/>
          </a:stretch>
        </p:blipFill>
        <p:spPr>
          <a:xfrm>
            <a:off x="8640263" y="8881230"/>
            <a:ext cx="2981469" cy="3885960"/>
          </a:xfrm>
          <a:prstGeom prst="rect">
            <a:avLst/>
          </a:prstGeom>
        </p:spPr>
      </p:pic>
    </p:spTree>
    <p:extLst>
      <p:ext uri="{BB962C8B-B14F-4D97-AF65-F5344CB8AC3E}">
        <p14:creationId xmlns:p14="http://schemas.microsoft.com/office/powerpoint/2010/main" val="72462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0" y="1113184"/>
            <a:ext cx="17880677" cy="1046440"/>
          </a:xfrm>
          <a:prstGeom prst="rect">
            <a:avLst/>
          </a:prstGeom>
          <a:noFill/>
        </p:spPr>
        <p:txBody>
          <a:bodyPr wrap="square" rtlCol="0">
            <a:spAutoFit/>
          </a:bodyPr>
          <a:lstStyle/>
          <a:p>
            <a:r>
              <a:rPr lang="fr-FR" sz="6200" b="1" dirty="0">
                <a:latin typeface="Montserrat" panose="00000500000000000000" pitchFamily="2" charset="0"/>
              </a:rPr>
              <a:t>V : Méthode de l’ordonnancement</a:t>
            </a:r>
          </a:p>
        </p:txBody>
      </p:sp>
      <p:sp>
        <p:nvSpPr>
          <p:cNvPr id="3" name="ZoneTexte 2">
            <a:extLst>
              <a:ext uri="{FF2B5EF4-FFF2-40B4-BE49-F238E27FC236}">
                <a16:creationId xmlns:a16="http://schemas.microsoft.com/office/drawing/2014/main" id="{1821A6BC-3EAE-47C5-86EC-2C4075E9138A}"/>
              </a:ext>
            </a:extLst>
          </p:cNvPr>
          <p:cNvSpPr txBox="1"/>
          <p:nvPr/>
        </p:nvSpPr>
        <p:spPr>
          <a:xfrm>
            <a:off x="2375270" y="3587698"/>
            <a:ext cx="20694280" cy="9818072"/>
          </a:xfrm>
          <a:prstGeom prst="rect">
            <a:avLst/>
          </a:prstGeom>
          <a:noFill/>
        </p:spPr>
        <p:txBody>
          <a:bodyPr wrap="square" rtlCol="0">
            <a:spAutoFit/>
          </a:bodyPr>
          <a:lstStyle/>
          <a:p>
            <a:r>
              <a:rPr lang="fr-FR" sz="3800" dirty="0">
                <a:latin typeface="Montserrat" panose="00000500000000000000" pitchFamily="2" charset="0"/>
              </a:rPr>
              <a:t>Plusieurs conditions sont nécessaires afin de pouvoir ordonnancer un graphe :</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Un seul point d’entrée =&gt; vérifier qu’une seule colonne est vide</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Un seul point de sortie =&gt; vérifier qu’une seule ligne est vide</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Pas de circuit </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Pas d’arcs à valeur négative </a:t>
            </a:r>
          </a:p>
          <a:p>
            <a:pPr marL="1485946" lvl="1" indent="-571500">
              <a:buFont typeface="Wingdings" panose="05000000000000000000" pitchFamily="2" charset="2"/>
              <a:buChar char="Ø"/>
            </a:pPr>
            <a:endParaRPr lang="fr-FR" sz="3400" dirty="0"/>
          </a:p>
          <a:p>
            <a:pPr marL="1485946" lvl="1" indent="-571500">
              <a:buFont typeface="Wingdings" panose="05000000000000000000" pitchFamily="2" charset="2"/>
              <a:buChar char="Ø"/>
            </a:pPr>
            <a:r>
              <a:rPr lang="fr-FR" sz="3400" dirty="0">
                <a:latin typeface="Montserrat" panose="00000500000000000000" pitchFamily="2" charset="0"/>
              </a:rPr>
              <a:t>Valeurs identiques pour tous les arcs incidents vers l’extérieur à </a:t>
            </a:r>
          </a:p>
          <a:p>
            <a:pPr lvl="1"/>
            <a:r>
              <a:rPr lang="fr-FR" sz="3400" dirty="0">
                <a:latin typeface="Montserrat" panose="00000500000000000000" pitchFamily="2" charset="0"/>
              </a:rPr>
              <a:t>un sommet  =&gt; chaque case d’une ligne ne possède que 2 valeurs</a:t>
            </a:r>
          </a:p>
          <a:p>
            <a:pPr lvl="1"/>
            <a:r>
              <a:rPr lang="fr-FR" sz="3400" dirty="0">
                <a:latin typeface="Montserrat" panose="00000500000000000000" pitchFamily="2" charset="0"/>
              </a:rPr>
              <a:t>			- la valeur de l’arc</a:t>
            </a:r>
          </a:p>
          <a:p>
            <a:pPr lvl="1"/>
            <a:r>
              <a:rPr lang="fr-FR" sz="3400" dirty="0">
                <a:latin typeface="Montserrat" panose="00000500000000000000" pitchFamily="2" charset="0"/>
              </a:rPr>
              <a:t>			- *</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Arcs incidents vers l’extérieur au point d’entrée de valeur nulle ; </a:t>
            </a:r>
          </a:p>
          <a:p>
            <a:pPr lvl="1"/>
            <a:endParaRPr lang="fr-FR" sz="4200" dirty="0">
              <a:latin typeface="Montserrat" panose="00000500000000000000" pitchFamily="2" charset="0"/>
            </a:endParaRPr>
          </a:p>
          <a:p>
            <a:pPr marL="1485946" lvl="1" indent="-571500">
              <a:buFont typeface="Wingdings" panose="05000000000000000000" pitchFamily="2" charset="2"/>
              <a:buChar char="Ø"/>
            </a:pPr>
            <a:endParaRPr lang="fr-FR" sz="4200" dirty="0">
              <a:latin typeface="Montserrat" panose="00000500000000000000" pitchFamily="2" charset="0"/>
            </a:endParaRPr>
          </a:p>
        </p:txBody>
      </p:sp>
    </p:spTree>
    <p:extLst>
      <p:ext uri="{BB962C8B-B14F-4D97-AF65-F5344CB8AC3E}">
        <p14:creationId xmlns:p14="http://schemas.microsoft.com/office/powerpoint/2010/main" val="113644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1" y="1113184"/>
            <a:ext cx="17880677" cy="1046440"/>
          </a:xfrm>
          <a:prstGeom prst="rect">
            <a:avLst/>
          </a:prstGeom>
          <a:noFill/>
        </p:spPr>
        <p:txBody>
          <a:bodyPr wrap="square" rtlCol="0">
            <a:spAutoFit/>
          </a:bodyPr>
          <a:lstStyle/>
          <a:p>
            <a:r>
              <a:rPr lang="fr-FR" sz="6200" b="1" dirty="0">
                <a:latin typeface="Montserrat" panose="00000500000000000000" pitchFamily="2" charset="0"/>
              </a:rPr>
              <a:t>V : Méthode de l’ordonnancement</a:t>
            </a:r>
          </a:p>
        </p:txBody>
      </p:sp>
      <p:sp>
        <p:nvSpPr>
          <p:cNvPr id="3" name="ZoneTexte 2">
            <a:extLst>
              <a:ext uri="{FF2B5EF4-FFF2-40B4-BE49-F238E27FC236}">
                <a16:creationId xmlns:a16="http://schemas.microsoft.com/office/drawing/2014/main" id="{1821A6BC-3EAE-47C5-86EC-2C4075E9138A}"/>
              </a:ext>
            </a:extLst>
          </p:cNvPr>
          <p:cNvSpPr txBox="1"/>
          <p:nvPr/>
        </p:nvSpPr>
        <p:spPr>
          <a:xfrm>
            <a:off x="2375271" y="2523612"/>
            <a:ext cx="15139006" cy="10248960"/>
          </a:xfrm>
          <a:prstGeom prst="rect">
            <a:avLst/>
          </a:prstGeom>
          <a:noFill/>
        </p:spPr>
        <p:txBody>
          <a:bodyPr wrap="square" rtlCol="0">
            <a:spAutoFit/>
          </a:bodyPr>
          <a:lstStyle/>
          <a:p>
            <a:pPr algn="just"/>
            <a:r>
              <a:rPr lang="fr-FR" sz="3800" dirty="0">
                <a:latin typeface="Montserrat" panose="00000500000000000000" pitchFamily="2" charset="0"/>
              </a:rPr>
              <a:t>Une fois les conditions vérifiées on peut passer a l’ordonnancement.</a:t>
            </a:r>
          </a:p>
          <a:p>
            <a:pPr algn="just"/>
            <a:endParaRPr lang="fr-FR" sz="3800" dirty="0">
              <a:latin typeface="Montserrat" panose="00000500000000000000" pitchFamily="2" charset="0"/>
            </a:endParaRPr>
          </a:p>
          <a:p>
            <a:pPr algn="just"/>
            <a:r>
              <a:rPr lang="fr-FR" sz="3800" dirty="0">
                <a:latin typeface="Montserrat" panose="00000500000000000000" pitchFamily="2" charset="0"/>
              </a:rPr>
              <a:t>	</a:t>
            </a:r>
            <a:r>
              <a:rPr lang="fr-FR" dirty="0">
                <a:latin typeface="Montserrat" panose="00000500000000000000" pitchFamily="2" charset="0"/>
              </a:rPr>
              <a:t>Le calcul des dates au plus tôt se fait par rapport à la date au plus tôt la plus grande des prédécesseurs d’un sommet. Le calcul se fait en partant du point d’entrée (dont la date au plus tôt est 0).</a:t>
            </a:r>
          </a:p>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r>
              <a:rPr lang="fr-FR" dirty="0">
                <a:latin typeface="Montserrat" panose="00000500000000000000" pitchFamily="2" charset="0"/>
              </a:rPr>
              <a:t> 					</a:t>
            </a:r>
          </a:p>
          <a:p>
            <a:pPr algn="just"/>
            <a:endParaRPr lang="fr-FR" dirty="0">
              <a:latin typeface="Montserrat" panose="00000500000000000000" pitchFamily="2" charset="0"/>
            </a:endParaRPr>
          </a:p>
          <a:p>
            <a:pPr lvl="8" algn="just"/>
            <a:endParaRPr lang="fr-FR" dirty="0"/>
          </a:p>
          <a:p>
            <a:pPr lvl="1" algn="just"/>
            <a:r>
              <a:rPr lang="fr-FR" dirty="0"/>
              <a:t>				</a:t>
            </a:r>
            <a:r>
              <a:rPr lang="fr-FR" dirty="0">
                <a:latin typeface="Montserrat" panose="00000500000000000000" pitchFamily="2" charset="0"/>
              </a:rPr>
              <a:t>      </a:t>
            </a:r>
          </a:p>
          <a:p>
            <a:pPr lvl="1" algn="just"/>
            <a:endParaRPr lang="fr-FR" dirty="0">
              <a:latin typeface="Montserrat" panose="00000500000000000000" pitchFamily="2" charset="0"/>
            </a:endParaRPr>
          </a:p>
          <a:p>
            <a:pPr lvl="1" algn="just"/>
            <a:endParaRPr lang="fr-FR" dirty="0">
              <a:latin typeface="Montserrat" panose="00000500000000000000" pitchFamily="2" charset="0"/>
            </a:endParaRPr>
          </a:p>
          <a:p>
            <a:pPr lvl="1" algn="just"/>
            <a:endParaRPr lang="fr-FR" dirty="0">
              <a:latin typeface="Montserrat" panose="00000500000000000000" pitchFamily="2" charset="0"/>
            </a:endParaRPr>
          </a:p>
          <a:p>
            <a:pPr lvl="1" algn="just"/>
            <a:r>
              <a:rPr lang="fr-FR" dirty="0">
                <a:latin typeface="Montserrat" panose="00000500000000000000" pitchFamily="2" charset="0"/>
              </a:rPr>
              <a:t>				   </a:t>
            </a:r>
            <a:r>
              <a:rPr lang="fr-FR" sz="3000" dirty="0">
                <a:latin typeface="Montserrat" panose="00000500000000000000" pitchFamily="2" charset="0"/>
              </a:rPr>
              <a:t>Exemple pour le graphe 4</a:t>
            </a:r>
            <a:endParaRPr lang="fr-FR" sz="3000" dirty="0"/>
          </a:p>
          <a:p>
            <a:pPr algn="just"/>
            <a:r>
              <a:rPr lang="fr-FR" dirty="0">
                <a:latin typeface="Montserrat" panose="00000500000000000000" pitchFamily="2" charset="0"/>
              </a:rPr>
              <a:t>	</a:t>
            </a:r>
            <a:endParaRPr lang="fr-FR" sz="4200" dirty="0">
              <a:latin typeface="Montserrat" panose="00000500000000000000" pitchFamily="2" charset="0"/>
            </a:endParaRPr>
          </a:p>
          <a:p>
            <a:pPr marL="1485946" lvl="1" indent="-571500">
              <a:buFont typeface="Wingdings" panose="05000000000000000000" pitchFamily="2" charset="2"/>
              <a:buChar char="Ø"/>
            </a:pPr>
            <a:endParaRPr lang="fr-FR" sz="4200" dirty="0">
              <a:latin typeface="Montserrat" panose="00000500000000000000" pitchFamily="2" charset="0"/>
            </a:endParaRPr>
          </a:p>
        </p:txBody>
      </p:sp>
      <p:pic>
        <p:nvPicPr>
          <p:cNvPr id="4" name="Image 3">
            <a:extLst>
              <a:ext uri="{FF2B5EF4-FFF2-40B4-BE49-F238E27FC236}">
                <a16:creationId xmlns:a16="http://schemas.microsoft.com/office/drawing/2014/main" id="{AB8F6164-3717-4C2F-B368-19496979F6BD}"/>
              </a:ext>
            </a:extLst>
          </p:cNvPr>
          <p:cNvPicPr>
            <a:picLocks noChangeAspect="1"/>
          </p:cNvPicPr>
          <p:nvPr/>
        </p:nvPicPr>
        <p:blipFill>
          <a:blip r:embed="rId2"/>
          <a:stretch>
            <a:fillRect/>
          </a:stretch>
        </p:blipFill>
        <p:spPr>
          <a:xfrm>
            <a:off x="2375271" y="6858000"/>
            <a:ext cx="6099987" cy="5688480"/>
          </a:xfrm>
          <a:prstGeom prst="rect">
            <a:avLst/>
          </a:prstGeom>
        </p:spPr>
      </p:pic>
    </p:spTree>
    <p:extLst>
      <p:ext uri="{BB962C8B-B14F-4D97-AF65-F5344CB8AC3E}">
        <p14:creationId xmlns:p14="http://schemas.microsoft.com/office/powerpoint/2010/main" val="282628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1" y="1113184"/>
            <a:ext cx="17880677" cy="1046440"/>
          </a:xfrm>
          <a:prstGeom prst="rect">
            <a:avLst/>
          </a:prstGeom>
          <a:noFill/>
        </p:spPr>
        <p:txBody>
          <a:bodyPr wrap="square" rtlCol="0">
            <a:spAutoFit/>
          </a:bodyPr>
          <a:lstStyle/>
          <a:p>
            <a:r>
              <a:rPr lang="fr-FR" sz="6200" b="1" dirty="0">
                <a:latin typeface="Montserrat" panose="00000500000000000000" pitchFamily="2" charset="0"/>
              </a:rPr>
              <a:t>V : Méthode de l’ordonnancement</a:t>
            </a:r>
          </a:p>
        </p:txBody>
      </p:sp>
      <p:sp>
        <p:nvSpPr>
          <p:cNvPr id="3" name="ZoneTexte 2">
            <a:extLst>
              <a:ext uri="{FF2B5EF4-FFF2-40B4-BE49-F238E27FC236}">
                <a16:creationId xmlns:a16="http://schemas.microsoft.com/office/drawing/2014/main" id="{1821A6BC-3EAE-47C5-86EC-2C4075E9138A}"/>
              </a:ext>
            </a:extLst>
          </p:cNvPr>
          <p:cNvSpPr txBox="1"/>
          <p:nvPr/>
        </p:nvSpPr>
        <p:spPr>
          <a:xfrm>
            <a:off x="2375271" y="2523612"/>
            <a:ext cx="15139006" cy="10802957"/>
          </a:xfrm>
          <a:prstGeom prst="rect">
            <a:avLst/>
          </a:prstGeom>
          <a:noFill/>
        </p:spPr>
        <p:txBody>
          <a:bodyPr wrap="square" rtlCol="0">
            <a:spAutoFit/>
          </a:bodyPr>
          <a:lstStyle/>
          <a:p>
            <a:pPr algn="just"/>
            <a:r>
              <a:rPr lang="fr-FR" dirty="0">
                <a:latin typeface="Montserrat" panose="00000500000000000000" pitchFamily="2" charset="0"/>
              </a:rPr>
              <a:t>	Le calcul des dates au plus tard se fait par rapport à la date au plus tard la plus courte des successeurs. Le calcul se fait en partant de la sortie. La date au plus tard de la sortie est la date au plus tôt de ce même sommet.</a:t>
            </a:r>
          </a:p>
          <a:p>
            <a:pPr lvl="1" algn="just"/>
            <a:endParaRPr lang="fr-FR" dirty="0"/>
          </a:p>
          <a:p>
            <a:pPr lvl="1" algn="just"/>
            <a:endParaRPr lang="fr-FR" dirty="0"/>
          </a:p>
          <a:p>
            <a:pPr lvl="1" algn="just"/>
            <a:endParaRPr lang="fr-FR" dirty="0"/>
          </a:p>
          <a:p>
            <a:pPr lvl="1" algn="just"/>
            <a:endParaRPr lang="fr-FR" dirty="0"/>
          </a:p>
          <a:p>
            <a:pPr lvl="1" algn="just"/>
            <a:endParaRPr lang="fr-FR" dirty="0"/>
          </a:p>
          <a:p>
            <a:pPr lvl="1" algn="just"/>
            <a:endParaRPr lang="fr-FR" dirty="0"/>
          </a:p>
          <a:p>
            <a:pPr lvl="1" algn="just"/>
            <a:endParaRPr lang="fr-FR" dirty="0"/>
          </a:p>
          <a:p>
            <a:pPr lvl="1" algn="just"/>
            <a:endParaRPr lang="fr-FR" dirty="0"/>
          </a:p>
          <a:p>
            <a:pPr lvl="1" algn="just"/>
            <a:r>
              <a:rPr lang="fr-FR" dirty="0"/>
              <a:t>				</a:t>
            </a:r>
            <a:r>
              <a:rPr lang="fr-FR" sz="3000" dirty="0"/>
              <a:t>Exemple avec le graphe 4</a:t>
            </a:r>
          </a:p>
          <a:p>
            <a:pPr algn="just"/>
            <a:r>
              <a:rPr lang="fr-FR" dirty="0">
                <a:latin typeface="Montserrat" panose="00000500000000000000" pitchFamily="2" charset="0"/>
              </a:rPr>
              <a:t>	</a:t>
            </a:r>
          </a:p>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r>
              <a:rPr lang="fr-FR" dirty="0">
                <a:latin typeface="Montserrat" panose="00000500000000000000" pitchFamily="2" charset="0"/>
              </a:rPr>
              <a:t>	Le calcul des marges se fait en faisant la différence entre la date au plus tard et la date au plus tôt de </a:t>
            </a:r>
            <a:r>
              <a:rPr lang="fr-FR">
                <a:latin typeface="Montserrat" panose="00000500000000000000" pitchFamily="2" charset="0"/>
              </a:rPr>
              <a:t>chaque sommet.</a:t>
            </a:r>
            <a:endParaRPr lang="fr-FR" dirty="0"/>
          </a:p>
          <a:p>
            <a:pPr lvl="1"/>
            <a:endParaRPr lang="fr-FR" sz="4200" dirty="0">
              <a:latin typeface="Montserrat" panose="00000500000000000000" pitchFamily="2" charset="0"/>
            </a:endParaRPr>
          </a:p>
          <a:p>
            <a:pPr marL="1485946" lvl="1" indent="-571500">
              <a:buFont typeface="Wingdings" panose="05000000000000000000" pitchFamily="2" charset="2"/>
              <a:buChar char="Ø"/>
            </a:pPr>
            <a:endParaRPr lang="fr-FR" sz="4200" dirty="0">
              <a:latin typeface="Montserrat" panose="00000500000000000000" pitchFamily="2" charset="0"/>
            </a:endParaRPr>
          </a:p>
        </p:txBody>
      </p:sp>
      <p:pic>
        <p:nvPicPr>
          <p:cNvPr id="4" name="Image 3">
            <a:extLst>
              <a:ext uri="{FF2B5EF4-FFF2-40B4-BE49-F238E27FC236}">
                <a16:creationId xmlns:a16="http://schemas.microsoft.com/office/drawing/2014/main" id="{06615847-B685-4DA2-80C3-D8C96F82AF6C}"/>
              </a:ext>
            </a:extLst>
          </p:cNvPr>
          <p:cNvPicPr>
            <a:picLocks noChangeAspect="1"/>
          </p:cNvPicPr>
          <p:nvPr/>
        </p:nvPicPr>
        <p:blipFill>
          <a:blip r:embed="rId2"/>
          <a:stretch>
            <a:fillRect/>
          </a:stretch>
        </p:blipFill>
        <p:spPr>
          <a:xfrm>
            <a:off x="2375271" y="4875701"/>
            <a:ext cx="6792426" cy="5411299"/>
          </a:xfrm>
          <a:prstGeom prst="rect">
            <a:avLst/>
          </a:prstGeom>
        </p:spPr>
      </p:pic>
    </p:spTree>
    <p:extLst>
      <p:ext uri="{BB962C8B-B14F-4D97-AF65-F5344CB8AC3E}">
        <p14:creationId xmlns:p14="http://schemas.microsoft.com/office/powerpoint/2010/main" val="3200125803"/>
      </p:ext>
    </p:extLst>
  </p:cSld>
  <p:clrMapOvr>
    <a:masterClrMapping/>
  </p:clrMapOvr>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TotalTime>
  <Words>557</Words>
  <Application>Microsoft Office PowerPoint</Application>
  <PresentationFormat>Personnalisé</PresentationFormat>
  <Paragraphs>114</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Montserrat</vt:lpstr>
      <vt:lpstr>Montserrat Light</vt:lpstr>
      <vt:lpstr>Open Sans</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Vincent DUBOIS</cp:lastModifiedBy>
  <cp:revision>49</cp:revision>
  <dcterms:created xsi:type="dcterms:W3CDTF">2016-03-02T16:16:57Z</dcterms:created>
  <dcterms:modified xsi:type="dcterms:W3CDTF">2020-04-16T12:01:54Z</dcterms:modified>
</cp:coreProperties>
</file>