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handoutMasterIdLst>
    <p:handoutMasterId r:id="rId15"/>
  </p:handoutMasterIdLst>
  <p:sldIdLst>
    <p:sldId id="280" r:id="rId2"/>
    <p:sldId id="281" r:id="rId3"/>
    <p:sldId id="283" r:id="rId4"/>
    <p:sldId id="282" r:id="rId5"/>
    <p:sldId id="284" r:id="rId6"/>
    <p:sldId id="285" r:id="rId7"/>
    <p:sldId id="286" r:id="rId8"/>
    <p:sldId id="287" r:id="rId9"/>
    <p:sldId id="270" r:id="rId10"/>
    <p:sldId id="273" r:id="rId11"/>
    <p:sldId id="279" r:id="rId12"/>
    <p:sldId id="274" r:id="rId13"/>
    <p:sldId id="278" r:id="rId14"/>
  </p:sldIdLst>
  <p:sldSz cx="24387175" cy="13716000"/>
  <p:notesSz cx="6858000" cy="9144000"/>
  <p:defaultTextStyle>
    <a:defPPr>
      <a:defRPr lang="en-US"/>
    </a:defPPr>
    <a:lvl1pPr marL="0" algn="l" defTabSz="1828891" rtl="0" eaLnBrk="1" latinLnBrk="0" hangingPunct="1">
      <a:defRPr sz="3600" kern="1200">
        <a:solidFill>
          <a:schemeClr val="tx1"/>
        </a:solidFill>
        <a:latin typeface="+mn-lt"/>
        <a:ea typeface="+mn-ea"/>
        <a:cs typeface="+mn-cs"/>
      </a:defRPr>
    </a:lvl1pPr>
    <a:lvl2pPr marL="914446" algn="l" defTabSz="1828891" rtl="0" eaLnBrk="1" latinLnBrk="0" hangingPunct="1">
      <a:defRPr sz="3600" kern="1200">
        <a:solidFill>
          <a:schemeClr val="tx1"/>
        </a:solidFill>
        <a:latin typeface="+mn-lt"/>
        <a:ea typeface="+mn-ea"/>
        <a:cs typeface="+mn-cs"/>
      </a:defRPr>
    </a:lvl2pPr>
    <a:lvl3pPr marL="1828891" algn="l" defTabSz="1828891" rtl="0" eaLnBrk="1" latinLnBrk="0" hangingPunct="1">
      <a:defRPr sz="3600" kern="1200">
        <a:solidFill>
          <a:schemeClr val="tx1"/>
        </a:solidFill>
        <a:latin typeface="+mn-lt"/>
        <a:ea typeface="+mn-ea"/>
        <a:cs typeface="+mn-cs"/>
      </a:defRPr>
    </a:lvl3pPr>
    <a:lvl4pPr marL="2743337" algn="l" defTabSz="1828891" rtl="0" eaLnBrk="1" latinLnBrk="0" hangingPunct="1">
      <a:defRPr sz="3600" kern="1200">
        <a:solidFill>
          <a:schemeClr val="tx1"/>
        </a:solidFill>
        <a:latin typeface="+mn-lt"/>
        <a:ea typeface="+mn-ea"/>
        <a:cs typeface="+mn-cs"/>
      </a:defRPr>
    </a:lvl4pPr>
    <a:lvl5pPr marL="3657783" algn="l" defTabSz="1828891" rtl="0" eaLnBrk="1" latinLnBrk="0" hangingPunct="1">
      <a:defRPr sz="3600" kern="1200">
        <a:solidFill>
          <a:schemeClr val="tx1"/>
        </a:solidFill>
        <a:latin typeface="+mn-lt"/>
        <a:ea typeface="+mn-ea"/>
        <a:cs typeface="+mn-cs"/>
      </a:defRPr>
    </a:lvl5pPr>
    <a:lvl6pPr marL="4572229" algn="l" defTabSz="1828891" rtl="0" eaLnBrk="1" latinLnBrk="0" hangingPunct="1">
      <a:defRPr sz="3600" kern="1200">
        <a:solidFill>
          <a:schemeClr val="tx1"/>
        </a:solidFill>
        <a:latin typeface="+mn-lt"/>
        <a:ea typeface="+mn-ea"/>
        <a:cs typeface="+mn-cs"/>
      </a:defRPr>
    </a:lvl6pPr>
    <a:lvl7pPr marL="5486674" algn="l" defTabSz="1828891" rtl="0" eaLnBrk="1" latinLnBrk="0" hangingPunct="1">
      <a:defRPr sz="3600" kern="1200">
        <a:solidFill>
          <a:schemeClr val="tx1"/>
        </a:solidFill>
        <a:latin typeface="+mn-lt"/>
        <a:ea typeface="+mn-ea"/>
        <a:cs typeface="+mn-cs"/>
      </a:defRPr>
    </a:lvl7pPr>
    <a:lvl8pPr marL="6401120" algn="l" defTabSz="1828891" rtl="0" eaLnBrk="1" latinLnBrk="0" hangingPunct="1">
      <a:defRPr sz="3600" kern="1200">
        <a:solidFill>
          <a:schemeClr val="tx1"/>
        </a:solidFill>
        <a:latin typeface="+mn-lt"/>
        <a:ea typeface="+mn-ea"/>
        <a:cs typeface="+mn-cs"/>
      </a:defRPr>
    </a:lvl8pPr>
    <a:lvl9pPr marL="7315566" algn="l" defTabSz="1828891"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3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7E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9"/>
    <p:restoredTop sz="94612"/>
  </p:normalViewPr>
  <p:slideViewPr>
    <p:cSldViewPr snapToGrid="0" snapToObjects="1" showGuides="1">
      <p:cViewPr varScale="1">
        <p:scale>
          <a:sx n="55" d="100"/>
          <a:sy n="55" d="100"/>
        </p:scale>
        <p:origin x="366" y="90"/>
      </p:cViewPr>
      <p:guideLst>
        <p:guide orient="horz" pos="4320"/>
        <p:guide pos="7633"/>
      </p:guideLst>
    </p:cSldViewPr>
  </p:slideViewPr>
  <p:notesTextViewPr>
    <p:cViewPr>
      <p:scale>
        <a:sx n="1" d="1"/>
        <a:sy n="1" d="1"/>
      </p:scale>
      <p:origin x="0" y="0"/>
    </p:cViewPr>
  </p:notesTextViewPr>
  <p:notesViewPr>
    <p:cSldViewPr snapToGrid="0" snapToObjects="1" showGuides="1">
      <p:cViewPr varScale="1">
        <p:scale>
          <a:sx n="91" d="100"/>
          <a:sy n="91" d="100"/>
        </p:scale>
        <p:origin x="328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CFFC7C-0376-E44D-ACA0-D60DC10B59F7}" type="datetimeFigureOut">
              <a:rPr lang="en-US" smtClean="0"/>
              <a:t>4/16/2020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56CEB7-CA9E-364F-BFA0-4F3CF7BA902C}" type="slidenum">
              <a:rPr lang="en-US" smtClean="0"/>
              <a:t>‹N°›</a:t>
            </a:fld>
            <a:endParaRPr lang="en-US"/>
          </a:p>
        </p:txBody>
      </p:sp>
    </p:spTree>
    <p:extLst>
      <p:ext uri="{BB962C8B-B14F-4D97-AF65-F5344CB8AC3E}">
        <p14:creationId xmlns:p14="http://schemas.microsoft.com/office/powerpoint/2010/main" val="19862878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1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Portfolio Three">
    <p:spTree>
      <p:nvGrpSpPr>
        <p:cNvPr id="1" name=""/>
        <p:cNvGrpSpPr/>
        <p:nvPr/>
      </p:nvGrpSpPr>
      <p:grpSpPr>
        <a:xfrm>
          <a:off x="0" y="0"/>
          <a:ext cx="0" cy="0"/>
          <a:chOff x="0" y="0"/>
          <a:chExt cx="0" cy="0"/>
        </a:xfrm>
      </p:grpSpPr>
      <p:sp>
        <p:nvSpPr>
          <p:cNvPr id="5" name="Picture Placeholder 2"/>
          <p:cNvSpPr>
            <a:spLocks noGrp="1"/>
          </p:cNvSpPr>
          <p:nvPr>
            <p:ph type="pic" sz="quarter" idx="11"/>
          </p:nvPr>
        </p:nvSpPr>
        <p:spPr>
          <a:xfrm>
            <a:off x="16332201" y="0"/>
            <a:ext cx="8054975" cy="13716000"/>
          </a:xfrm>
        </p:spPr>
        <p:txBody>
          <a:bodyPr>
            <a:normAutofit/>
          </a:bodyPr>
          <a:lstStyle>
            <a:lvl1pPr>
              <a:defRPr sz="2400"/>
            </a:lvl1pPr>
          </a:lstStyle>
          <a:p>
            <a:endParaRPr lang="en-US"/>
          </a:p>
        </p:txBody>
      </p:sp>
      <p:sp>
        <p:nvSpPr>
          <p:cNvPr id="6" name="Picture Placeholder 2"/>
          <p:cNvSpPr>
            <a:spLocks noGrp="1"/>
          </p:cNvSpPr>
          <p:nvPr>
            <p:ph type="pic" sz="quarter" idx="12"/>
          </p:nvPr>
        </p:nvSpPr>
        <p:spPr>
          <a:xfrm>
            <a:off x="1" y="0"/>
            <a:ext cx="8054975" cy="13716000"/>
          </a:xfrm>
        </p:spPr>
        <p:txBody>
          <a:bodyPr>
            <a:normAutofit/>
          </a:bodyPr>
          <a:lstStyle>
            <a:lvl1pPr>
              <a:defRPr sz="2400"/>
            </a:lvl1pPr>
          </a:lstStyle>
          <a:p>
            <a:endParaRPr lang="en-US"/>
          </a:p>
        </p:txBody>
      </p:sp>
      <p:sp>
        <p:nvSpPr>
          <p:cNvPr id="7" name="Picture Placeholder 2"/>
          <p:cNvSpPr>
            <a:spLocks noGrp="1"/>
          </p:cNvSpPr>
          <p:nvPr>
            <p:ph type="pic" sz="quarter" idx="13"/>
          </p:nvPr>
        </p:nvSpPr>
        <p:spPr>
          <a:xfrm>
            <a:off x="8166101" y="0"/>
            <a:ext cx="8054975" cy="13716000"/>
          </a:xfrm>
        </p:spPr>
        <p:txBody>
          <a:bodyPr>
            <a:normAutofit/>
          </a:bodyPr>
          <a:lstStyle>
            <a:lvl1pPr>
              <a:defRPr sz="2400"/>
            </a:lvl1pPr>
          </a:lstStyle>
          <a:p>
            <a:endParaRPr lang="en-US"/>
          </a:p>
        </p:txBody>
      </p:sp>
    </p:spTree>
    <p:extLst>
      <p:ext uri="{BB962C8B-B14F-4D97-AF65-F5344CB8AC3E}">
        <p14:creationId xmlns:p14="http://schemas.microsoft.com/office/powerpoint/2010/main" val="502278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Placeholder">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0" y="8255001"/>
            <a:ext cx="24387177" cy="5461000"/>
          </a:xfrm>
        </p:spPr>
        <p:txBody>
          <a:bodyPr>
            <a:normAutofit/>
          </a:bodyPr>
          <a:lstStyle>
            <a:lvl1pPr>
              <a:defRPr sz="2800"/>
            </a:lvl1pPr>
          </a:lstStyle>
          <a:p>
            <a:endParaRPr lang="en-US"/>
          </a:p>
        </p:txBody>
      </p:sp>
    </p:spTree>
    <p:extLst>
      <p:ext uri="{BB962C8B-B14F-4D97-AF65-F5344CB8AC3E}">
        <p14:creationId xmlns:p14="http://schemas.microsoft.com/office/powerpoint/2010/main" val="179429253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639529"/>
      </p:ext>
    </p:extLst>
  </p:cSld>
  <p:clrMap bg1="lt1" tx1="dk1" bg2="lt2" tx2="dk2" accent1="accent1" accent2="accent2" accent3="accent3" accent4="accent4" accent5="accent5" accent6="accent6" hlink="hlink" folHlink="folHlink"/>
  <p:sldLayoutIdLst>
    <p:sldLayoutId id="2147483667" r:id="rId1"/>
    <p:sldLayoutId id="2147483676" r:id="rId2"/>
    <p:sldLayoutId id="2147483680" r:id="rId3"/>
  </p:sldLayoutIdLst>
  <p:txStyles>
    <p:titleStyle>
      <a:lvl1pPr algn="l" defTabSz="1828800" rtl="0" eaLnBrk="1" latinLnBrk="0" hangingPunct="1">
        <a:lnSpc>
          <a:spcPct val="90000"/>
        </a:lnSpc>
        <a:spcBef>
          <a:spcPct val="0"/>
        </a:spcBef>
        <a:buNone/>
        <a:defRPr sz="6600" b="0" i="0" kern="1200">
          <a:solidFill>
            <a:schemeClr val="tx1"/>
          </a:solidFill>
          <a:latin typeface="Montserrat Light" charset="0"/>
          <a:ea typeface="Montserrat Light" charset="0"/>
          <a:cs typeface="Montserrat Light" charset="0"/>
        </a:defRPr>
      </a:lvl1pPr>
    </p:titleStyle>
    <p:bodyStyle>
      <a:lvl1pPr marL="0" indent="0" algn="l" defTabSz="1828800" rtl="0" eaLnBrk="1" latinLnBrk="0" hangingPunct="1">
        <a:lnSpc>
          <a:spcPct val="90000"/>
        </a:lnSpc>
        <a:spcBef>
          <a:spcPts val="2000"/>
        </a:spcBef>
        <a:buFont typeface="Arial" panose="020B0604020202020204" pitchFamily="34" charset="0"/>
        <a:buNone/>
        <a:defRPr sz="4400" b="0" i="0" kern="1200">
          <a:solidFill>
            <a:schemeClr val="tx1"/>
          </a:solidFill>
          <a:latin typeface="Montserrat Light" charset="0"/>
          <a:ea typeface="Montserrat Light" charset="0"/>
          <a:cs typeface="Montserrat Light" charset="0"/>
        </a:defRPr>
      </a:lvl1pPr>
      <a:lvl2pPr marL="914400" indent="0" algn="l" defTabSz="1828800" rtl="0" eaLnBrk="1" latinLnBrk="0" hangingPunct="1">
        <a:lnSpc>
          <a:spcPct val="90000"/>
        </a:lnSpc>
        <a:spcBef>
          <a:spcPts val="1000"/>
        </a:spcBef>
        <a:buFont typeface="Arial" panose="020B0604020202020204" pitchFamily="34" charset="0"/>
        <a:buNone/>
        <a:defRPr sz="3600" b="0" i="0" kern="1200">
          <a:solidFill>
            <a:schemeClr val="tx1"/>
          </a:solidFill>
          <a:latin typeface="Montserrat Light" charset="0"/>
          <a:ea typeface="Montserrat Light" charset="0"/>
          <a:cs typeface="Montserrat Light" charset="0"/>
        </a:defRPr>
      </a:lvl2pPr>
      <a:lvl3pPr marL="1828800" indent="0" algn="l" defTabSz="1828800" rtl="0" eaLnBrk="1" latinLnBrk="0" hangingPunct="1">
        <a:lnSpc>
          <a:spcPct val="90000"/>
        </a:lnSpc>
        <a:spcBef>
          <a:spcPts val="1000"/>
        </a:spcBef>
        <a:buFont typeface="Arial" panose="020B0604020202020204" pitchFamily="34" charset="0"/>
        <a:buNone/>
        <a:defRPr sz="2800" b="0" i="0" kern="1200">
          <a:solidFill>
            <a:schemeClr val="tx1"/>
          </a:solidFill>
          <a:latin typeface="Montserrat Light" charset="0"/>
          <a:ea typeface="Montserrat Light" charset="0"/>
          <a:cs typeface="Montserrat Light" charset="0"/>
        </a:defRPr>
      </a:lvl3pPr>
      <a:lvl4pPr marL="2743200" indent="0" algn="l" defTabSz="1828800" rtl="0" eaLnBrk="1" latinLnBrk="0" hangingPunct="1">
        <a:lnSpc>
          <a:spcPct val="90000"/>
        </a:lnSpc>
        <a:spcBef>
          <a:spcPts val="1000"/>
        </a:spcBef>
        <a:buFont typeface="Arial" panose="020B0604020202020204" pitchFamily="34" charset="0"/>
        <a:buNone/>
        <a:defRPr sz="2400" b="0" i="0" kern="1200">
          <a:solidFill>
            <a:schemeClr val="tx1"/>
          </a:solidFill>
          <a:latin typeface="Montserrat Light" charset="0"/>
          <a:ea typeface="Montserrat Light" charset="0"/>
          <a:cs typeface="Montserrat Light" charset="0"/>
        </a:defRPr>
      </a:lvl4pPr>
      <a:lvl5pPr marL="3657600" indent="0" algn="l" defTabSz="1828800" rtl="0" eaLnBrk="1" latinLnBrk="0" hangingPunct="1">
        <a:lnSpc>
          <a:spcPct val="90000"/>
        </a:lnSpc>
        <a:spcBef>
          <a:spcPts val="1000"/>
        </a:spcBef>
        <a:buFont typeface="Arial" panose="020B0604020202020204" pitchFamily="34" charset="0"/>
        <a:buNone/>
        <a:defRPr sz="2400" b="0" i="0" kern="1200">
          <a:solidFill>
            <a:schemeClr val="tx1"/>
          </a:solidFill>
          <a:latin typeface="Montserrat Light" charset="0"/>
          <a:ea typeface="Montserrat Light" charset="0"/>
          <a:cs typeface="Montserrat Light" charset="0"/>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498741" y="-1748368"/>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Line 6"/>
          <p:cNvSpPr>
            <a:spLocks noChangeShapeType="1"/>
          </p:cNvSpPr>
          <p:nvPr/>
        </p:nvSpPr>
        <p:spPr bwMode="auto">
          <a:xfrm>
            <a:off x="1498741" y="-1748368"/>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pic>
        <p:nvPicPr>
          <p:cNvPr id="3" name="Image 2">
            <a:extLst>
              <a:ext uri="{FF2B5EF4-FFF2-40B4-BE49-F238E27FC236}">
                <a16:creationId xmlns:a16="http://schemas.microsoft.com/office/drawing/2014/main" id="{6075E043-EDD7-43CF-B9C0-E3117590C1B7}"/>
              </a:ext>
            </a:extLst>
          </p:cNvPr>
          <p:cNvPicPr>
            <a:picLocks noChangeAspect="1"/>
          </p:cNvPicPr>
          <p:nvPr/>
        </p:nvPicPr>
        <p:blipFill>
          <a:blip r:embed="rId2"/>
          <a:stretch>
            <a:fillRect/>
          </a:stretch>
        </p:blipFill>
        <p:spPr>
          <a:xfrm>
            <a:off x="2375271" y="6858000"/>
            <a:ext cx="14030964" cy="4422366"/>
          </a:xfrm>
          <a:prstGeom prst="rect">
            <a:avLst/>
          </a:prstGeom>
        </p:spPr>
      </p:pic>
      <p:sp>
        <p:nvSpPr>
          <p:cNvPr id="4" name="ZoneTexte 3">
            <a:extLst>
              <a:ext uri="{FF2B5EF4-FFF2-40B4-BE49-F238E27FC236}">
                <a16:creationId xmlns:a16="http://schemas.microsoft.com/office/drawing/2014/main" id="{7C8435E3-2F9D-44FC-AB4E-70699ED02995}"/>
              </a:ext>
            </a:extLst>
          </p:cNvPr>
          <p:cNvSpPr txBox="1"/>
          <p:nvPr/>
        </p:nvSpPr>
        <p:spPr>
          <a:xfrm>
            <a:off x="2375271" y="2146853"/>
            <a:ext cx="16936278" cy="2554545"/>
          </a:xfrm>
          <a:prstGeom prst="rect">
            <a:avLst/>
          </a:prstGeom>
          <a:noFill/>
        </p:spPr>
        <p:txBody>
          <a:bodyPr wrap="square" rtlCol="0">
            <a:spAutoFit/>
          </a:bodyPr>
          <a:lstStyle/>
          <a:p>
            <a:r>
              <a:rPr lang="fr-FR" sz="6200" b="1" dirty="0">
                <a:latin typeface="Montserrat" panose="00000500000000000000" pitchFamily="2" charset="0"/>
              </a:rPr>
              <a:t>Théorie des graphes</a:t>
            </a:r>
          </a:p>
          <a:p>
            <a:r>
              <a:rPr lang="fr-FR" sz="6200" b="1" dirty="0">
                <a:latin typeface="Montserrat" panose="00000500000000000000" pitchFamily="2" charset="0"/>
              </a:rPr>
              <a:t>Projet : Ordonnancement d’un graphe</a:t>
            </a:r>
          </a:p>
          <a:p>
            <a:r>
              <a:rPr lang="fr-FR" dirty="0"/>
              <a:t>L3 – Groupe A</a:t>
            </a:r>
          </a:p>
        </p:txBody>
      </p:sp>
      <p:sp>
        <p:nvSpPr>
          <p:cNvPr id="5" name="ZoneTexte 4">
            <a:extLst>
              <a:ext uri="{FF2B5EF4-FFF2-40B4-BE49-F238E27FC236}">
                <a16:creationId xmlns:a16="http://schemas.microsoft.com/office/drawing/2014/main" id="{92F0E889-1822-4A93-AFAE-181820CBC59C}"/>
              </a:ext>
            </a:extLst>
          </p:cNvPr>
          <p:cNvSpPr txBox="1"/>
          <p:nvPr/>
        </p:nvSpPr>
        <p:spPr>
          <a:xfrm>
            <a:off x="18168731" y="9814821"/>
            <a:ext cx="4909931" cy="2308324"/>
          </a:xfrm>
          <a:prstGeom prst="rect">
            <a:avLst/>
          </a:prstGeom>
          <a:noFill/>
        </p:spPr>
        <p:txBody>
          <a:bodyPr wrap="square" rtlCol="0">
            <a:spAutoFit/>
          </a:bodyPr>
          <a:lstStyle/>
          <a:p>
            <a:r>
              <a:rPr lang="fr-FR" dirty="0">
                <a:latin typeface="Montserrat" panose="00000500000000000000" pitchFamily="2" charset="0"/>
              </a:rPr>
              <a:t>Vincent Dubois</a:t>
            </a:r>
          </a:p>
          <a:p>
            <a:r>
              <a:rPr lang="fr-FR" dirty="0">
                <a:latin typeface="Montserrat" panose="00000500000000000000" pitchFamily="2" charset="0"/>
              </a:rPr>
              <a:t>Guillaume Hamel</a:t>
            </a:r>
          </a:p>
          <a:p>
            <a:r>
              <a:rPr lang="fr-FR" dirty="0">
                <a:latin typeface="Montserrat" panose="00000500000000000000" pitchFamily="2" charset="0"/>
              </a:rPr>
              <a:t>Nathan Thomas</a:t>
            </a:r>
          </a:p>
          <a:p>
            <a:r>
              <a:rPr lang="fr-FR" sz="3200" dirty="0"/>
              <a:t>Groupe 4</a:t>
            </a:r>
          </a:p>
        </p:txBody>
      </p:sp>
    </p:spTree>
    <p:extLst>
      <p:ext uri="{BB962C8B-B14F-4D97-AF65-F5344CB8AC3E}">
        <p14:creationId xmlns:p14="http://schemas.microsoft.com/office/powerpoint/2010/main" val="1230769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55"/>
          <p:cNvSpPr/>
          <p:nvPr/>
        </p:nvSpPr>
        <p:spPr>
          <a:xfrm>
            <a:off x="9825841" y="4832043"/>
            <a:ext cx="4607312" cy="4608512"/>
          </a:xfrm>
          <a:prstGeom prst="ellipse">
            <a:avLst/>
          </a:prstGeom>
          <a:noFill/>
          <a:ln w="285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59" name="Oval 58"/>
          <p:cNvSpPr/>
          <p:nvPr/>
        </p:nvSpPr>
        <p:spPr>
          <a:xfrm>
            <a:off x="4290562" y="5335317"/>
            <a:ext cx="3583672" cy="358460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62" name="Oval 61"/>
          <p:cNvSpPr/>
          <p:nvPr/>
        </p:nvSpPr>
        <p:spPr>
          <a:xfrm>
            <a:off x="16512943" y="5335317"/>
            <a:ext cx="3583672" cy="3584605"/>
          </a:xfrm>
          <a:prstGeom prst="ellipse">
            <a:avLst/>
          </a:prstGeom>
          <a:no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13" name="TextBox 12"/>
          <p:cNvSpPr txBox="1"/>
          <p:nvPr/>
        </p:nvSpPr>
        <p:spPr>
          <a:xfrm>
            <a:off x="1759630" y="2955258"/>
            <a:ext cx="20949558" cy="1200329"/>
          </a:xfrm>
          <a:prstGeom prst="rect">
            <a:avLst/>
          </a:prstGeom>
          <a:noFill/>
        </p:spPr>
        <p:txBody>
          <a:bodyPr wrap="square" rtlCol="0">
            <a:spAutoFit/>
          </a:bodyPr>
          <a:lstStyle/>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a:t>
            </a:r>
          </a:p>
        </p:txBody>
      </p:sp>
      <p:sp>
        <p:nvSpPr>
          <p:cNvPr id="14" name="TextBox 13"/>
          <p:cNvSpPr txBox="1"/>
          <p:nvPr/>
        </p:nvSpPr>
        <p:spPr>
          <a:xfrm>
            <a:off x="1759630" y="766742"/>
            <a:ext cx="18476533"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our company values</a:t>
            </a:r>
          </a:p>
        </p:txBody>
      </p:sp>
      <p:sp>
        <p:nvSpPr>
          <p:cNvPr id="15" name="Subtitle 2"/>
          <p:cNvSpPr txBox="1">
            <a:spLocks/>
          </p:cNvSpPr>
          <p:nvPr/>
        </p:nvSpPr>
        <p:spPr>
          <a:xfrm>
            <a:off x="3697288" y="10572255"/>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2000" dirty="0">
                <a:solidFill>
                  <a:schemeClr val="bg1">
                    <a:lumMod val="50000"/>
                  </a:schemeClr>
                </a:solidFill>
                <a:latin typeface="Montserrat Light" charset="0"/>
                <a:ea typeface="Montserrat Light" charset="0"/>
                <a:cs typeface="Montserrat Light" charset="0"/>
              </a:rPr>
              <a:t>entrepreneurial activities differ substantially depending</a:t>
            </a:r>
          </a:p>
        </p:txBody>
      </p:sp>
      <p:sp>
        <p:nvSpPr>
          <p:cNvPr id="16" name="Subtitle 2"/>
          <p:cNvSpPr txBox="1">
            <a:spLocks/>
          </p:cNvSpPr>
          <p:nvPr/>
        </p:nvSpPr>
        <p:spPr>
          <a:xfrm>
            <a:off x="3711576" y="9679151"/>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4000" dirty="0">
                <a:latin typeface="Montserrat" charset="0"/>
                <a:ea typeface="Montserrat" charset="0"/>
                <a:cs typeface="Montserrat" charset="0"/>
              </a:rPr>
              <a:t>your title</a:t>
            </a:r>
          </a:p>
        </p:txBody>
      </p:sp>
      <p:sp>
        <p:nvSpPr>
          <p:cNvPr id="17" name="Subtitle 2"/>
          <p:cNvSpPr txBox="1">
            <a:spLocks/>
          </p:cNvSpPr>
          <p:nvPr/>
        </p:nvSpPr>
        <p:spPr>
          <a:xfrm>
            <a:off x="9970744" y="10572255"/>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2000" dirty="0">
                <a:solidFill>
                  <a:schemeClr val="bg1">
                    <a:lumMod val="50000"/>
                  </a:schemeClr>
                </a:solidFill>
                <a:latin typeface="Montserrat Light" charset="0"/>
                <a:ea typeface="Montserrat Light" charset="0"/>
                <a:cs typeface="Montserrat Light" charset="0"/>
              </a:rPr>
              <a:t>entrepreneurial activities differ substantially depending</a:t>
            </a:r>
          </a:p>
        </p:txBody>
      </p:sp>
      <p:sp>
        <p:nvSpPr>
          <p:cNvPr id="18" name="Subtitle 2"/>
          <p:cNvSpPr txBox="1">
            <a:spLocks/>
          </p:cNvSpPr>
          <p:nvPr/>
        </p:nvSpPr>
        <p:spPr>
          <a:xfrm>
            <a:off x="9985032" y="9679151"/>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4000" dirty="0">
                <a:latin typeface="Montserrat" charset="0"/>
                <a:ea typeface="Montserrat" charset="0"/>
                <a:cs typeface="Montserrat" charset="0"/>
              </a:rPr>
              <a:t>your title</a:t>
            </a:r>
          </a:p>
        </p:txBody>
      </p:sp>
      <p:sp>
        <p:nvSpPr>
          <p:cNvPr id="19" name="Subtitle 2"/>
          <p:cNvSpPr txBox="1">
            <a:spLocks/>
          </p:cNvSpPr>
          <p:nvPr/>
        </p:nvSpPr>
        <p:spPr>
          <a:xfrm>
            <a:off x="16029160" y="10572255"/>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2000" dirty="0">
                <a:solidFill>
                  <a:schemeClr val="bg1">
                    <a:lumMod val="50000"/>
                  </a:schemeClr>
                </a:solidFill>
                <a:latin typeface="Montserrat Light" charset="0"/>
                <a:ea typeface="Montserrat Light" charset="0"/>
                <a:cs typeface="Montserrat Light" charset="0"/>
              </a:rPr>
              <a:t>entrepreneurial activities differ substantially depending</a:t>
            </a:r>
          </a:p>
        </p:txBody>
      </p:sp>
      <p:sp>
        <p:nvSpPr>
          <p:cNvPr id="20" name="Subtitle 2"/>
          <p:cNvSpPr txBox="1">
            <a:spLocks/>
          </p:cNvSpPr>
          <p:nvPr/>
        </p:nvSpPr>
        <p:spPr>
          <a:xfrm>
            <a:off x="16043448" y="9679151"/>
            <a:ext cx="4481512" cy="1046404"/>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gn="ctr">
              <a:lnSpc>
                <a:spcPct val="140000"/>
              </a:lnSpc>
            </a:pPr>
            <a:r>
              <a:rPr lang="en-US" sz="4000" dirty="0">
                <a:latin typeface="Montserrat" charset="0"/>
                <a:ea typeface="Montserrat" charset="0"/>
                <a:cs typeface="Montserrat" charset="0"/>
              </a:rPr>
              <a:t>your title</a:t>
            </a:r>
          </a:p>
        </p:txBody>
      </p:sp>
      <p:grpSp>
        <p:nvGrpSpPr>
          <p:cNvPr id="4" name="Group 3"/>
          <p:cNvGrpSpPr/>
          <p:nvPr/>
        </p:nvGrpSpPr>
        <p:grpSpPr>
          <a:xfrm>
            <a:off x="11374006" y="5883110"/>
            <a:ext cx="1639164" cy="2435668"/>
            <a:chOff x="6638513" y="11099352"/>
            <a:chExt cx="1526473" cy="2268220"/>
          </a:xfrm>
        </p:grpSpPr>
        <p:sp>
          <p:nvSpPr>
            <p:cNvPr id="35" name="Freeform 594"/>
            <p:cNvSpPr>
              <a:spLocks noChangeArrowheads="1"/>
            </p:cNvSpPr>
            <p:nvPr/>
          </p:nvSpPr>
          <p:spPr bwMode="auto">
            <a:xfrm>
              <a:off x="6638513" y="11099352"/>
              <a:ext cx="1526473" cy="1601731"/>
            </a:xfrm>
            <a:custGeom>
              <a:avLst/>
              <a:gdLst>
                <a:gd name="T0" fmla="*/ 149 w 628"/>
                <a:gd name="T1" fmla="*/ 582 h 658"/>
                <a:gd name="T2" fmla="*/ 149 w 628"/>
                <a:gd name="T3" fmla="*/ 582 h 658"/>
                <a:gd name="T4" fmla="*/ 149 w 628"/>
                <a:gd name="T5" fmla="*/ 657 h 658"/>
                <a:gd name="T6" fmla="*/ 478 w 628"/>
                <a:gd name="T7" fmla="*/ 657 h 658"/>
                <a:gd name="T8" fmla="*/ 478 w 628"/>
                <a:gd name="T9" fmla="*/ 582 h 658"/>
                <a:gd name="T10" fmla="*/ 627 w 628"/>
                <a:gd name="T11" fmla="*/ 314 h 658"/>
                <a:gd name="T12" fmla="*/ 314 w 628"/>
                <a:gd name="T13" fmla="*/ 0 h 658"/>
                <a:gd name="T14" fmla="*/ 0 w 628"/>
                <a:gd name="T15" fmla="*/ 314 h 658"/>
                <a:gd name="T16" fmla="*/ 149 w 628"/>
                <a:gd name="T17" fmla="*/ 582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8" h="658">
                  <a:moveTo>
                    <a:pt x="149" y="582"/>
                  </a:moveTo>
                  <a:lnTo>
                    <a:pt x="149" y="582"/>
                  </a:lnTo>
                  <a:cubicBezTo>
                    <a:pt x="149" y="657"/>
                    <a:pt x="149" y="657"/>
                    <a:pt x="149" y="657"/>
                  </a:cubicBezTo>
                  <a:cubicBezTo>
                    <a:pt x="478" y="657"/>
                    <a:pt x="478" y="657"/>
                    <a:pt x="478" y="657"/>
                  </a:cubicBezTo>
                  <a:cubicBezTo>
                    <a:pt x="478" y="582"/>
                    <a:pt x="478" y="582"/>
                    <a:pt x="478" y="582"/>
                  </a:cubicBezTo>
                  <a:cubicBezTo>
                    <a:pt x="568" y="523"/>
                    <a:pt x="627" y="426"/>
                    <a:pt x="627" y="314"/>
                  </a:cubicBezTo>
                  <a:cubicBezTo>
                    <a:pt x="627" y="134"/>
                    <a:pt x="485" y="0"/>
                    <a:pt x="314" y="0"/>
                  </a:cubicBezTo>
                  <a:cubicBezTo>
                    <a:pt x="135" y="0"/>
                    <a:pt x="0" y="134"/>
                    <a:pt x="0" y="314"/>
                  </a:cubicBezTo>
                  <a:cubicBezTo>
                    <a:pt x="0" y="426"/>
                    <a:pt x="60" y="530"/>
                    <a:pt x="149" y="582"/>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36" name="Line 595"/>
            <p:cNvSpPr>
              <a:spLocks noChangeShapeType="1"/>
            </p:cNvSpPr>
            <p:nvPr/>
          </p:nvSpPr>
          <p:spPr bwMode="auto">
            <a:xfrm flipH="1" flipV="1">
              <a:off x="7133006" y="11959347"/>
              <a:ext cx="128998" cy="752490"/>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37" name="Line 596"/>
            <p:cNvSpPr>
              <a:spLocks noChangeShapeType="1"/>
            </p:cNvSpPr>
            <p:nvPr/>
          </p:nvSpPr>
          <p:spPr bwMode="auto">
            <a:xfrm flipV="1">
              <a:off x="7541499" y="11959347"/>
              <a:ext cx="107498" cy="752490"/>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38" name="Freeform 597"/>
            <p:cNvSpPr>
              <a:spLocks noChangeArrowheads="1"/>
            </p:cNvSpPr>
            <p:nvPr/>
          </p:nvSpPr>
          <p:spPr bwMode="auto">
            <a:xfrm>
              <a:off x="7143760" y="12013096"/>
              <a:ext cx="515990" cy="107498"/>
            </a:xfrm>
            <a:custGeom>
              <a:avLst/>
              <a:gdLst>
                <a:gd name="T0" fmla="*/ 0 w 210"/>
                <a:gd name="T1" fmla="*/ 0 h 46"/>
                <a:gd name="T2" fmla="*/ 60 w 210"/>
                <a:gd name="T3" fmla="*/ 45 h 46"/>
                <a:gd name="T4" fmla="*/ 105 w 210"/>
                <a:gd name="T5" fmla="*/ 0 h 46"/>
                <a:gd name="T6" fmla="*/ 150 w 210"/>
                <a:gd name="T7" fmla="*/ 45 h 46"/>
                <a:gd name="T8" fmla="*/ 209 w 210"/>
                <a:gd name="T9" fmla="*/ 0 h 46"/>
              </a:gdLst>
              <a:ahLst/>
              <a:cxnLst>
                <a:cxn ang="0">
                  <a:pos x="T0" y="T1"/>
                </a:cxn>
                <a:cxn ang="0">
                  <a:pos x="T2" y="T3"/>
                </a:cxn>
                <a:cxn ang="0">
                  <a:pos x="T4" y="T5"/>
                </a:cxn>
                <a:cxn ang="0">
                  <a:pos x="T6" y="T7"/>
                </a:cxn>
                <a:cxn ang="0">
                  <a:pos x="T8" y="T9"/>
                </a:cxn>
              </a:cxnLst>
              <a:rect l="0" t="0" r="r" b="b"/>
              <a:pathLst>
                <a:path w="210" h="46">
                  <a:moveTo>
                    <a:pt x="0" y="0"/>
                  </a:moveTo>
                  <a:lnTo>
                    <a:pt x="60" y="45"/>
                  </a:lnTo>
                  <a:lnTo>
                    <a:pt x="105" y="0"/>
                  </a:lnTo>
                  <a:lnTo>
                    <a:pt x="150" y="45"/>
                  </a:lnTo>
                  <a:lnTo>
                    <a:pt x="209" y="0"/>
                  </a:ln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39" name="Freeform 598"/>
            <p:cNvSpPr>
              <a:spLocks noChangeArrowheads="1"/>
            </p:cNvSpPr>
            <p:nvPr/>
          </p:nvSpPr>
          <p:spPr bwMode="auto">
            <a:xfrm>
              <a:off x="7004011" y="12701086"/>
              <a:ext cx="806239" cy="225746"/>
            </a:xfrm>
            <a:custGeom>
              <a:avLst/>
              <a:gdLst>
                <a:gd name="T0" fmla="*/ 329 w 330"/>
                <a:gd name="T1" fmla="*/ 90 h 91"/>
                <a:gd name="T2" fmla="*/ 0 w 330"/>
                <a:gd name="T3" fmla="*/ 90 h 91"/>
                <a:gd name="T4" fmla="*/ 0 w 330"/>
                <a:gd name="T5" fmla="*/ 0 h 91"/>
                <a:gd name="T6" fmla="*/ 329 w 330"/>
                <a:gd name="T7" fmla="*/ 0 h 91"/>
                <a:gd name="T8" fmla="*/ 329 w 330"/>
                <a:gd name="T9" fmla="*/ 90 h 91"/>
              </a:gdLst>
              <a:ahLst/>
              <a:cxnLst>
                <a:cxn ang="0">
                  <a:pos x="T0" y="T1"/>
                </a:cxn>
                <a:cxn ang="0">
                  <a:pos x="T2" y="T3"/>
                </a:cxn>
                <a:cxn ang="0">
                  <a:pos x="T4" y="T5"/>
                </a:cxn>
                <a:cxn ang="0">
                  <a:pos x="T6" y="T7"/>
                </a:cxn>
                <a:cxn ang="0">
                  <a:pos x="T8" y="T9"/>
                </a:cxn>
              </a:cxnLst>
              <a:rect l="0" t="0" r="r" b="b"/>
              <a:pathLst>
                <a:path w="330" h="91">
                  <a:moveTo>
                    <a:pt x="329" y="90"/>
                  </a:moveTo>
                  <a:lnTo>
                    <a:pt x="0" y="90"/>
                  </a:lnTo>
                  <a:lnTo>
                    <a:pt x="0" y="0"/>
                  </a:lnTo>
                  <a:lnTo>
                    <a:pt x="329" y="0"/>
                  </a:lnTo>
                  <a:lnTo>
                    <a:pt x="329" y="90"/>
                  </a:lnTo>
                </a:path>
              </a:pathLst>
            </a:custGeom>
            <a:noFill/>
            <a:ln w="34290" cap="flat">
              <a:solidFill>
                <a:schemeClr val="tx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0" name="Freeform 599"/>
            <p:cNvSpPr>
              <a:spLocks noChangeArrowheads="1"/>
            </p:cNvSpPr>
            <p:nvPr/>
          </p:nvSpPr>
          <p:spPr bwMode="auto">
            <a:xfrm>
              <a:off x="7068503" y="12926824"/>
              <a:ext cx="655747" cy="214999"/>
            </a:xfrm>
            <a:custGeom>
              <a:avLst/>
              <a:gdLst>
                <a:gd name="T0" fmla="*/ 269 w 270"/>
                <a:gd name="T1" fmla="*/ 89 h 90"/>
                <a:gd name="T2" fmla="*/ 0 w 270"/>
                <a:gd name="T3" fmla="*/ 89 h 90"/>
                <a:gd name="T4" fmla="*/ 0 w 270"/>
                <a:gd name="T5" fmla="*/ 0 h 90"/>
                <a:gd name="T6" fmla="*/ 269 w 270"/>
                <a:gd name="T7" fmla="*/ 0 h 90"/>
                <a:gd name="T8" fmla="*/ 269 w 270"/>
                <a:gd name="T9" fmla="*/ 89 h 90"/>
              </a:gdLst>
              <a:ahLst/>
              <a:cxnLst>
                <a:cxn ang="0">
                  <a:pos x="T0" y="T1"/>
                </a:cxn>
                <a:cxn ang="0">
                  <a:pos x="T2" y="T3"/>
                </a:cxn>
                <a:cxn ang="0">
                  <a:pos x="T4" y="T5"/>
                </a:cxn>
                <a:cxn ang="0">
                  <a:pos x="T6" y="T7"/>
                </a:cxn>
                <a:cxn ang="0">
                  <a:pos x="T8" y="T9"/>
                </a:cxn>
              </a:cxnLst>
              <a:rect l="0" t="0" r="r" b="b"/>
              <a:pathLst>
                <a:path w="270" h="90">
                  <a:moveTo>
                    <a:pt x="269" y="89"/>
                  </a:moveTo>
                  <a:lnTo>
                    <a:pt x="0" y="89"/>
                  </a:lnTo>
                  <a:lnTo>
                    <a:pt x="0" y="0"/>
                  </a:lnTo>
                  <a:lnTo>
                    <a:pt x="269" y="0"/>
                  </a:lnTo>
                  <a:lnTo>
                    <a:pt x="269" y="89"/>
                  </a:lnTo>
                </a:path>
              </a:pathLst>
            </a:custGeom>
            <a:noFill/>
            <a:ln w="34290" cap="flat">
              <a:solidFill>
                <a:schemeClr val="tx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1" name="Freeform 600"/>
            <p:cNvSpPr>
              <a:spLocks noChangeArrowheads="1"/>
            </p:cNvSpPr>
            <p:nvPr/>
          </p:nvSpPr>
          <p:spPr bwMode="auto">
            <a:xfrm>
              <a:off x="7143760" y="13141823"/>
              <a:ext cx="515990" cy="225749"/>
            </a:xfrm>
            <a:custGeom>
              <a:avLst/>
              <a:gdLst>
                <a:gd name="T0" fmla="*/ 209 w 210"/>
                <a:gd name="T1" fmla="*/ 90 h 91"/>
                <a:gd name="T2" fmla="*/ 0 w 210"/>
                <a:gd name="T3" fmla="*/ 90 h 91"/>
                <a:gd name="T4" fmla="*/ 0 w 210"/>
                <a:gd name="T5" fmla="*/ 0 h 91"/>
                <a:gd name="T6" fmla="*/ 209 w 210"/>
                <a:gd name="T7" fmla="*/ 0 h 91"/>
                <a:gd name="T8" fmla="*/ 209 w 210"/>
                <a:gd name="T9" fmla="*/ 90 h 91"/>
              </a:gdLst>
              <a:ahLst/>
              <a:cxnLst>
                <a:cxn ang="0">
                  <a:pos x="T0" y="T1"/>
                </a:cxn>
                <a:cxn ang="0">
                  <a:pos x="T2" y="T3"/>
                </a:cxn>
                <a:cxn ang="0">
                  <a:pos x="T4" y="T5"/>
                </a:cxn>
                <a:cxn ang="0">
                  <a:pos x="T6" y="T7"/>
                </a:cxn>
                <a:cxn ang="0">
                  <a:pos x="T8" y="T9"/>
                </a:cxn>
              </a:cxnLst>
              <a:rect l="0" t="0" r="r" b="b"/>
              <a:pathLst>
                <a:path w="210" h="91">
                  <a:moveTo>
                    <a:pt x="209" y="90"/>
                  </a:moveTo>
                  <a:lnTo>
                    <a:pt x="0" y="90"/>
                  </a:lnTo>
                  <a:lnTo>
                    <a:pt x="0" y="0"/>
                  </a:lnTo>
                  <a:lnTo>
                    <a:pt x="209" y="0"/>
                  </a:lnTo>
                  <a:lnTo>
                    <a:pt x="209" y="90"/>
                  </a:lnTo>
                </a:path>
              </a:pathLst>
            </a:custGeom>
            <a:noFill/>
            <a:ln w="34290" cap="flat">
              <a:solidFill>
                <a:schemeClr val="tx1"/>
              </a:solidFill>
              <a:bevel/>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grpSp>
      <p:grpSp>
        <p:nvGrpSpPr>
          <p:cNvPr id="5" name="Group 4"/>
          <p:cNvGrpSpPr/>
          <p:nvPr/>
        </p:nvGrpSpPr>
        <p:grpSpPr>
          <a:xfrm>
            <a:off x="17813558" y="6509264"/>
            <a:ext cx="1007842" cy="1236361"/>
            <a:chOff x="11164192" y="11099359"/>
            <a:chExt cx="1848977" cy="2268217"/>
          </a:xfrm>
        </p:grpSpPr>
        <p:sp>
          <p:nvSpPr>
            <p:cNvPr id="42" name="Freeform 601"/>
            <p:cNvSpPr>
              <a:spLocks noChangeArrowheads="1"/>
            </p:cNvSpPr>
            <p:nvPr/>
          </p:nvSpPr>
          <p:spPr bwMode="auto">
            <a:xfrm>
              <a:off x="11497435" y="11099359"/>
              <a:ext cx="1182484" cy="1236232"/>
            </a:xfrm>
            <a:custGeom>
              <a:avLst/>
              <a:gdLst>
                <a:gd name="T0" fmla="*/ 0 w 487"/>
                <a:gd name="T1" fmla="*/ 388 h 509"/>
                <a:gd name="T2" fmla="*/ 0 w 487"/>
                <a:gd name="T3" fmla="*/ 388 h 509"/>
                <a:gd name="T4" fmla="*/ 239 w 487"/>
                <a:gd name="T5" fmla="*/ 508 h 509"/>
                <a:gd name="T6" fmla="*/ 486 w 487"/>
                <a:gd name="T7" fmla="*/ 388 h 509"/>
                <a:gd name="T8" fmla="*/ 486 w 487"/>
                <a:gd name="T9" fmla="*/ 0 h 509"/>
                <a:gd name="T10" fmla="*/ 0 w 487"/>
                <a:gd name="T11" fmla="*/ 0 h 509"/>
                <a:gd name="T12" fmla="*/ 0 w 487"/>
                <a:gd name="T13" fmla="*/ 388 h 509"/>
              </a:gdLst>
              <a:ahLst/>
              <a:cxnLst>
                <a:cxn ang="0">
                  <a:pos x="T0" y="T1"/>
                </a:cxn>
                <a:cxn ang="0">
                  <a:pos x="T2" y="T3"/>
                </a:cxn>
                <a:cxn ang="0">
                  <a:pos x="T4" y="T5"/>
                </a:cxn>
                <a:cxn ang="0">
                  <a:pos x="T6" y="T7"/>
                </a:cxn>
                <a:cxn ang="0">
                  <a:pos x="T8" y="T9"/>
                </a:cxn>
                <a:cxn ang="0">
                  <a:pos x="T10" y="T11"/>
                </a:cxn>
                <a:cxn ang="0">
                  <a:pos x="T12" y="T13"/>
                </a:cxn>
              </a:cxnLst>
              <a:rect l="0" t="0" r="r" b="b"/>
              <a:pathLst>
                <a:path w="487" h="509">
                  <a:moveTo>
                    <a:pt x="0" y="388"/>
                  </a:moveTo>
                  <a:lnTo>
                    <a:pt x="0" y="388"/>
                  </a:lnTo>
                  <a:cubicBezTo>
                    <a:pt x="0" y="456"/>
                    <a:pt x="90" y="508"/>
                    <a:pt x="239" y="508"/>
                  </a:cubicBezTo>
                  <a:cubicBezTo>
                    <a:pt x="388" y="508"/>
                    <a:pt x="486" y="456"/>
                    <a:pt x="486" y="388"/>
                  </a:cubicBezTo>
                  <a:cubicBezTo>
                    <a:pt x="486" y="0"/>
                    <a:pt x="486" y="0"/>
                    <a:pt x="486" y="0"/>
                  </a:cubicBezTo>
                  <a:cubicBezTo>
                    <a:pt x="0" y="0"/>
                    <a:pt x="0" y="0"/>
                    <a:pt x="0" y="0"/>
                  </a:cubicBezTo>
                  <a:lnTo>
                    <a:pt x="0" y="388"/>
                  </a:ln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
          <p:nvSpPr>
            <p:cNvPr id="43" name="Line 602"/>
            <p:cNvSpPr>
              <a:spLocks noChangeShapeType="1"/>
            </p:cNvSpPr>
            <p:nvPr/>
          </p:nvSpPr>
          <p:spPr bwMode="auto">
            <a:xfrm>
              <a:off x="11637188" y="13356818"/>
              <a:ext cx="870734" cy="10754"/>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4" name="Line 603"/>
            <p:cNvSpPr>
              <a:spLocks noChangeShapeType="1"/>
            </p:cNvSpPr>
            <p:nvPr/>
          </p:nvSpPr>
          <p:spPr bwMode="auto">
            <a:xfrm>
              <a:off x="12077921" y="12346339"/>
              <a:ext cx="10754" cy="1021237"/>
            </a:xfrm>
            <a:prstGeom prst="line">
              <a:avLst/>
            </a:prstGeom>
            <a:noFill/>
            <a:ln w="34290" cap="flat">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5" name="Freeform 604"/>
            <p:cNvSpPr>
              <a:spLocks noChangeArrowheads="1"/>
            </p:cNvSpPr>
            <p:nvPr/>
          </p:nvSpPr>
          <p:spPr bwMode="auto">
            <a:xfrm>
              <a:off x="11164192" y="11325101"/>
              <a:ext cx="333243" cy="333243"/>
            </a:xfrm>
            <a:custGeom>
              <a:avLst/>
              <a:gdLst>
                <a:gd name="T0" fmla="*/ 134 w 135"/>
                <a:gd name="T1" fmla="*/ 0 h 135"/>
                <a:gd name="T2" fmla="*/ 134 w 135"/>
                <a:gd name="T3" fmla="*/ 0 h 135"/>
                <a:gd name="T4" fmla="*/ 0 w 135"/>
                <a:gd name="T5" fmla="*/ 0 h 135"/>
                <a:gd name="T6" fmla="*/ 134 w 135"/>
                <a:gd name="T7" fmla="*/ 134 h 135"/>
              </a:gdLst>
              <a:ahLst/>
              <a:cxnLst>
                <a:cxn ang="0">
                  <a:pos x="T0" y="T1"/>
                </a:cxn>
                <a:cxn ang="0">
                  <a:pos x="T2" y="T3"/>
                </a:cxn>
                <a:cxn ang="0">
                  <a:pos x="T4" y="T5"/>
                </a:cxn>
                <a:cxn ang="0">
                  <a:pos x="T6" y="T7"/>
                </a:cxn>
              </a:cxnLst>
              <a:rect l="0" t="0" r="r" b="b"/>
              <a:pathLst>
                <a:path w="135" h="135">
                  <a:moveTo>
                    <a:pt x="134" y="0"/>
                  </a:moveTo>
                  <a:lnTo>
                    <a:pt x="134" y="0"/>
                  </a:lnTo>
                  <a:cubicBezTo>
                    <a:pt x="0" y="0"/>
                    <a:pt x="0" y="0"/>
                    <a:pt x="0" y="0"/>
                  </a:cubicBezTo>
                  <a:cubicBezTo>
                    <a:pt x="0" y="0"/>
                    <a:pt x="0" y="134"/>
                    <a:pt x="134" y="134"/>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sp>
          <p:nvSpPr>
            <p:cNvPr id="46" name="Freeform 605"/>
            <p:cNvSpPr>
              <a:spLocks noChangeArrowheads="1"/>
            </p:cNvSpPr>
            <p:nvPr/>
          </p:nvSpPr>
          <p:spPr bwMode="auto">
            <a:xfrm>
              <a:off x="12679919" y="11325101"/>
              <a:ext cx="333250" cy="333243"/>
            </a:xfrm>
            <a:custGeom>
              <a:avLst/>
              <a:gdLst>
                <a:gd name="T0" fmla="*/ 0 w 135"/>
                <a:gd name="T1" fmla="*/ 0 h 135"/>
                <a:gd name="T2" fmla="*/ 0 w 135"/>
                <a:gd name="T3" fmla="*/ 0 h 135"/>
                <a:gd name="T4" fmla="*/ 134 w 135"/>
                <a:gd name="T5" fmla="*/ 0 h 135"/>
                <a:gd name="T6" fmla="*/ 0 w 135"/>
                <a:gd name="T7" fmla="*/ 134 h 135"/>
              </a:gdLst>
              <a:ahLst/>
              <a:cxnLst>
                <a:cxn ang="0">
                  <a:pos x="T0" y="T1"/>
                </a:cxn>
                <a:cxn ang="0">
                  <a:pos x="T2" y="T3"/>
                </a:cxn>
                <a:cxn ang="0">
                  <a:pos x="T4" y="T5"/>
                </a:cxn>
                <a:cxn ang="0">
                  <a:pos x="T6" y="T7"/>
                </a:cxn>
              </a:cxnLst>
              <a:rect l="0" t="0" r="r" b="b"/>
              <a:pathLst>
                <a:path w="135" h="135">
                  <a:moveTo>
                    <a:pt x="0" y="0"/>
                  </a:moveTo>
                  <a:lnTo>
                    <a:pt x="0" y="0"/>
                  </a:lnTo>
                  <a:cubicBezTo>
                    <a:pt x="134" y="0"/>
                    <a:pt x="134" y="0"/>
                    <a:pt x="134" y="0"/>
                  </a:cubicBezTo>
                  <a:cubicBezTo>
                    <a:pt x="134" y="0"/>
                    <a:pt x="134" y="134"/>
                    <a:pt x="0" y="134"/>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endParaRPr lang="en-US" dirty="0">
                <a:latin typeface="Montserrat Light" charset="0"/>
              </a:endParaRPr>
            </a:p>
          </p:txBody>
        </p:sp>
      </p:grpSp>
      <p:sp>
        <p:nvSpPr>
          <p:cNvPr id="47" name="Freeform 582"/>
          <p:cNvSpPr>
            <a:spLocks noChangeArrowheads="1"/>
          </p:cNvSpPr>
          <p:nvPr/>
        </p:nvSpPr>
        <p:spPr bwMode="auto">
          <a:xfrm>
            <a:off x="5328054" y="6634866"/>
            <a:ext cx="1508687" cy="868204"/>
          </a:xfrm>
          <a:custGeom>
            <a:avLst/>
            <a:gdLst>
              <a:gd name="T0" fmla="*/ 597 w 934"/>
              <a:gd name="T1" fmla="*/ 538 h 539"/>
              <a:gd name="T2" fmla="*/ 597 w 934"/>
              <a:gd name="T3" fmla="*/ 538 h 539"/>
              <a:gd name="T4" fmla="*/ 814 w 934"/>
              <a:gd name="T5" fmla="*/ 538 h 539"/>
              <a:gd name="T6" fmla="*/ 933 w 934"/>
              <a:gd name="T7" fmla="*/ 418 h 539"/>
              <a:gd name="T8" fmla="*/ 814 w 934"/>
              <a:gd name="T9" fmla="*/ 299 h 539"/>
              <a:gd name="T10" fmla="*/ 493 w 934"/>
              <a:gd name="T11" fmla="*/ 0 h 539"/>
              <a:gd name="T12" fmla="*/ 179 w 934"/>
              <a:gd name="T13" fmla="*/ 239 h 539"/>
              <a:gd name="T14" fmla="*/ 157 w 934"/>
              <a:gd name="T15" fmla="*/ 239 h 539"/>
              <a:gd name="T16" fmla="*/ 0 w 934"/>
              <a:gd name="T17" fmla="*/ 388 h 539"/>
              <a:gd name="T18" fmla="*/ 149 w 934"/>
              <a:gd name="T19" fmla="*/ 538 h 539"/>
              <a:gd name="T20" fmla="*/ 597 w 934"/>
              <a:gd name="T21" fmla="*/ 538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4" h="539">
                <a:moveTo>
                  <a:pt x="597" y="538"/>
                </a:moveTo>
                <a:lnTo>
                  <a:pt x="597" y="538"/>
                </a:lnTo>
                <a:cubicBezTo>
                  <a:pt x="814" y="538"/>
                  <a:pt x="814" y="538"/>
                  <a:pt x="814" y="538"/>
                </a:cubicBezTo>
                <a:cubicBezTo>
                  <a:pt x="881" y="538"/>
                  <a:pt x="933" y="486"/>
                  <a:pt x="933" y="418"/>
                </a:cubicBezTo>
                <a:cubicBezTo>
                  <a:pt x="933" y="351"/>
                  <a:pt x="881" y="299"/>
                  <a:pt x="814" y="299"/>
                </a:cubicBezTo>
                <a:cubicBezTo>
                  <a:pt x="814" y="135"/>
                  <a:pt x="664" y="0"/>
                  <a:pt x="493" y="0"/>
                </a:cubicBezTo>
                <a:cubicBezTo>
                  <a:pt x="343" y="0"/>
                  <a:pt x="209" y="97"/>
                  <a:pt x="179" y="239"/>
                </a:cubicBezTo>
                <a:cubicBezTo>
                  <a:pt x="179" y="239"/>
                  <a:pt x="164" y="239"/>
                  <a:pt x="157" y="239"/>
                </a:cubicBezTo>
                <a:cubicBezTo>
                  <a:pt x="67" y="239"/>
                  <a:pt x="0" y="306"/>
                  <a:pt x="0" y="388"/>
                </a:cubicBezTo>
                <a:cubicBezTo>
                  <a:pt x="0" y="471"/>
                  <a:pt x="67" y="538"/>
                  <a:pt x="149" y="538"/>
                </a:cubicBezTo>
                <a:cubicBezTo>
                  <a:pt x="597" y="538"/>
                  <a:pt x="597" y="538"/>
                  <a:pt x="597" y="538"/>
                </a:cubicBezTo>
              </a:path>
            </a:pathLst>
          </a:custGeom>
          <a:noFill/>
          <a:ln w="3429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Montserrat Light" charset="0"/>
            </a:endParaRPr>
          </a:p>
        </p:txBody>
      </p:sp>
    </p:spTree>
    <p:extLst>
      <p:ext uri="{BB962C8B-B14F-4D97-AF65-F5344CB8AC3E}">
        <p14:creationId xmlns:p14="http://schemas.microsoft.com/office/powerpoint/2010/main" val="152098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759630" y="4154556"/>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6" name="TextBox 15"/>
          <p:cNvSpPr txBox="1"/>
          <p:nvPr/>
        </p:nvSpPr>
        <p:spPr>
          <a:xfrm>
            <a:off x="1759630" y="695220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7" name="TextBox 16"/>
          <p:cNvSpPr txBox="1"/>
          <p:nvPr/>
        </p:nvSpPr>
        <p:spPr>
          <a:xfrm>
            <a:off x="1759630" y="942689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8" name="TextBox 17"/>
          <p:cNvSpPr txBox="1"/>
          <p:nvPr/>
        </p:nvSpPr>
        <p:spPr>
          <a:xfrm>
            <a:off x="12385213" y="4154556"/>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19" name="TextBox 18"/>
          <p:cNvSpPr txBox="1"/>
          <p:nvPr/>
        </p:nvSpPr>
        <p:spPr>
          <a:xfrm>
            <a:off x="12385213" y="695220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20" name="TextBox 19"/>
          <p:cNvSpPr txBox="1"/>
          <p:nvPr/>
        </p:nvSpPr>
        <p:spPr>
          <a:xfrm>
            <a:off x="12385213" y="9426890"/>
            <a:ext cx="9266720" cy="2123658"/>
          </a:xfrm>
          <a:prstGeom prst="rect">
            <a:avLst/>
          </a:prstGeom>
          <a:noFill/>
        </p:spPr>
        <p:txBody>
          <a:bodyPr wrap="square" rtlCol="0">
            <a:spAutoFit/>
          </a:bodyPr>
          <a:lstStyle/>
          <a:p>
            <a:pPr>
              <a:lnSpc>
                <a:spcPct val="150000"/>
              </a:lnSpc>
            </a:pPr>
            <a:r>
              <a:rPr lang="en-US" sz="2800" b="1" dirty="0">
                <a:solidFill>
                  <a:schemeClr val="tx2"/>
                </a:solidFill>
                <a:latin typeface="Montserrat Semi" charset="0"/>
                <a:ea typeface="Montserrat Semi" charset="0"/>
                <a:cs typeface="Montserrat Semi" charset="0"/>
              </a:rPr>
              <a:t>write a title in this section</a:t>
            </a:r>
            <a:endParaRPr lang="en-US" sz="2400" b="1" dirty="0">
              <a:solidFill>
                <a:schemeClr val="tx2"/>
              </a:solidFill>
              <a:latin typeface="Montserrat Semi" charset="0"/>
              <a:ea typeface="Montserrat Semi" charset="0"/>
              <a:cs typeface="Montserrat Semi" charset="0"/>
            </a:endParaRPr>
          </a:p>
          <a:p>
            <a:pPr>
              <a:lnSpc>
                <a:spcPct val="150000"/>
              </a:lnSpc>
            </a:pPr>
            <a:r>
              <a:rPr lang="en-US" sz="20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a:t>
            </a:r>
          </a:p>
        </p:txBody>
      </p:sp>
      <p:sp>
        <p:nvSpPr>
          <p:cNvPr id="9" name="TextBox 8"/>
          <p:cNvSpPr txBox="1"/>
          <p:nvPr/>
        </p:nvSpPr>
        <p:spPr>
          <a:xfrm>
            <a:off x="1759630" y="766742"/>
            <a:ext cx="19754126"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write here something</a:t>
            </a:r>
          </a:p>
        </p:txBody>
      </p:sp>
    </p:spTree>
    <p:extLst>
      <p:ext uri="{BB962C8B-B14F-4D97-AF65-F5344CB8AC3E}">
        <p14:creationId xmlns:p14="http://schemas.microsoft.com/office/powerpoint/2010/main" val="573556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8255000"/>
            <a:ext cx="24387175" cy="546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TextBox 6"/>
          <p:cNvSpPr txBox="1"/>
          <p:nvPr/>
        </p:nvSpPr>
        <p:spPr>
          <a:xfrm>
            <a:off x="1759630" y="766742"/>
            <a:ext cx="19754126"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write here something</a:t>
            </a:r>
          </a:p>
        </p:txBody>
      </p:sp>
      <p:sp>
        <p:nvSpPr>
          <p:cNvPr id="10" name="TextBox 9"/>
          <p:cNvSpPr txBox="1"/>
          <p:nvPr/>
        </p:nvSpPr>
        <p:spPr>
          <a:xfrm>
            <a:off x="1575030" y="3219077"/>
            <a:ext cx="20726170" cy="2031325"/>
          </a:xfrm>
          <a:prstGeom prst="rect">
            <a:avLst/>
          </a:prstGeom>
          <a:noFill/>
        </p:spPr>
        <p:txBody>
          <a:bodyPr wrap="square" rtlCol="0">
            <a:spAutoFit/>
          </a:bodyPr>
          <a:lstStyle/>
          <a:p>
            <a:pPr>
              <a:lnSpc>
                <a:spcPct val="150000"/>
              </a:lnSpc>
            </a:pPr>
            <a:r>
              <a:rPr lang="en-US" dirty="0">
                <a:solidFill>
                  <a:schemeClr val="tx2"/>
                </a:solidFill>
                <a:latin typeface="Montserrat Semi" charset="0"/>
                <a:ea typeface="Montserrat Semi" charset="0"/>
                <a:cs typeface="Montserrat Semi" charset="0"/>
              </a:rPr>
              <a:t>write another line here</a:t>
            </a:r>
            <a:endParaRPr lang="en-US" sz="2800"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a:t>
            </a:r>
            <a:r>
              <a:rPr lang="en-US" sz="2400" dirty="0">
                <a:solidFill>
                  <a:schemeClr val="tx2"/>
                </a:solidFill>
                <a:latin typeface="Montserrat Light" charset="0"/>
                <a:ea typeface="Montserrat Light" charset="0"/>
                <a:cs typeface="Montserrat Light" charset="0"/>
              </a:rPr>
              <a:t>. </a:t>
            </a:r>
          </a:p>
        </p:txBody>
      </p:sp>
      <p:sp>
        <p:nvSpPr>
          <p:cNvPr id="11" name="TextBox 10"/>
          <p:cNvSpPr txBox="1"/>
          <p:nvPr/>
        </p:nvSpPr>
        <p:spPr>
          <a:xfrm>
            <a:off x="1575029" y="5486746"/>
            <a:ext cx="20726171" cy="2031325"/>
          </a:xfrm>
          <a:prstGeom prst="rect">
            <a:avLst/>
          </a:prstGeom>
          <a:noFill/>
        </p:spPr>
        <p:txBody>
          <a:bodyPr wrap="square" rtlCol="0">
            <a:spAutoFit/>
          </a:bodyPr>
          <a:lstStyle/>
          <a:p>
            <a:pPr>
              <a:lnSpc>
                <a:spcPct val="150000"/>
              </a:lnSpc>
            </a:pPr>
            <a:r>
              <a:rPr lang="en-US" b="1" dirty="0">
                <a:solidFill>
                  <a:schemeClr val="tx2"/>
                </a:solidFill>
                <a:latin typeface="Montserrat Semi" charset="0"/>
                <a:ea typeface="Montserrat Semi" charset="0"/>
                <a:cs typeface="Montserrat Semi" charset="0"/>
              </a:rPr>
              <a:t>write another line here</a:t>
            </a:r>
            <a:endParaRPr lang="en-US" sz="2800" b="1" dirty="0">
              <a:solidFill>
                <a:schemeClr val="tx2"/>
              </a:solidFill>
              <a:latin typeface="Montserrat Semi" charset="0"/>
              <a:ea typeface="Montserrat Semi" charset="0"/>
              <a:cs typeface="Montserrat Semi" charset="0"/>
            </a:endParaRPr>
          </a:p>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a:t>
            </a:r>
            <a:r>
              <a:rPr lang="en-US" sz="2400" dirty="0">
                <a:solidFill>
                  <a:schemeClr val="tx2"/>
                </a:solidFill>
                <a:latin typeface="Montserrat Light" charset="0"/>
                <a:ea typeface="Montserrat Light" charset="0"/>
                <a:cs typeface="Montserrat Light" charset="0"/>
              </a:rPr>
              <a:t>. </a:t>
            </a:r>
          </a:p>
        </p:txBody>
      </p:sp>
      <p:sp>
        <p:nvSpPr>
          <p:cNvPr id="2" name="Picture Placeholder 1"/>
          <p:cNvSpPr>
            <a:spLocks noGrp="1"/>
          </p:cNvSpPr>
          <p:nvPr>
            <p:ph type="pic" sz="quarter" idx="11"/>
          </p:nvPr>
        </p:nvSpPr>
        <p:spPr/>
      </p:sp>
    </p:spTree>
    <p:extLst>
      <p:ext uri="{BB962C8B-B14F-4D97-AF65-F5344CB8AC3E}">
        <p14:creationId xmlns:p14="http://schemas.microsoft.com/office/powerpoint/2010/main" val="120973496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166100" y="0"/>
            <a:ext cx="8054975" cy="13716000"/>
          </a:xfrm>
          <a:prstGeom prst="rect">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98102" y="3303180"/>
            <a:ext cx="5790970" cy="7109639"/>
          </a:xfrm>
          <a:prstGeom prst="rect">
            <a:avLst/>
          </a:prstGeom>
          <a:noFill/>
        </p:spPr>
        <p:txBody>
          <a:bodyPr wrap="square" rtlCol="0">
            <a:spAutoFit/>
          </a:bodyPr>
          <a:lstStyle/>
          <a:p>
            <a:pPr algn="ctr">
              <a:lnSpc>
                <a:spcPct val="200000"/>
              </a:lnSpc>
            </a:pPr>
            <a:r>
              <a:rPr lang="en-US" dirty="0">
                <a:solidFill>
                  <a:schemeClr val="bg1"/>
                </a:solidFill>
                <a:latin typeface="Montserrat Semi" charset="0"/>
                <a:ea typeface="Montserrat Semi" charset="0"/>
                <a:cs typeface="Montserrat Semi" charset="0"/>
              </a:rPr>
              <a:t>write another line here</a:t>
            </a:r>
            <a:endParaRPr lang="en-US" sz="2800" dirty="0">
              <a:solidFill>
                <a:schemeClr val="bg1"/>
              </a:solidFill>
              <a:latin typeface="Montserrat Semi" charset="0"/>
              <a:ea typeface="Montserrat Semi" charset="0"/>
              <a:cs typeface="Montserrat Semi" charset="0"/>
            </a:endParaRPr>
          </a:p>
          <a:p>
            <a:pPr algn="ctr">
              <a:lnSpc>
                <a:spcPct val="200000"/>
              </a:lnSpc>
            </a:pPr>
            <a:r>
              <a:rPr lang="en-US" sz="2400" dirty="0">
                <a:solidFill>
                  <a:schemeClr val="bg1"/>
                </a:solidFill>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 </a:t>
            </a:r>
          </a:p>
        </p:txBody>
      </p:sp>
      <p:sp>
        <p:nvSpPr>
          <p:cNvPr id="2" name="Picture Placeholder 1"/>
          <p:cNvSpPr>
            <a:spLocks noGrp="1"/>
          </p:cNvSpPr>
          <p:nvPr>
            <p:ph type="pic" sz="quarter" idx="12"/>
          </p:nvPr>
        </p:nvSpPr>
        <p:spPr>
          <a:solidFill>
            <a:schemeClr val="bg1">
              <a:lumMod val="95000"/>
            </a:schemeClr>
          </a:solidFill>
        </p:spPr>
      </p:sp>
      <p:sp>
        <p:nvSpPr>
          <p:cNvPr id="3" name="Picture Placeholder 2"/>
          <p:cNvSpPr>
            <a:spLocks noGrp="1"/>
          </p:cNvSpPr>
          <p:nvPr>
            <p:ph type="pic" sz="quarter" idx="11"/>
          </p:nvPr>
        </p:nvSpPr>
        <p:spPr>
          <a:solidFill>
            <a:schemeClr val="bg1">
              <a:lumMod val="95000"/>
            </a:schemeClr>
          </a:solidFill>
        </p:spPr>
      </p:sp>
      <p:sp>
        <p:nvSpPr>
          <p:cNvPr id="4" name="Picture Placeholder 3"/>
          <p:cNvSpPr>
            <a:spLocks noGrp="1"/>
          </p:cNvSpPr>
          <p:nvPr>
            <p:ph type="pic" sz="quarter" idx="13"/>
          </p:nvPr>
        </p:nvSpPr>
        <p:spPr/>
      </p:sp>
    </p:spTree>
    <p:extLst>
      <p:ext uri="{BB962C8B-B14F-4D97-AF65-F5344CB8AC3E}">
        <p14:creationId xmlns:p14="http://schemas.microsoft.com/office/powerpoint/2010/main" val="1403938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186978E-3956-43E0-94F7-E1A00211F814}"/>
              </a:ext>
            </a:extLst>
          </p:cNvPr>
          <p:cNvSpPr txBox="1"/>
          <p:nvPr/>
        </p:nvSpPr>
        <p:spPr>
          <a:xfrm>
            <a:off x="2375271" y="1113184"/>
            <a:ext cx="16936278" cy="1046440"/>
          </a:xfrm>
          <a:prstGeom prst="rect">
            <a:avLst/>
          </a:prstGeom>
          <a:noFill/>
        </p:spPr>
        <p:txBody>
          <a:bodyPr wrap="square" rtlCol="0">
            <a:spAutoFit/>
          </a:bodyPr>
          <a:lstStyle/>
          <a:p>
            <a:r>
              <a:rPr lang="fr-FR" sz="6200" b="1" dirty="0">
                <a:latin typeface="Montserrat" panose="00000500000000000000" pitchFamily="2" charset="0"/>
              </a:rPr>
              <a:t>I : Structure des données</a:t>
            </a:r>
          </a:p>
        </p:txBody>
      </p:sp>
      <p:sp>
        <p:nvSpPr>
          <p:cNvPr id="3" name="ZoneTexte 2">
            <a:extLst>
              <a:ext uri="{FF2B5EF4-FFF2-40B4-BE49-F238E27FC236}">
                <a16:creationId xmlns:a16="http://schemas.microsoft.com/office/drawing/2014/main" id="{8C24534F-EF27-4014-A9E2-7BF27A850473}"/>
              </a:ext>
            </a:extLst>
          </p:cNvPr>
          <p:cNvSpPr txBox="1"/>
          <p:nvPr/>
        </p:nvSpPr>
        <p:spPr>
          <a:xfrm>
            <a:off x="526591" y="4681728"/>
            <a:ext cx="13209287" cy="6186309"/>
          </a:xfrm>
          <a:prstGeom prst="rect">
            <a:avLst/>
          </a:prstGeom>
          <a:noFill/>
        </p:spPr>
        <p:txBody>
          <a:bodyPr wrap="square" rtlCol="0">
            <a:spAutoFit/>
          </a:bodyPr>
          <a:lstStyle/>
          <a:p>
            <a:r>
              <a:rPr lang="fr-FR" dirty="0">
                <a:latin typeface="Open Sans" panose="020B0606030504020204" pitchFamily="34" charset="0"/>
                <a:ea typeface="Open Sans" panose="020B0606030504020204" pitchFamily="34" charset="0"/>
                <a:cs typeface="Open Sans" panose="020B0606030504020204" pitchFamily="34" charset="0"/>
              </a:rPr>
              <a:t>Programmation orientée objet =&gt; JAVA</a:t>
            </a:r>
          </a:p>
          <a:p>
            <a:endParaRPr lang="fr-FR" dirty="0">
              <a:latin typeface="Open Sans" panose="020B0606030504020204" pitchFamily="34" charset="0"/>
              <a:ea typeface="Open Sans" panose="020B0606030504020204" pitchFamily="34" charset="0"/>
              <a:cs typeface="Open Sans" panose="020B0606030504020204" pitchFamily="34" charset="0"/>
            </a:endParaRPr>
          </a:p>
          <a:p>
            <a:r>
              <a:rPr lang="fr-FR" dirty="0">
                <a:latin typeface="Open Sans" panose="020B0606030504020204" pitchFamily="34" charset="0"/>
                <a:ea typeface="Open Sans" panose="020B0606030504020204" pitchFamily="34" charset="0"/>
                <a:cs typeface="Open Sans" panose="020B0606030504020204" pitchFamily="34" charset="0"/>
              </a:rPr>
              <a:t>3 objets distincts :</a:t>
            </a:r>
          </a:p>
          <a:p>
            <a:r>
              <a:rPr lang="fr-FR" dirty="0">
                <a:latin typeface="Open Sans" panose="020B0606030504020204" pitchFamily="34" charset="0"/>
                <a:ea typeface="Open Sans" panose="020B0606030504020204" pitchFamily="34" charset="0"/>
                <a:cs typeface="Open Sans" panose="020B0606030504020204" pitchFamily="34" charset="0"/>
              </a:rPr>
              <a:t>	- Graphe = représentation d’un graphe en mémoire</a:t>
            </a:r>
          </a:p>
          <a:p>
            <a:r>
              <a:rPr lang="fr-FR" dirty="0">
                <a:latin typeface="Open Sans" panose="020B0606030504020204" pitchFamily="34" charset="0"/>
                <a:ea typeface="Open Sans" panose="020B0606030504020204" pitchFamily="34" charset="0"/>
                <a:cs typeface="Open Sans" panose="020B0606030504020204" pitchFamily="34" charset="0"/>
              </a:rPr>
              <a:t>	- Arc = représentation d’un arc</a:t>
            </a:r>
          </a:p>
          <a:p>
            <a:r>
              <a:rPr lang="fr-FR" dirty="0">
                <a:latin typeface="Open Sans" panose="020B0606030504020204" pitchFamily="34" charset="0"/>
                <a:ea typeface="Open Sans" panose="020B0606030504020204" pitchFamily="34" charset="0"/>
                <a:cs typeface="Open Sans" panose="020B0606030504020204" pitchFamily="34" charset="0"/>
              </a:rPr>
              <a:t>		- Source</a:t>
            </a:r>
          </a:p>
          <a:p>
            <a:r>
              <a:rPr lang="fr-FR" dirty="0">
                <a:latin typeface="Open Sans" panose="020B0606030504020204" pitchFamily="34" charset="0"/>
                <a:ea typeface="Open Sans" panose="020B0606030504020204" pitchFamily="34" charset="0"/>
                <a:cs typeface="Open Sans" panose="020B0606030504020204" pitchFamily="34" charset="0"/>
              </a:rPr>
              <a:t>		- Cible</a:t>
            </a:r>
          </a:p>
          <a:p>
            <a:r>
              <a:rPr lang="fr-FR" dirty="0">
                <a:latin typeface="Open Sans" panose="020B0606030504020204" pitchFamily="34" charset="0"/>
                <a:ea typeface="Open Sans" panose="020B0606030504020204" pitchFamily="34" charset="0"/>
                <a:cs typeface="Open Sans" panose="020B0606030504020204" pitchFamily="34" charset="0"/>
              </a:rPr>
              <a:t>		- Valeur </a:t>
            </a:r>
          </a:p>
          <a:p>
            <a:r>
              <a:rPr lang="fr-FR" dirty="0">
                <a:latin typeface="Open Sans" panose="020B0606030504020204" pitchFamily="34" charset="0"/>
                <a:ea typeface="Open Sans" panose="020B0606030504020204" pitchFamily="34" charset="0"/>
                <a:cs typeface="Open Sans" panose="020B0606030504020204" pitchFamily="34" charset="0"/>
              </a:rPr>
              <a:t>	- Trace = permet l’écriture dans </a:t>
            </a:r>
          </a:p>
          <a:p>
            <a:r>
              <a:rPr lang="fr-FR" dirty="0">
                <a:latin typeface="Open Sans" panose="020B0606030504020204" pitchFamily="34" charset="0"/>
                <a:ea typeface="Open Sans" panose="020B0606030504020204" pitchFamily="34" charset="0"/>
                <a:cs typeface="Open Sans" panose="020B0606030504020204" pitchFamily="34" charset="0"/>
              </a:rPr>
              <a:t>			- le fichier de trace du graphe testé</a:t>
            </a:r>
          </a:p>
          <a:p>
            <a:r>
              <a:rPr lang="fr-FR" dirty="0">
                <a:latin typeface="Open Sans" panose="020B0606030504020204" pitchFamily="34" charset="0"/>
                <a:ea typeface="Open Sans" panose="020B0606030504020204" pitchFamily="34" charset="0"/>
                <a:cs typeface="Open Sans" panose="020B0606030504020204" pitchFamily="34" charset="0"/>
              </a:rPr>
              <a:t>			- la console</a:t>
            </a:r>
          </a:p>
        </p:txBody>
      </p:sp>
      <p:pic>
        <p:nvPicPr>
          <p:cNvPr id="4" name="Image 3">
            <a:extLst>
              <a:ext uri="{FF2B5EF4-FFF2-40B4-BE49-F238E27FC236}">
                <a16:creationId xmlns:a16="http://schemas.microsoft.com/office/drawing/2014/main" id="{4EB9858A-D6CC-4615-B1AF-23F3758B3102}"/>
              </a:ext>
            </a:extLst>
          </p:cNvPr>
          <p:cNvPicPr>
            <a:picLocks noChangeAspect="1"/>
          </p:cNvPicPr>
          <p:nvPr/>
        </p:nvPicPr>
        <p:blipFill>
          <a:blip r:embed="rId2"/>
          <a:stretch>
            <a:fillRect/>
          </a:stretch>
        </p:blipFill>
        <p:spPr>
          <a:xfrm>
            <a:off x="14736465" y="4681728"/>
            <a:ext cx="9150168" cy="4777920"/>
          </a:xfrm>
          <a:prstGeom prst="rect">
            <a:avLst/>
          </a:prstGeom>
        </p:spPr>
      </p:pic>
      <p:sp>
        <p:nvSpPr>
          <p:cNvPr id="5" name="ZoneTexte 4">
            <a:extLst>
              <a:ext uri="{FF2B5EF4-FFF2-40B4-BE49-F238E27FC236}">
                <a16:creationId xmlns:a16="http://schemas.microsoft.com/office/drawing/2014/main" id="{CCF5A944-3953-4C70-A77E-8756FE34B6E1}"/>
              </a:ext>
            </a:extLst>
          </p:cNvPr>
          <p:cNvSpPr txBox="1"/>
          <p:nvPr/>
        </p:nvSpPr>
        <p:spPr>
          <a:xfrm>
            <a:off x="16087073" y="9488320"/>
            <a:ext cx="6448952" cy="523220"/>
          </a:xfrm>
          <a:prstGeom prst="rect">
            <a:avLst/>
          </a:prstGeom>
          <a:noFill/>
        </p:spPr>
        <p:txBody>
          <a:bodyPr wrap="square" rtlCol="0">
            <a:spAutoFit/>
          </a:bodyPr>
          <a:lstStyle/>
          <a:p>
            <a:pPr algn="ctr"/>
            <a:r>
              <a:rPr lang="fr-FR" sz="2800" i="1" dirty="0">
                <a:latin typeface="Open Sans" panose="020B0606030504020204" pitchFamily="34" charset="0"/>
                <a:ea typeface="Open Sans" panose="020B0606030504020204" pitchFamily="34" charset="0"/>
                <a:cs typeface="Open Sans" panose="020B0606030504020204" pitchFamily="34" charset="0"/>
              </a:rPr>
              <a:t>Figure 1 : Attribut de la classe Graphe</a:t>
            </a:r>
          </a:p>
        </p:txBody>
      </p:sp>
    </p:spTree>
    <p:extLst>
      <p:ext uri="{BB962C8B-B14F-4D97-AF65-F5344CB8AC3E}">
        <p14:creationId xmlns:p14="http://schemas.microsoft.com/office/powerpoint/2010/main" val="321992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ADF6940-8781-4AFC-9625-097DB8BB1C2F}"/>
              </a:ext>
            </a:extLst>
          </p:cNvPr>
          <p:cNvSpPr txBox="1"/>
          <p:nvPr/>
        </p:nvSpPr>
        <p:spPr>
          <a:xfrm>
            <a:off x="2375271" y="1113184"/>
            <a:ext cx="16936278" cy="1046440"/>
          </a:xfrm>
          <a:prstGeom prst="rect">
            <a:avLst/>
          </a:prstGeom>
          <a:noFill/>
        </p:spPr>
        <p:txBody>
          <a:bodyPr wrap="square" rtlCol="0">
            <a:spAutoFit/>
          </a:bodyPr>
          <a:lstStyle/>
          <a:p>
            <a:r>
              <a:rPr lang="fr-FR" sz="6200" b="1" dirty="0">
                <a:latin typeface="Montserrat" panose="00000500000000000000" pitchFamily="2" charset="0"/>
              </a:rPr>
              <a:t>II : Structure général du programme</a:t>
            </a:r>
          </a:p>
        </p:txBody>
      </p:sp>
      <p:pic>
        <p:nvPicPr>
          <p:cNvPr id="3" name="Image 2">
            <a:extLst>
              <a:ext uri="{FF2B5EF4-FFF2-40B4-BE49-F238E27FC236}">
                <a16:creationId xmlns:a16="http://schemas.microsoft.com/office/drawing/2014/main" id="{C043BB56-3AF4-4C63-8795-937B575C6A37}"/>
              </a:ext>
            </a:extLst>
          </p:cNvPr>
          <p:cNvPicPr>
            <a:picLocks noChangeAspect="1"/>
          </p:cNvPicPr>
          <p:nvPr/>
        </p:nvPicPr>
        <p:blipFill>
          <a:blip r:embed="rId2"/>
          <a:stretch>
            <a:fillRect/>
          </a:stretch>
        </p:blipFill>
        <p:spPr>
          <a:xfrm>
            <a:off x="13582579" y="4152485"/>
            <a:ext cx="8835257" cy="6365185"/>
          </a:xfrm>
          <a:prstGeom prst="rect">
            <a:avLst/>
          </a:prstGeom>
        </p:spPr>
      </p:pic>
      <p:sp>
        <p:nvSpPr>
          <p:cNvPr id="6" name="ZoneTexte 5">
            <a:extLst>
              <a:ext uri="{FF2B5EF4-FFF2-40B4-BE49-F238E27FC236}">
                <a16:creationId xmlns:a16="http://schemas.microsoft.com/office/drawing/2014/main" id="{A31EF583-50D6-46C8-AB9C-330A99875210}"/>
              </a:ext>
            </a:extLst>
          </p:cNvPr>
          <p:cNvSpPr txBox="1"/>
          <p:nvPr/>
        </p:nvSpPr>
        <p:spPr>
          <a:xfrm>
            <a:off x="1838557" y="4152485"/>
            <a:ext cx="11744021" cy="6186309"/>
          </a:xfrm>
          <a:prstGeom prst="rect">
            <a:avLst/>
          </a:prstGeom>
          <a:noFill/>
        </p:spPr>
        <p:txBody>
          <a:bodyPr wrap="square" rtlCol="0">
            <a:spAutoFit/>
          </a:bodyPr>
          <a:lstStyle/>
          <a:p>
            <a:r>
              <a:rPr lang="fr-FR" dirty="0">
                <a:latin typeface="Open Sans" panose="020B0606030504020204" pitchFamily="34" charset="0"/>
                <a:ea typeface="Open Sans" panose="020B0606030504020204" pitchFamily="34" charset="0"/>
                <a:cs typeface="Open Sans" panose="020B0606030504020204" pitchFamily="34" charset="0"/>
              </a:rPr>
              <a:t>Faire</a:t>
            </a:r>
          </a:p>
          <a:p>
            <a:r>
              <a:rPr lang="fr-FR" dirty="0">
                <a:latin typeface="Open Sans" panose="020B0606030504020204" pitchFamily="34" charset="0"/>
                <a:ea typeface="Open Sans" panose="020B0606030504020204" pitchFamily="34" charset="0"/>
                <a:cs typeface="Open Sans" panose="020B0606030504020204" pitchFamily="34" charset="0"/>
              </a:rPr>
              <a:t>    Choix utilisateur du graphe</a:t>
            </a:r>
          </a:p>
          <a:p>
            <a:r>
              <a:rPr lang="fr-FR" dirty="0">
                <a:latin typeface="Open Sans" panose="020B0606030504020204" pitchFamily="34" charset="0"/>
                <a:ea typeface="Open Sans" panose="020B0606030504020204" pitchFamily="34" charset="0"/>
                <a:cs typeface="Open Sans" panose="020B0606030504020204" pitchFamily="34" charset="0"/>
              </a:rPr>
              <a:t>    Construction du graphe</a:t>
            </a:r>
          </a:p>
          <a:p>
            <a:r>
              <a:rPr lang="fr-FR" dirty="0">
                <a:latin typeface="Open Sans" panose="020B0606030504020204" pitchFamily="34" charset="0"/>
                <a:ea typeface="Open Sans" panose="020B0606030504020204" pitchFamily="34" charset="0"/>
                <a:cs typeface="Open Sans" panose="020B0606030504020204" pitchFamily="34" charset="0"/>
              </a:rPr>
              <a:t>    Si graphe construit</a:t>
            </a:r>
          </a:p>
          <a:p>
            <a:r>
              <a:rPr lang="fr-FR" dirty="0">
                <a:latin typeface="Open Sans" panose="020B0606030504020204" pitchFamily="34" charset="0"/>
                <a:ea typeface="Open Sans" panose="020B0606030504020204" pitchFamily="34" charset="0"/>
                <a:cs typeface="Open Sans" panose="020B0606030504020204" pitchFamily="34" charset="0"/>
              </a:rPr>
              <a:t>	Affichage des matrices</a:t>
            </a:r>
          </a:p>
          <a:p>
            <a:r>
              <a:rPr lang="fr-FR" dirty="0">
                <a:latin typeface="Open Sans" panose="020B0606030504020204" pitchFamily="34" charset="0"/>
                <a:ea typeface="Open Sans" panose="020B0606030504020204" pitchFamily="34" charset="0"/>
                <a:cs typeface="Open Sans" panose="020B0606030504020204" pitchFamily="34" charset="0"/>
              </a:rPr>
              <a:t>	Si pas de circuit</a:t>
            </a:r>
          </a:p>
          <a:p>
            <a:r>
              <a:rPr lang="fr-FR" dirty="0">
                <a:latin typeface="Open Sans" panose="020B0606030504020204" pitchFamily="34" charset="0"/>
                <a:ea typeface="Open Sans" panose="020B0606030504020204" pitchFamily="34" charset="0"/>
                <a:cs typeface="Open Sans" panose="020B0606030504020204" pitchFamily="34" charset="0"/>
              </a:rPr>
              <a:t>		Calcul du rang</a:t>
            </a:r>
          </a:p>
          <a:p>
            <a:r>
              <a:rPr lang="fr-FR" dirty="0">
                <a:latin typeface="Open Sans" panose="020B0606030504020204" pitchFamily="34" charset="0"/>
                <a:ea typeface="Open Sans" panose="020B0606030504020204" pitchFamily="34" charset="0"/>
                <a:cs typeface="Open Sans" panose="020B0606030504020204" pitchFamily="34" charset="0"/>
              </a:rPr>
              <a:t>		si est un graphe d’ordonnancement</a:t>
            </a:r>
          </a:p>
          <a:p>
            <a:r>
              <a:rPr lang="fr-FR" dirty="0">
                <a:latin typeface="Open Sans" panose="020B0606030504020204" pitchFamily="34" charset="0"/>
                <a:ea typeface="Open Sans" panose="020B0606030504020204" pitchFamily="34" charset="0"/>
                <a:cs typeface="Open Sans" panose="020B0606030504020204" pitchFamily="34" charset="0"/>
              </a:rPr>
              <a:t>			Ordonnancement</a:t>
            </a:r>
          </a:p>
          <a:p>
            <a:r>
              <a:rPr lang="fr-FR" dirty="0">
                <a:latin typeface="Open Sans" panose="020B0606030504020204" pitchFamily="34" charset="0"/>
                <a:ea typeface="Open Sans" panose="020B0606030504020204" pitchFamily="34" charset="0"/>
                <a:cs typeface="Open Sans" panose="020B0606030504020204" pitchFamily="34" charset="0"/>
              </a:rPr>
              <a:t>Tant que l’utilisateur veut choisir un graphe		</a:t>
            </a:r>
          </a:p>
        </p:txBody>
      </p:sp>
    </p:spTree>
    <p:extLst>
      <p:ext uri="{BB962C8B-B14F-4D97-AF65-F5344CB8AC3E}">
        <p14:creationId xmlns:p14="http://schemas.microsoft.com/office/powerpoint/2010/main" val="362355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14D4AC3-B596-4BBC-90EC-252E07BE7DE4}"/>
              </a:ext>
            </a:extLst>
          </p:cNvPr>
          <p:cNvPicPr>
            <a:picLocks noChangeAspect="1"/>
          </p:cNvPicPr>
          <p:nvPr/>
        </p:nvPicPr>
        <p:blipFill>
          <a:blip r:embed="rId2"/>
          <a:stretch>
            <a:fillRect/>
          </a:stretch>
        </p:blipFill>
        <p:spPr>
          <a:xfrm>
            <a:off x="14980848" y="2675012"/>
            <a:ext cx="5593152" cy="3387088"/>
          </a:xfrm>
          <a:prstGeom prst="rect">
            <a:avLst/>
          </a:prstGeom>
        </p:spPr>
      </p:pic>
      <p:sp>
        <p:nvSpPr>
          <p:cNvPr id="4" name="ZoneTexte 3">
            <a:extLst>
              <a:ext uri="{FF2B5EF4-FFF2-40B4-BE49-F238E27FC236}">
                <a16:creationId xmlns:a16="http://schemas.microsoft.com/office/drawing/2014/main" id="{EA0FE7AC-BB07-4DEC-9ADD-4F60B9B7B0FF}"/>
              </a:ext>
            </a:extLst>
          </p:cNvPr>
          <p:cNvSpPr txBox="1"/>
          <p:nvPr/>
        </p:nvSpPr>
        <p:spPr>
          <a:xfrm>
            <a:off x="3813175" y="3425746"/>
            <a:ext cx="7456472" cy="1754326"/>
          </a:xfrm>
          <a:prstGeom prst="rect">
            <a:avLst/>
          </a:prstGeom>
          <a:noFill/>
        </p:spPr>
        <p:txBody>
          <a:bodyPr wrap="square" rtlCol="0">
            <a:spAutoFit/>
          </a:bodyPr>
          <a:lstStyle/>
          <a:p>
            <a:r>
              <a:rPr lang="fr-FR" dirty="0">
                <a:latin typeface="Open Sans" panose="020B0606030504020204" pitchFamily="34" charset="0"/>
                <a:ea typeface="Open Sans" panose="020B0606030504020204" pitchFamily="34" charset="0"/>
                <a:cs typeface="Open Sans" panose="020B0606030504020204" pitchFamily="34" charset="0"/>
              </a:rPr>
              <a:t>Lecture du fichier</a:t>
            </a:r>
          </a:p>
          <a:p>
            <a:r>
              <a:rPr lang="fr-FR" dirty="0">
                <a:latin typeface="Open Sans" panose="020B0606030504020204" pitchFamily="34" charset="0"/>
                <a:ea typeface="Open Sans" panose="020B0606030504020204" pitchFamily="34" charset="0"/>
                <a:cs typeface="Open Sans" panose="020B0606030504020204" pitchFamily="34" charset="0"/>
              </a:rPr>
              <a:t>+ gestion des erreurs du fichier</a:t>
            </a:r>
          </a:p>
          <a:p>
            <a:r>
              <a:rPr lang="fr-FR" dirty="0">
                <a:latin typeface="Open Sans" panose="020B0606030504020204" pitchFamily="34" charset="0"/>
                <a:ea typeface="Open Sans" panose="020B0606030504020204" pitchFamily="34" charset="0"/>
                <a:cs typeface="Open Sans" panose="020B0606030504020204" pitchFamily="34" charset="0"/>
              </a:rPr>
              <a:t>+ construction de la liste des arcs </a:t>
            </a:r>
          </a:p>
        </p:txBody>
      </p:sp>
      <p:sp>
        <p:nvSpPr>
          <p:cNvPr id="5" name="ZoneTexte 4">
            <a:extLst>
              <a:ext uri="{FF2B5EF4-FFF2-40B4-BE49-F238E27FC236}">
                <a16:creationId xmlns:a16="http://schemas.microsoft.com/office/drawing/2014/main" id="{3B50A57D-B928-4625-AF7E-5D78DD675CB3}"/>
              </a:ext>
            </a:extLst>
          </p:cNvPr>
          <p:cNvSpPr txBox="1"/>
          <p:nvPr/>
        </p:nvSpPr>
        <p:spPr>
          <a:xfrm>
            <a:off x="2375271" y="1113184"/>
            <a:ext cx="16936278" cy="1046440"/>
          </a:xfrm>
          <a:prstGeom prst="rect">
            <a:avLst/>
          </a:prstGeom>
          <a:noFill/>
        </p:spPr>
        <p:txBody>
          <a:bodyPr wrap="square" rtlCol="0">
            <a:spAutoFit/>
          </a:bodyPr>
          <a:lstStyle/>
          <a:p>
            <a:r>
              <a:rPr lang="fr-FR" sz="6200" b="1" dirty="0">
                <a:latin typeface="Montserrat" panose="00000500000000000000" pitchFamily="2" charset="0"/>
              </a:rPr>
              <a:t>III : Travail sur le graphe</a:t>
            </a:r>
          </a:p>
        </p:txBody>
      </p:sp>
      <p:sp>
        <p:nvSpPr>
          <p:cNvPr id="6" name="Oval 58">
            <a:extLst>
              <a:ext uri="{FF2B5EF4-FFF2-40B4-BE49-F238E27FC236}">
                <a16:creationId xmlns:a16="http://schemas.microsoft.com/office/drawing/2014/main" id="{4DDE5A9A-995F-4F65-B36C-24B23FE81FA6}"/>
              </a:ext>
            </a:extLst>
          </p:cNvPr>
          <p:cNvSpPr/>
          <p:nvPr/>
        </p:nvSpPr>
        <p:spPr>
          <a:xfrm>
            <a:off x="1673229" y="3765604"/>
            <a:ext cx="1074332" cy="1074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7" name="ZoneTexte 6">
            <a:extLst>
              <a:ext uri="{FF2B5EF4-FFF2-40B4-BE49-F238E27FC236}">
                <a16:creationId xmlns:a16="http://schemas.microsoft.com/office/drawing/2014/main" id="{827714E3-FA22-434B-A4E3-039D72D5E060}"/>
              </a:ext>
            </a:extLst>
          </p:cNvPr>
          <p:cNvSpPr txBox="1"/>
          <p:nvPr/>
        </p:nvSpPr>
        <p:spPr>
          <a:xfrm>
            <a:off x="1827648" y="3856634"/>
            <a:ext cx="765494" cy="892552"/>
          </a:xfrm>
          <a:prstGeom prst="rect">
            <a:avLst/>
          </a:prstGeom>
          <a:noFill/>
        </p:spPr>
        <p:txBody>
          <a:bodyPr wrap="square" rtlCol="0">
            <a:spAutoFit/>
          </a:bodyPr>
          <a:lstStyle/>
          <a:p>
            <a:pPr algn="ctr"/>
            <a:r>
              <a:rPr lang="fr-FR" sz="5200" b="1" dirty="0">
                <a:latin typeface="Montserrat" panose="00000500000000000000" pitchFamily="2" charset="0"/>
              </a:rPr>
              <a:t>1</a:t>
            </a:r>
          </a:p>
        </p:txBody>
      </p:sp>
      <p:sp>
        <p:nvSpPr>
          <p:cNvPr id="8" name="Oval 58">
            <a:extLst>
              <a:ext uri="{FF2B5EF4-FFF2-40B4-BE49-F238E27FC236}">
                <a16:creationId xmlns:a16="http://schemas.microsoft.com/office/drawing/2014/main" id="{D4B047C2-0925-4AC7-987B-7DB95EEFBCFD}"/>
              </a:ext>
            </a:extLst>
          </p:cNvPr>
          <p:cNvSpPr/>
          <p:nvPr/>
        </p:nvSpPr>
        <p:spPr>
          <a:xfrm>
            <a:off x="1671210" y="6937960"/>
            <a:ext cx="1074332" cy="1074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9" name="ZoneTexte 8">
            <a:extLst>
              <a:ext uri="{FF2B5EF4-FFF2-40B4-BE49-F238E27FC236}">
                <a16:creationId xmlns:a16="http://schemas.microsoft.com/office/drawing/2014/main" id="{92E06871-EB20-4B6F-9D2F-4255CE8C8488}"/>
              </a:ext>
            </a:extLst>
          </p:cNvPr>
          <p:cNvSpPr txBox="1"/>
          <p:nvPr/>
        </p:nvSpPr>
        <p:spPr>
          <a:xfrm>
            <a:off x="1825629" y="7028990"/>
            <a:ext cx="765494" cy="892552"/>
          </a:xfrm>
          <a:prstGeom prst="rect">
            <a:avLst/>
          </a:prstGeom>
          <a:noFill/>
        </p:spPr>
        <p:txBody>
          <a:bodyPr wrap="square" rtlCol="0">
            <a:spAutoFit/>
          </a:bodyPr>
          <a:lstStyle/>
          <a:p>
            <a:pPr algn="ctr"/>
            <a:r>
              <a:rPr lang="fr-FR" sz="5200" b="1" dirty="0">
                <a:latin typeface="Montserrat" panose="00000500000000000000" pitchFamily="2" charset="0"/>
              </a:rPr>
              <a:t>2</a:t>
            </a:r>
          </a:p>
        </p:txBody>
      </p:sp>
      <p:sp>
        <p:nvSpPr>
          <p:cNvPr id="10" name="ZoneTexte 9">
            <a:extLst>
              <a:ext uri="{FF2B5EF4-FFF2-40B4-BE49-F238E27FC236}">
                <a16:creationId xmlns:a16="http://schemas.microsoft.com/office/drawing/2014/main" id="{48CF25AB-A965-420B-B5A8-C5E2588225B7}"/>
              </a:ext>
            </a:extLst>
          </p:cNvPr>
          <p:cNvSpPr txBox="1"/>
          <p:nvPr/>
        </p:nvSpPr>
        <p:spPr>
          <a:xfrm>
            <a:off x="3813175" y="7152099"/>
            <a:ext cx="7195931" cy="646331"/>
          </a:xfrm>
          <a:prstGeom prst="rect">
            <a:avLst/>
          </a:prstGeom>
          <a:noFill/>
        </p:spPr>
        <p:txBody>
          <a:bodyPr wrap="square" rtlCol="0">
            <a:spAutoFit/>
          </a:bodyPr>
          <a:lstStyle/>
          <a:p>
            <a:r>
              <a:rPr lang="fr-FR" dirty="0">
                <a:latin typeface="Open Sans" panose="020B0606030504020204" pitchFamily="34" charset="0"/>
                <a:ea typeface="Open Sans" panose="020B0606030504020204" pitchFamily="34" charset="0"/>
                <a:cs typeface="Open Sans" panose="020B0606030504020204" pitchFamily="34" charset="0"/>
              </a:rPr>
              <a:t>Remplissage des matrices</a:t>
            </a:r>
          </a:p>
        </p:txBody>
      </p:sp>
      <p:pic>
        <p:nvPicPr>
          <p:cNvPr id="11" name="Image 10">
            <a:extLst>
              <a:ext uri="{FF2B5EF4-FFF2-40B4-BE49-F238E27FC236}">
                <a16:creationId xmlns:a16="http://schemas.microsoft.com/office/drawing/2014/main" id="{C8A2B6EC-1C85-4312-8F74-59A23A8551A5}"/>
              </a:ext>
            </a:extLst>
          </p:cNvPr>
          <p:cNvPicPr>
            <a:picLocks noChangeAspect="1"/>
          </p:cNvPicPr>
          <p:nvPr/>
        </p:nvPicPr>
        <p:blipFill>
          <a:blip r:embed="rId3"/>
          <a:stretch>
            <a:fillRect/>
          </a:stretch>
        </p:blipFill>
        <p:spPr>
          <a:xfrm>
            <a:off x="11463608" y="6596212"/>
            <a:ext cx="11252357" cy="1754326"/>
          </a:xfrm>
          <a:prstGeom prst="rect">
            <a:avLst/>
          </a:prstGeom>
        </p:spPr>
      </p:pic>
      <p:sp>
        <p:nvSpPr>
          <p:cNvPr id="13" name="Oval 58">
            <a:extLst>
              <a:ext uri="{FF2B5EF4-FFF2-40B4-BE49-F238E27FC236}">
                <a16:creationId xmlns:a16="http://schemas.microsoft.com/office/drawing/2014/main" id="{5095F334-6EB8-422C-9A59-2DD5E026612B}"/>
              </a:ext>
            </a:extLst>
          </p:cNvPr>
          <p:cNvSpPr/>
          <p:nvPr/>
        </p:nvSpPr>
        <p:spPr>
          <a:xfrm>
            <a:off x="1669191" y="10110316"/>
            <a:ext cx="1074332" cy="10746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900" dirty="0">
              <a:latin typeface="Montserrat Light" charset="0"/>
              <a:ea typeface="Montserrat Light" charset="0"/>
              <a:cs typeface="Montserrat Light" charset="0"/>
            </a:endParaRPr>
          </a:p>
        </p:txBody>
      </p:sp>
      <p:sp>
        <p:nvSpPr>
          <p:cNvPr id="14" name="ZoneTexte 13">
            <a:extLst>
              <a:ext uri="{FF2B5EF4-FFF2-40B4-BE49-F238E27FC236}">
                <a16:creationId xmlns:a16="http://schemas.microsoft.com/office/drawing/2014/main" id="{20C105F7-AAAA-435D-B22B-6F707F413DD2}"/>
              </a:ext>
            </a:extLst>
          </p:cNvPr>
          <p:cNvSpPr txBox="1"/>
          <p:nvPr/>
        </p:nvSpPr>
        <p:spPr>
          <a:xfrm>
            <a:off x="1823610" y="10201346"/>
            <a:ext cx="765494" cy="892552"/>
          </a:xfrm>
          <a:prstGeom prst="rect">
            <a:avLst/>
          </a:prstGeom>
          <a:noFill/>
        </p:spPr>
        <p:txBody>
          <a:bodyPr wrap="square" rtlCol="0">
            <a:spAutoFit/>
          </a:bodyPr>
          <a:lstStyle/>
          <a:p>
            <a:pPr algn="ctr"/>
            <a:r>
              <a:rPr lang="fr-FR" sz="5200" b="1" dirty="0">
                <a:latin typeface="Montserrat" panose="00000500000000000000" pitchFamily="2" charset="0"/>
              </a:rPr>
              <a:t>3</a:t>
            </a:r>
          </a:p>
        </p:txBody>
      </p:sp>
      <p:pic>
        <p:nvPicPr>
          <p:cNvPr id="15" name="Image 14">
            <a:extLst>
              <a:ext uri="{FF2B5EF4-FFF2-40B4-BE49-F238E27FC236}">
                <a16:creationId xmlns:a16="http://schemas.microsoft.com/office/drawing/2014/main" id="{83CD8B9F-A380-4DDE-B00E-18273BB2ABDA}"/>
              </a:ext>
            </a:extLst>
          </p:cNvPr>
          <p:cNvPicPr>
            <a:picLocks noChangeAspect="1"/>
          </p:cNvPicPr>
          <p:nvPr/>
        </p:nvPicPr>
        <p:blipFill>
          <a:blip r:embed="rId4"/>
          <a:stretch>
            <a:fillRect/>
          </a:stretch>
        </p:blipFill>
        <p:spPr>
          <a:xfrm>
            <a:off x="14390195" y="9205868"/>
            <a:ext cx="6774457" cy="2867597"/>
          </a:xfrm>
          <a:prstGeom prst="rect">
            <a:avLst/>
          </a:prstGeom>
        </p:spPr>
      </p:pic>
      <p:sp>
        <p:nvSpPr>
          <p:cNvPr id="16" name="ZoneTexte 15">
            <a:extLst>
              <a:ext uri="{FF2B5EF4-FFF2-40B4-BE49-F238E27FC236}">
                <a16:creationId xmlns:a16="http://schemas.microsoft.com/office/drawing/2014/main" id="{8EC3DE81-F90F-4EBB-8670-144DD5633B41}"/>
              </a:ext>
            </a:extLst>
          </p:cNvPr>
          <p:cNvSpPr txBox="1"/>
          <p:nvPr/>
        </p:nvSpPr>
        <p:spPr>
          <a:xfrm>
            <a:off x="3813174" y="10324455"/>
            <a:ext cx="7195931" cy="646331"/>
          </a:xfrm>
          <a:prstGeom prst="rect">
            <a:avLst/>
          </a:prstGeom>
          <a:noFill/>
        </p:spPr>
        <p:txBody>
          <a:bodyPr wrap="square" rtlCol="0">
            <a:spAutoFit/>
          </a:bodyPr>
          <a:lstStyle/>
          <a:p>
            <a:r>
              <a:rPr lang="fr-FR" dirty="0">
                <a:latin typeface="Open Sans" panose="020B0606030504020204" pitchFamily="34" charset="0"/>
                <a:ea typeface="Open Sans" panose="020B0606030504020204" pitchFamily="34" charset="0"/>
                <a:cs typeface="Open Sans" panose="020B0606030504020204" pitchFamily="34" charset="0"/>
              </a:rPr>
              <a:t>Affichage des matrices</a:t>
            </a:r>
          </a:p>
        </p:txBody>
      </p:sp>
    </p:spTree>
    <p:extLst>
      <p:ext uri="{BB962C8B-B14F-4D97-AF65-F5344CB8AC3E}">
        <p14:creationId xmlns:p14="http://schemas.microsoft.com/office/powerpoint/2010/main" val="2300208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36CE0D5-47AC-484A-A05B-416C49C244C2}"/>
              </a:ext>
            </a:extLst>
          </p:cNvPr>
          <p:cNvSpPr txBox="1"/>
          <p:nvPr/>
        </p:nvSpPr>
        <p:spPr>
          <a:xfrm>
            <a:off x="2375270" y="1113184"/>
            <a:ext cx="17880677" cy="1046440"/>
          </a:xfrm>
          <a:prstGeom prst="rect">
            <a:avLst/>
          </a:prstGeom>
          <a:noFill/>
        </p:spPr>
        <p:txBody>
          <a:bodyPr wrap="square" rtlCol="0">
            <a:spAutoFit/>
          </a:bodyPr>
          <a:lstStyle/>
          <a:p>
            <a:r>
              <a:rPr lang="fr-FR" sz="6200" b="1" dirty="0">
                <a:latin typeface="Montserrat" panose="00000500000000000000" pitchFamily="2" charset="0"/>
              </a:rPr>
              <a:t>IV : Détection des circuits/Calcul du rang</a:t>
            </a:r>
          </a:p>
        </p:txBody>
      </p:sp>
      <p:sp>
        <p:nvSpPr>
          <p:cNvPr id="3" name="ZoneTexte 2">
            <a:extLst>
              <a:ext uri="{FF2B5EF4-FFF2-40B4-BE49-F238E27FC236}">
                <a16:creationId xmlns:a16="http://schemas.microsoft.com/office/drawing/2014/main" id="{1821A6BC-3EAE-47C5-86EC-2C4075E9138A}"/>
              </a:ext>
            </a:extLst>
          </p:cNvPr>
          <p:cNvSpPr txBox="1"/>
          <p:nvPr/>
        </p:nvSpPr>
        <p:spPr>
          <a:xfrm>
            <a:off x="4195108" y="3331193"/>
            <a:ext cx="2365513" cy="738664"/>
          </a:xfrm>
          <a:prstGeom prst="rect">
            <a:avLst/>
          </a:prstGeom>
          <a:noFill/>
        </p:spPr>
        <p:txBody>
          <a:bodyPr wrap="square" rtlCol="0">
            <a:spAutoFit/>
          </a:bodyPr>
          <a:lstStyle/>
          <a:p>
            <a:pPr algn="ctr"/>
            <a:r>
              <a:rPr lang="fr-FR" sz="4200" dirty="0">
                <a:latin typeface="Montserrat" panose="00000500000000000000" pitchFamily="2" charset="0"/>
              </a:rPr>
              <a:t>Circuit</a:t>
            </a:r>
          </a:p>
        </p:txBody>
      </p:sp>
    </p:spTree>
    <p:extLst>
      <p:ext uri="{BB962C8B-B14F-4D97-AF65-F5344CB8AC3E}">
        <p14:creationId xmlns:p14="http://schemas.microsoft.com/office/powerpoint/2010/main" val="724628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36CE0D5-47AC-484A-A05B-416C49C244C2}"/>
              </a:ext>
            </a:extLst>
          </p:cNvPr>
          <p:cNvSpPr txBox="1"/>
          <p:nvPr/>
        </p:nvSpPr>
        <p:spPr>
          <a:xfrm>
            <a:off x="2375270" y="1113184"/>
            <a:ext cx="17880677" cy="1046440"/>
          </a:xfrm>
          <a:prstGeom prst="rect">
            <a:avLst/>
          </a:prstGeom>
          <a:noFill/>
        </p:spPr>
        <p:txBody>
          <a:bodyPr wrap="square" rtlCol="0">
            <a:spAutoFit/>
          </a:bodyPr>
          <a:lstStyle/>
          <a:p>
            <a:r>
              <a:rPr lang="fr-FR" sz="6200" b="1" dirty="0">
                <a:latin typeface="Montserrat" panose="00000500000000000000" pitchFamily="2" charset="0"/>
              </a:rPr>
              <a:t>V : Méthode de l’ordonnancement</a:t>
            </a:r>
          </a:p>
        </p:txBody>
      </p:sp>
      <p:sp>
        <p:nvSpPr>
          <p:cNvPr id="3" name="ZoneTexte 2">
            <a:extLst>
              <a:ext uri="{FF2B5EF4-FFF2-40B4-BE49-F238E27FC236}">
                <a16:creationId xmlns:a16="http://schemas.microsoft.com/office/drawing/2014/main" id="{1821A6BC-3EAE-47C5-86EC-2C4075E9138A}"/>
              </a:ext>
            </a:extLst>
          </p:cNvPr>
          <p:cNvSpPr txBox="1"/>
          <p:nvPr/>
        </p:nvSpPr>
        <p:spPr>
          <a:xfrm>
            <a:off x="2375270" y="2523612"/>
            <a:ext cx="16019585" cy="12003286"/>
          </a:xfrm>
          <a:prstGeom prst="rect">
            <a:avLst/>
          </a:prstGeom>
          <a:noFill/>
        </p:spPr>
        <p:txBody>
          <a:bodyPr wrap="square" rtlCol="0">
            <a:spAutoFit/>
          </a:bodyPr>
          <a:lstStyle/>
          <a:p>
            <a:r>
              <a:rPr lang="fr-FR" sz="3800" dirty="0">
                <a:latin typeface="Montserrat" panose="00000500000000000000" pitchFamily="2" charset="0"/>
              </a:rPr>
              <a:t>Plusieurs conditions sont nécessaires afin de pouvoir ordonnancer un graphe :</a:t>
            </a:r>
          </a:p>
          <a:p>
            <a:pPr marL="1485946" lvl="1" indent="-571500">
              <a:buFont typeface="Wingdings" panose="05000000000000000000" pitchFamily="2" charset="2"/>
              <a:buChar char="Ø"/>
            </a:pPr>
            <a:endParaRPr lang="fr-FR" sz="3400" dirty="0">
              <a:latin typeface="Montserrat" panose="00000500000000000000" pitchFamily="2" charset="0"/>
            </a:endParaRPr>
          </a:p>
          <a:p>
            <a:pPr marL="1485946" lvl="1" indent="-571500">
              <a:buFont typeface="Wingdings" panose="05000000000000000000" pitchFamily="2" charset="2"/>
              <a:buChar char="Ø"/>
            </a:pPr>
            <a:r>
              <a:rPr lang="fr-FR" sz="3400" dirty="0">
                <a:latin typeface="Montserrat" panose="00000500000000000000" pitchFamily="2" charset="0"/>
              </a:rPr>
              <a:t>Un seul point d’entrée ;</a:t>
            </a:r>
          </a:p>
          <a:p>
            <a:pPr marL="1485946" lvl="1" indent="-571500">
              <a:buFont typeface="Wingdings" panose="05000000000000000000" pitchFamily="2" charset="2"/>
              <a:buChar char="Ø"/>
            </a:pPr>
            <a:endParaRPr lang="fr-FR" sz="3400" dirty="0">
              <a:latin typeface="Montserrat" panose="00000500000000000000" pitchFamily="2" charset="0"/>
            </a:endParaRPr>
          </a:p>
          <a:p>
            <a:pPr marL="1485946" lvl="1" indent="-571500">
              <a:buFont typeface="Wingdings" panose="05000000000000000000" pitchFamily="2" charset="2"/>
              <a:buChar char="Ø"/>
            </a:pPr>
            <a:r>
              <a:rPr lang="fr-FR" sz="3400" dirty="0">
                <a:latin typeface="Montserrat" panose="00000500000000000000" pitchFamily="2" charset="0"/>
              </a:rPr>
              <a:t>Un seul point de sortie ;</a:t>
            </a:r>
          </a:p>
          <a:p>
            <a:pPr marL="1485946" lvl="1" indent="-571500">
              <a:buFont typeface="Wingdings" panose="05000000000000000000" pitchFamily="2" charset="2"/>
              <a:buChar char="Ø"/>
            </a:pPr>
            <a:endParaRPr lang="fr-FR" sz="3400" dirty="0">
              <a:latin typeface="Montserrat" panose="00000500000000000000" pitchFamily="2" charset="0"/>
            </a:endParaRPr>
          </a:p>
          <a:p>
            <a:pPr marL="1485946" lvl="1" indent="-571500">
              <a:buFont typeface="Wingdings" panose="05000000000000000000" pitchFamily="2" charset="2"/>
              <a:buChar char="Ø"/>
            </a:pPr>
            <a:r>
              <a:rPr lang="fr-FR" sz="3400" dirty="0">
                <a:latin typeface="Montserrat" panose="00000500000000000000" pitchFamily="2" charset="0"/>
              </a:rPr>
              <a:t>Pas de circuit ;</a:t>
            </a:r>
          </a:p>
          <a:p>
            <a:pPr marL="1485946" lvl="1" indent="-571500">
              <a:buFont typeface="Wingdings" panose="05000000000000000000" pitchFamily="2" charset="2"/>
              <a:buChar char="Ø"/>
            </a:pPr>
            <a:endParaRPr lang="fr-FR" sz="3400" dirty="0">
              <a:latin typeface="Montserrat" panose="00000500000000000000" pitchFamily="2" charset="0"/>
            </a:endParaRPr>
          </a:p>
          <a:p>
            <a:pPr marL="1485946" lvl="1" indent="-571500">
              <a:buFont typeface="Wingdings" panose="05000000000000000000" pitchFamily="2" charset="2"/>
              <a:buChar char="Ø"/>
            </a:pPr>
            <a:r>
              <a:rPr lang="fr-FR" sz="3400" dirty="0">
                <a:latin typeface="Montserrat" panose="00000500000000000000" pitchFamily="2" charset="0"/>
              </a:rPr>
              <a:t>Pas d’arcs à valeur négative ;</a:t>
            </a:r>
          </a:p>
          <a:p>
            <a:pPr marL="1485946" lvl="1" indent="-571500">
              <a:buFont typeface="Wingdings" panose="05000000000000000000" pitchFamily="2" charset="2"/>
              <a:buChar char="Ø"/>
            </a:pPr>
            <a:endParaRPr lang="fr-FR" sz="3400" dirty="0"/>
          </a:p>
          <a:p>
            <a:pPr marL="1485946" lvl="1" indent="-571500">
              <a:buFont typeface="Wingdings" panose="05000000000000000000" pitchFamily="2" charset="2"/>
              <a:buChar char="Ø"/>
            </a:pPr>
            <a:r>
              <a:rPr lang="fr-FR" sz="3400" dirty="0"/>
              <a:t>Valeurs identiques pour tous les arcs incidents vers l’extérieur à </a:t>
            </a:r>
          </a:p>
          <a:p>
            <a:pPr lvl="1"/>
            <a:r>
              <a:rPr lang="fr-FR" sz="3400" dirty="0"/>
              <a:t>un sommet ;</a:t>
            </a:r>
          </a:p>
          <a:p>
            <a:pPr marL="1485946" lvl="1" indent="-571500">
              <a:buFont typeface="Wingdings" panose="05000000000000000000" pitchFamily="2" charset="2"/>
              <a:buChar char="Ø"/>
            </a:pPr>
            <a:endParaRPr lang="fr-FR" sz="3400" dirty="0"/>
          </a:p>
          <a:p>
            <a:pPr marL="1485946" lvl="1" indent="-571500">
              <a:buFont typeface="Wingdings" panose="05000000000000000000" pitchFamily="2" charset="2"/>
              <a:buChar char="Ø"/>
            </a:pPr>
            <a:r>
              <a:rPr lang="fr-FR" sz="3400" dirty="0"/>
              <a:t>Arcs incidents vers l’extérieur au point d’entrée de valeur nulle ; </a:t>
            </a:r>
          </a:p>
          <a:p>
            <a:pPr marL="1485946" lvl="1" indent="-571500">
              <a:buFont typeface="Wingdings" panose="05000000000000000000" pitchFamily="2" charset="2"/>
              <a:buChar char="Ø"/>
            </a:pPr>
            <a:endParaRPr lang="fr-FR" sz="4400" dirty="0"/>
          </a:p>
          <a:p>
            <a:pPr marL="1485946" lvl="1" indent="-571500">
              <a:buFont typeface="Wingdings" panose="05000000000000000000" pitchFamily="2" charset="2"/>
              <a:buChar char="Ø"/>
            </a:pPr>
            <a:endParaRPr lang="fr-FR" sz="4400" dirty="0"/>
          </a:p>
          <a:p>
            <a:pPr marL="1485946" lvl="1" indent="-571500">
              <a:buFont typeface="Wingdings" panose="05000000000000000000" pitchFamily="2" charset="2"/>
              <a:buChar char="Ø"/>
            </a:pPr>
            <a:endParaRPr lang="fr-FR" sz="4400" dirty="0"/>
          </a:p>
          <a:p>
            <a:pPr marL="1485946" lvl="1" indent="-571500">
              <a:buFont typeface="Wingdings" panose="05000000000000000000" pitchFamily="2" charset="2"/>
              <a:buChar char="Ø"/>
            </a:pPr>
            <a:endParaRPr lang="fr-FR" sz="4200" dirty="0">
              <a:latin typeface="Montserrat" panose="00000500000000000000" pitchFamily="2" charset="0"/>
            </a:endParaRPr>
          </a:p>
          <a:p>
            <a:endParaRPr lang="fr-FR" dirty="0"/>
          </a:p>
          <a:p>
            <a:pPr lvl="1"/>
            <a:endParaRPr lang="fr-FR" sz="4200" dirty="0">
              <a:latin typeface="Montserrat" panose="00000500000000000000" pitchFamily="2" charset="0"/>
            </a:endParaRPr>
          </a:p>
          <a:p>
            <a:pPr marL="1485946" lvl="1" indent="-571500">
              <a:buFont typeface="Wingdings" panose="05000000000000000000" pitchFamily="2" charset="2"/>
              <a:buChar char="Ø"/>
            </a:pPr>
            <a:endParaRPr lang="fr-FR" sz="4200" dirty="0">
              <a:latin typeface="Montserrat" panose="00000500000000000000" pitchFamily="2" charset="0"/>
            </a:endParaRPr>
          </a:p>
        </p:txBody>
      </p:sp>
    </p:spTree>
    <p:extLst>
      <p:ext uri="{BB962C8B-B14F-4D97-AF65-F5344CB8AC3E}">
        <p14:creationId xmlns:p14="http://schemas.microsoft.com/office/powerpoint/2010/main" val="1136447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36CE0D5-47AC-484A-A05B-416C49C244C2}"/>
              </a:ext>
            </a:extLst>
          </p:cNvPr>
          <p:cNvSpPr txBox="1"/>
          <p:nvPr/>
        </p:nvSpPr>
        <p:spPr>
          <a:xfrm>
            <a:off x="2375271" y="1113184"/>
            <a:ext cx="17880677" cy="1046440"/>
          </a:xfrm>
          <a:prstGeom prst="rect">
            <a:avLst/>
          </a:prstGeom>
          <a:noFill/>
        </p:spPr>
        <p:txBody>
          <a:bodyPr wrap="square" rtlCol="0">
            <a:spAutoFit/>
          </a:bodyPr>
          <a:lstStyle/>
          <a:p>
            <a:r>
              <a:rPr lang="fr-FR" sz="6200" b="1" dirty="0">
                <a:latin typeface="Montserrat" panose="00000500000000000000" pitchFamily="2" charset="0"/>
              </a:rPr>
              <a:t>V : Méthode de l’ordonnancement</a:t>
            </a:r>
          </a:p>
        </p:txBody>
      </p:sp>
      <p:sp>
        <p:nvSpPr>
          <p:cNvPr id="3" name="ZoneTexte 2">
            <a:extLst>
              <a:ext uri="{FF2B5EF4-FFF2-40B4-BE49-F238E27FC236}">
                <a16:creationId xmlns:a16="http://schemas.microsoft.com/office/drawing/2014/main" id="{1821A6BC-3EAE-47C5-86EC-2C4075E9138A}"/>
              </a:ext>
            </a:extLst>
          </p:cNvPr>
          <p:cNvSpPr txBox="1"/>
          <p:nvPr/>
        </p:nvSpPr>
        <p:spPr>
          <a:xfrm>
            <a:off x="2375271" y="2523612"/>
            <a:ext cx="15139006" cy="10248960"/>
          </a:xfrm>
          <a:prstGeom prst="rect">
            <a:avLst/>
          </a:prstGeom>
          <a:noFill/>
        </p:spPr>
        <p:txBody>
          <a:bodyPr wrap="square" rtlCol="0">
            <a:spAutoFit/>
          </a:bodyPr>
          <a:lstStyle/>
          <a:p>
            <a:pPr algn="just"/>
            <a:r>
              <a:rPr lang="fr-FR" sz="3800" dirty="0">
                <a:latin typeface="Montserrat" panose="00000500000000000000" pitchFamily="2" charset="0"/>
              </a:rPr>
              <a:t>Une fois les conditions vérifiées on peut passer a l’ordonnancement.</a:t>
            </a:r>
          </a:p>
          <a:p>
            <a:pPr algn="just"/>
            <a:endParaRPr lang="fr-FR" sz="3800" dirty="0">
              <a:latin typeface="Montserrat" panose="00000500000000000000" pitchFamily="2" charset="0"/>
            </a:endParaRPr>
          </a:p>
          <a:p>
            <a:pPr algn="just"/>
            <a:r>
              <a:rPr lang="fr-FR" sz="3800" dirty="0">
                <a:latin typeface="Montserrat" panose="00000500000000000000" pitchFamily="2" charset="0"/>
              </a:rPr>
              <a:t>	</a:t>
            </a:r>
            <a:r>
              <a:rPr lang="fr-FR" dirty="0">
                <a:latin typeface="Montserrat" panose="00000500000000000000" pitchFamily="2" charset="0"/>
              </a:rPr>
              <a:t>Le calcul des dates au plus tôt se fait par rapport à la date au plus tôt la plus grande des prédécesseurs d’un sommet. Le calcul se fait en partant du point d’entrée (dont la date au plus tôt est 0).</a:t>
            </a:r>
          </a:p>
          <a:p>
            <a:pPr algn="just"/>
            <a:endParaRPr lang="fr-FR" dirty="0">
              <a:latin typeface="Montserrat" panose="00000500000000000000" pitchFamily="2" charset="0"/>
            </a:endParaRPr>
          </a:p>
          <a:p>
            <a:pPr algn="just"/>
            <a:endParaRPr lang="fr-FR" dirty="0">
              <a:latin typeface="Montserrat" panose="00000500000000000000" pitchFamily="2" charset="0"/>
            </a:endParaRPr>
          </a:p>
          <a:p>
            <a:pPr algn="just"/>
            <a:endParaRPr lang="fr-FR" dirty="0">
              <a:latin typeface="Montserrat" panose="00000500000000000000" pitchFamily="2" charset="0"/>
            </a:endParaRPr>
          </a:p>
          <a:p>
            <a:pPr algn="just"/>
            <a:r>
              <a:rPr lang="fr-FR" dirty="0">
                <a:latin typeface="Montserrat" panose="00000500000000000000" pitchFamily="2" charset="0"/>
              </a:rPr>
              <a:t> 					</a:t>
            </a:r>
          </a:p>
          <a:p>
            <a:pPr algn="just"/>
            <a:endParaRPr lang="fr-FR" dirty="0">
              <a:latin typeface="Montserrat" panose="00000500000000000000" pitchFamily="2" charset="0"/>
            </a:endParaRPr>
          </a:p>
          <a:p>
            <a:pPr lvl="8" algn="just"/>
            <a:endParaRPr lang="fr-FR" dirty="0"/>
          </a:p>
          <a:p>
            <a:pPr lvl="1" algn="just"/>
            <a:r>
              <a:rPr lang="fr-FR" dirty="0"/>
              <a:t>				</a:t>
            </a:r>
            <a:r>
              <a:rPr lang="fr-FR" dirty="0">
                <a:latin typeface="Montserrat" panose="00000500000000000000" pitchFamily="2" charset="0"/>
              </a:rPr>
              <a:t>      </a:t>
            </a:r>
          </a:p>
          <a:p>
            <a:pPr lvl="1" algn="just"/>
            <a:endParaRPr lang="fr-FR" dirty="0">
              <a:latin typeface="Montserrat" panose="00000500000000000000" pitchFamily="2" charset="0"/>
            </a:endParaRPr>
          </a:p>
          <a:p>
            <a:pPr lvl="1" algn="just"/>
            <a:endParaRPr lang="fr-FR" dirty="0">
              <a:latin typeface="Montserrat" panose="00000500000000000000" pitchFamily="2" charset="0"/>
            </a:endParaRPr>
          </a:p>
          <a:p>
            <a:pPr lvl="1" algn="just"/>
            <a:endParaRPr lang="fr-FR" dirty="0">
              <a:latin typeface="Montserrat" panose="00000500000000000000" pitchFamily="2" charset="0"/>
            </a:endParaRPr>
          </a:p>
          <a:p>
            <a:pPr lvl="1" algn="just"/>
            <a:r>
              <a:rPr lang="fr-FR" dirty="0">
                <a:latin typeface="Montserrat" panose="00000500000000000000" pitchFamily="2" charset="0"/>
              </a:rPr>
              <a:t>				   </a:t>
            </a:r>
            <a:r>
              <a:rPr lang="fr-FR" sz="3000" dirty="0">
                <a:latin typeface="Montserrat" panose="00000500000000000000" pitchFamily="2" charset="0"/>
              </a:rPr>
              <a:t>Exemple pour le graphe 4</a:t>
            </a:r>
            <a:endParaRPr lang="fr-FR" sz="3000" dirty="0"/>
          </a:p>
          <a:p>
            <a:pPr algn="just"/>
            <a:r>
              <a:rPr lang="fr-FR" dirty="0">
                <a:latin typeface="Montserrat" panose="00000500000000000000" pitchFamily="2" charset="0"/>
              </a:rPr>
              <a:t>	</a:t>
            </a:r>
            <a:endParaRPr lang="fr-FR" sz="4200" dirty="0">
              <a:latin typeface="Montserrat" panose="00000500000000000000" pitchFamily="2" charset="0"/>
            </a:endParaRPr>
          </a:p>
          <a:p>
            <a:pPr marL="1485946" lvl="1" indent="-571500">
              <a:buFont typeface="Wingdings" panose="05000000000000000000" pitchFamily="2" charset="2"/>
              <a:buChar char="Ø"/>
            </a:pPr>
            <a:endParaRPr lang="fr-FR" sz="4200" dirty="0">
              <a:latin typeface="Montserrat" panose="00000500000000000000" pitchFamily="2" charset="0"/>
            </a:endParaRPr>
          </a:p>
        </p:txBody>
      </p:sp>
      <p:pic>
        <p:nvPicPr>
          <p:cNvPr id="4" name="Image 3">
            <a:extLst>
              <a:ext uri="{FF2B5EF4-FFF2-40B4-BE49-F238E27FC236}">
                <a16:creationId xmlns:a16="http://schemas.microsoft.com/office/drawing/2014/main" id="{AB8F6164-3717-4C2F-B368-19496979F6BD}"/>
              </a:ext>
            </a:extLst>
          </p:cNvPr>
          <p:cNvPicPr>
            <a:picLocks noChangeAspect="1"/>
          </p:cNvPicPr>
          <p:nvPr/>
        </p:nvPicPr>
        <p:blipFill>
          <a:blip r:embed="rId2"/>
          <a:stretch>
            <a:fillRect/>
          </a:stretch>
        </p:blipFill>
        <p:spPr>
          <a:xfrm>
            <a:off x="3160164" y="6219562"/>
            <a:ext cx="6784610" cy="6326918"/>
          </a:xfrm>
          <a:prstGeom prst="rect">
            <a:avLst/>
          </a:prstGeom>
        </p:spPr>
      </p:pic>
    </p:spTree>
    <p:extLst>
      <p:ext uri="{BB962C8B-B14F-4D97-AF65-F5344CB8AC3E}">
        <p14:creationId xmlns:p14="http://schemas.microsoft.com/office/powerpoint/2010/main" val="282628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36CE0D5-47AC-484A-A05B-416C49C244C2}"/>
              </a:ext>
            </a:extLst>
          </p:cNvPr>
          <p:cNvSpPr txBox="1"/>
          <p:nvPr/>
        </p:nvSpPr>
        <p:spPr>
          <a:xfrm>
            <a:off x="2375271" y="1113184"/>
            <a:ext cx="17880677" cy="1046440"/>
          </a:xfrm>
          <a:prstGeom prst="rect">
            <a:avLst/>
          </a:prstGeom>
          <a:noFill/>
        </p:spPr>
        <p:txBody>
          <a:bodyPr wrap="square" rtlCol="0">
            <a:spAutoFit/>
          </a:bodyPr>
          <a:lstStyle/>
          <a:p>
            <a:r>
              <a:rPr lang="fr-FR" sz="6200" b="1" dirty="0">
                <a:latin typeface="Montserrat" panose="00000500000000000000" pitchFamily="2" charset="0"/>
              </a:rPr>
              <a:t>V : Méthode de l’ordonnancement</a:t>
            </a:r>
          </a:p>
        </p:txBody>
      </p:sp>
      <p:sp>
        <p:nvSpPr>
          <p:cNvPr id="3" name="ZoneTexte 2">
            <a:extLst>
              <a:ext uri="{FF2B5EF4-FFF2-40B4-BE49-F238E27FC236}">
                <a16:creationId xmlns:a16="http://schemas.microsoft.com/office/drawing/2014/main" id="{1821A6BC-3EAE-47C5-86EC-2C4075E9138A}"/>
              </a:ext>
            </a:extLst>
          </p:cNvPr>
          <p:cNvSpPr txBox="1"/>
          <p:nvPr/>
        </p:nvSpPr>
        <p:spPr>
          <a:xfrm>
            <a:off x="2375271" y="2523612"/>
            <a:ext cx="15139006" cy="10802957"/>
          </a:xfrm>
          <a:prstGeom prst="rect">
            <a:avLst/>
          </a:prstGeom>
          <a:noFill/>
        </p:spPr>
        <p:txBody>
          <a:bodyPr wrap="square" rtlCol="0">
            <a:spAutoFit/>
          </a:bodyPr>
          <a:lstStyle/>
          <a:p>
            <a:pPr algn="just"/>
            <a:r>
              <a:rPr lang="fr-FR" dirty="0">
                <a:latin typeface="Montserrat" panose="00000500000000000000" pitchFamily="2" charset="0"/>
              </a:rPr>
              <a:t>	Le calcul des dates au plus tard se fait par rapport à la date au plus tard la plus courte des successeurs. Le calcul se fait en partant de la sortie. La date au plus tard de la sortie est la date au plus tôt de ce même sommet.</a:t>
            </a:r>
          </a:p>
          <a:p>
            <a:pPr lvl="1" algn="just"/>
            <a:endParaRPr lang="fr-FR" dirty="0"/>
          </a:p>
          <a:p>
            <a:pPr lvl="1" algn="just"/>
            <a:endParaRPr lang="fr-FR" dirty="0"/>
          </a:p>
          <a:p>
            <a:pPr lvl="1" algn="just"/>
            <a:endParaRPr lang="fr-FR" dirty="0"/>
          </a:p>
          <a:p>
            <a:pPr lvl="1" algn="just"/>
            <a:endParaRPr lang="fr-FR" dirty="0"/>
          </a:p>
          <a:p>
            <a:pPr lvl="1" algn="just"/>
            <a:endParaRPr lang="fr-FR" dirty="0"/>
          </a:p>
          <a:p>
            <a:pPr lvl="1" algn="just"/>
            <a:endParaRPr lang="fr-FR" dirty="0"/>
          </a:p>
          <a:p>
            <a:pPr lvl="1" algn="just"/>
            <a:endParaRPr lang="fr-FR" dirty="0"/>
          </a:p>
          <a:p>
            <a:pPr lvl="1" algn="just"/>
            <a:endParaRPr lang="fr-FR" dirty="0"/>
          </a:p>
          <a:p>
            <a:pPr lvl="1" algn="just"/>
            <a:r>
              <a:rPr lang="fr-FR" dirty="0"/>
              <a:t>				</a:t>
            </a:r>
            <a:r>
              <a:rPr lang="fr-FR" sz="3000" dirty="0"/>
              <a:t>Exemple avec le graphe 4</a:t>
            </a:r>
          </a:p>
          <a:p>
            <a:pPr algn="just"/>
            <a:r>
              <a:rPr lang="fr-FR" dirty="0">
                <a:latin typeface="Montserrat" panose="00000500000000000000" pitchFamily="2" charset="0"/>
              </a:rPr>
              <a:t>	</a:t>
            </a:r>
          </a:p>
          <a:p>
            <a:pPr algn="just"/>
            <a:endParaRPr lang="fr-FR" dirty="0">
              <a:latin typeface="Montserrat" panose="00000500000000000000" pitchFamily="2" charset="0"/>
            </a:endParaRPr>
          </a:p>
          <a:p>
            <a:pPr algn="just"/>
            <a:endParaRPr lang="fr-FR" dirty="0">
              <a:latin typeface="Montserrat" panose="00000500000000000000" pitchFamily="2" charset="0"/>
            </a:endParaRPr>
          </a:p>
          <a:p>
            <a:pPr algn="just"/>
            <a:r>
              <a:rPr lang="fr-FR" dirty="0">
                <a:latin typeface="Montserrat" panose="00000500000000000000" pitchFamily="2" charset="0"/>
              </a:rPr>
              <a:t>	Le calcul des marges se fait en faisant la différence entre la date au plus tard et la date au plus tôt de </a:t>
            </a:r>
            <a:r>
              <a:rPr lang="fr-FR">
                <a:latin typeface="Montserrat" panose="00000500000000000000" pitchFamily="2" charset="0"/>
              </a:rPr>
              <a:t>chaque sommet.</a:t>
            </a:r>
            <a:endParaRPr lang="fr-FR" dirty="0"/>
          </a:p>
          <a:p>
            <a:pPr lvl="1"/>
            <a:endParaRPr lang="fr-FR" sz="4200" dirty="0">
              <a:latin typeface="Montserrat" panose="00000500000000000000" pitchFamily="2" charset="0"/>
            </a:endParaRPr>
          </a:p>
          <a:p>
            <a:pPr marL="1485946" lvl="1" indent="-571500">
              <a:buFont typeface="Wingdings" panose="05000000000000000000" pitchFamily="2" charset="2"/>
              <a:buChar char="Ø"/>
            </a:pPr>
            <a:endParaRPr lang="fr-FR" sz="4200" dirty="0">
              <a:latin typeface="Montserrat" panose="00000500000000000000" pitchFamily="2" charset="0"/>
            </a:endParaRPr>
          </a:p>
        </p:txBody>
      </p:sp>
      <p:pic>
        <p:nvPicPr>
          <p:cNvPr id="4" name="Image 3">
            <a:extLst>
              <a:ext uri="{FF2B5EF4-FFF2-40B4-BE49-F238E27FC236}">
                <a16:creationId xmlns:a16="http://schemas.microsoft.com/office/drawing/2014/main" id="{06615847-B685-4DA2-80C3-D8C96F82AF6C}"/>
              </a:ext>
            </a:extLst>
          </p:cNvPr>
          <p:cNvPicPr>
            <a:picLocks noChangeAspect="1"/>
          </p:cNvPicPr>
          <p:nvPr/>
        </p:nvPicPr>
        <p:blipFill>
          <a:blip r:embed="rId2"/>
          <a:stretch>
            <a:fillRect/>
          </a:stretch>
        </p:blipFill>
        <p:spPr>
          <a:xfrm>
            <a:off x="2375271" y="4875701"/>
            <a:ext cx="6792426" cy="5411299"/>
          </a:xfrm>
          <a:prstGeom prst="rect">
            <a:avLst/>
          </a:prstGeom>
        </p:spPr>
      </p:pic>
    </p:spTree>
    <p:extLst>
      <p:ext uri="{BB962C8B-B14F-4D97-AF65-F5344CB8AC3E}">
        <p14:creationId xmlns:p14="http://schemas.microsoft.com/office/powerpoint/2010/main" val="3200125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1759630" y="2955258"/>
            <a:ext cx="20949558" cy="1200329"/>
          </a:xfrm>
          <a:prstGeom prst="rect">
            <a:avLst/>
          </a:prstGeom>
          <a:noFill/>
        </p:spPr>
        <p:txBody>
          <a:bodyPr wrap="square" rtlCol="0">
            <a:spAutoFit/>
          </a:bodyPr>
          <a:lstStyle/>
          <a:p>
            <a:pPr>
              <a:lnSpc>
                <a:spcPct val="150000"/>
              </a:lnSpc>
            </a:pPr>
            <a:r>
              <a:rPr lang="en-US" sz="2400" dirty="0">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a:t>
            </a:r>
          </a:p>
        </p:txBody>
      </p:sp>
      <p:sp>
        <p:nvSpPr>
          <p:cNvPr id="35" name="TextBox 34"/>
          <p:cNvSpPr txBox="1"/>
          <p:nvPr/>
        </p:nvSpPr>
        <p:spPr>
          <a:xfrm>
            <a:off x="1759630" y="766742"/>
            <a:ext cx="16830248" cy="2215991"/>
          </a:xfrm>
          <a:prstGeom prst="rect">
            <a:avLst/>
          </a:prstGeom>
          <a:noFill/>
        </p:spPr>
        <p:txBody>
          <a:bodyPr wrap="none" rtlCol="0">
            <a:spAutoFit/>
          </a:bodyPr>
          <a:lstStyle/>
          <a:p>
            <a:r>
              <a:rPr lang="en-US" sz="13800" b="1" dirty="0">
                <a:solidFill>
                  <a:schemeClr val="tx2"/>
                </a:solidFill>
                <a:latin typeface="Montserrat Semi" charset="0"/>
                <a:ea typeface="Montserrat Semi" charset="0"/>
                <a:cs typeface="Montserrat Semi" charset="0"/>
              </a:rPr>
              <a:t>target and market</a:t>
            </a:r>
          </a:p>
        </p:txBody>
      </p:sp>
      <p:sp>
        <p:nvSpPr>
          <p:cNvPr id="38" name="Subtitle 2"/>
          <p:cNvSpPr txBox="1">
            <a:spLocks/>
          </p:cNvSpPr>
          <p:nvPr/>
        </p:nvSpPr>
        <p:spPr>
          <a:xfrm>
            <a:off x="1759630" y="5559201"/>
            <a:ext cx="17473592" cy="1994356"/>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sz="2800" dirty="0">
                <a:solidFill>
                  <a:schemeClr val="bg1">
                    <a:lumMod val="50000"/>
                  </a:schemeClr>
                </a:solidFill>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 </a:t>
            </a:r>
          </a:p>
        </p:txBody>
      </p:sp>
      <p:sp>
        <p:nvSpPr>
          <p:cNvPr id="39" name="Subtitle 2"/>
          <p:cNvSpPr txBox="1">
            <a:spLocks/>
          </p:cNvSpPr>
          <p:nvPr/>
        </p:nvSpPr>
        <p:spPr>
          <a:xfrm>
            <a:off x="1759630" y="8784619"/>
            <a:ext cx="18077770" cy="1994356"/>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sz="2800" dirty="0">
                <a:solidFill>
                  <a:schemeClr val="bg1">
                    <a:lumMod val="50000"/>
                  </a:schemeClr>
                </a:solidFill>
                <a:latin typeface="Montserrat Light" charset="0"/>
                <a:ea typeface="Montserrat Light" charset="0"/>
                <a:cs typeface="Montserrat Light" charset="0"/>
              </a:rPr>
              <a:t>entrepreneurial activities differ substantially depending on the type of organization and creativity involved. entrepreneurship ranges in scale from solo. entrepreneurial activities differ substantially depending on the type of organization and creativity involved. </a:t>
            </a:r>
          </a:p>
        </p:txBody>
      </p:sp>
      <p:sp>
        <p:nvSpPr>
          <p:cNvPr id="40" name="Subtitle 2"/>
          <p:cNvSpPr txBox="1">
            <a:spLocks/>
          </p:cNvSpPr>
          <p:nvPr/>
        </p:nvSpPr>
        <p:spPr>
          <a:xfrm>
            <a:off x="1759630" y="4488297"/>
            <a:ext cx="13328120" cy="1218759"/>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dirty="0">
                <a:latin typeface="Montserrat" charset="0"/>
                <a:ea typeface="Montserrat" charset="0"/>
                <a:cs typeface="Montserrat" charset="0"/>
              </a:rPr>
              <a:t>target</a:t>
            </a:r>
          </a:p>
        </p:txBody>
      </p:sp>
      <p:sp>
        <p:nvSpPr>
          <p:cNvPr id="41" name="Subtitle 2"/>
          <p:cNvSpPr txBox="1">
            <a:spLocks/>
          </p:cNvSpPr>
          <p:nvPr/>
        </p:nvSpPr>
        <p:spPr>
          <a:xfrm>
            <a:off x="1759630" y="7718095"/>
            <a:ext cx="13328120" cy="1218759"/>
          </a:xfrm>
          <a:prstGeom prst="rect">
            <a:avLst/>
          </a:prstGeom>
        </p:spPr>
        <p:txBody>
          <a:bodyPr vert="horz" wrap="square" lIns="182844" tIns="91422" rIns="182844" bIns="91422" rtlCol="0">
            <a:spAutoFit/>
          </a:bodyPr>
          <a:lstStyle>
            <a:lvl1pPr marL="0" indent="0" algn="l" defTabSz="1828434"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Lato Light"/>
                <a:ea typeface="+mn-ea"/>
                <a:cs typeface="Lato Light"/>
              </a:defRPr>
            </a:lvl1pPr>
            <a:lvl2pPr marL="914217" indent="0" algn="l" defTabSz="1828434"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Lato Light"/>
                <a:ea typeface="+mn-ea"/>
                <a:cs typeface="Lato Light"/>
              </a:defRPr>
            </a:lvl2pPr>
            <a:lvl3pPr marL="1828434" indent="0" algn="l" defTabSz="1828434"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Lato Light"/>
                <a:ea typeface="+mn-ea"/>
                <a:cs typeface="Lato Light"/>
              </a:defRPr>
            </a:lvl3pPr>
            <a:lvl4pPr marL="2742651" indent="0" algn="l" defTabSz="1828434"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Lato Light"/>
                <a:ea typeface="+mn-ea"/>
                <a:cs typeface="Lato Light"/>
              </a:defRPr>
            </a:lvl4pPr>
            <a:lvl5pPr marL="3656868" indent="0" algn="l" defTabSz="1828434"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Lato Light"/>
                <a:ea typeface="+mn-ea"/>
                <a:cs typeface="Lato Light"/>
              </a:defRPr>
            </a:lvl5pPr>
            <a:lvl6pPr marL="5028194"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411"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628"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0846" indent="-457109" algn="l" defTabSz="1828434"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a:lnSpc>
                <a:spcPct val="140000"/>
              </a:lnSpc>
            </a:pPr>
            <a:r>
              <a:rPr lang="en-US" dirty="0">
                <a:latin typeface="Montserrat" charset="0"/>
                <a:ea typeface="Montserrat" charset="0"/>
                <a:cs typeface="Montserrat" charset="0"/>
              </a:rPr>
              <a:t>market</a:t>
            </a:r>
          </a:p>
        </p:txBody>
      </p:sp>
      <p:grpSp>
        <p:nvGrpSpPr>
          <p:cNvPr id="42" name="Group 652"/>
          <p:cNvGrpSpPr/>
          <p:nvPr/>
        </p:nvGrpSpPr>
        <p:grpSpPr>
          <a:xfrm>
            <a:off x="13357940" y="4488297"/>
            <a:ext cx="8250107" cy="8184946"/>
            <a:chOff x="-1454607" y="0"/>
            <a:chExt cx="8465007" cy="8398148"/>
          </a:xfrm>
        </p:grpSpPr>
        <p:sp>
          <p:nvSpPr>
            <p:cNvPr id="43" name="Shape 643"/>
            <p:cNvSpPr/>
            <p:nvPr/>
          </p:nvSpPr>
          <p:spPr>
            <a:xfrm>
              <a:off x="0" y="7128148"/>
              <a:ext cx="1270000" cy="1270000"/>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A</a:t>
              </a:r>
              <a:endParaRPr sz="6000" dirty="0">
                <a:solidFill>
                  <a:schemeClr val="bg2"/>
                </a:solidFill>
                <a:latin typeface="Montserrat" charset="0"/>
                <a:ea typeface="Montserrat" charset="0"/>
                <a:cs typeface="Montserrat" charset="0"/>
              </a:endParaRPr>
            </a:p>
          </p:txBody>
        </p:sp>
        <p:sp>
          <p:nvSpPr>
            <p:cNvPr id="44" name="Shape 644"/>
            <p:cNvSpPr/>
            <p:nvPr/>
          </p:nvSpPr>
          <p:spPr>
            <a:xfrm>
              <a:off x="1435100" y="7128148"/>
              <a:ext cx="1270000" cy="1270000"/>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R</a:t>
              </a:r>
              <a:endParaRPr sz="6000" dirty="0">
                <a:solidFill>
                  <a:schemeClr val="bg2"/>
                </a:solidFill>
                <a:latin typeface="Montserrat" charset="0"/>
                <a:ea typeface="Montserrat" charset="0"/>
                <a:cs typeface="Montserrat" charset="0"/>
              </a:endParaRPr>
            </a:p>
          </p:txBody>
        </p:sp>
        <p:sp>
          <p:nvSpPr>
            <p:cNvPr id="45" name="Shape 645"/>
            <p:cNvSpPr/>
            <p:nvPr/>
          </p:nvSpPr>
          <p:spPr>
            <a:xfrm>
              <a:off x="2870200" y="7128148"/>
              <a:ext cx="1270000" cy="1270000"/>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K</a:t>
              </a:r>
              <a:endParaRPr sz="6000" dirty="0">
                <a:solidFill>
                  <a:schemeClr val="bg2"/>
                </a:solidFill>
                <a:latin typeface="Montserrat" charset="0"/>
                <a:ea typeface="Montserrat" charset="0"/>
                <a:cs typeface="Montserrat" charset="0"/>
              </a:endParaRPr>
            </a:p>
          </p:txBody>
        </p:sp>
        <p:sp>
          <p:nvSpPr>
            <p:cNvPr id="46" name="Shape 646"/>
            <p:cNvSpPr/>
            <p:nvPr/>
          </p:nvSpPr>
          <p:spPr>
            <a:xfrm>
              <a:off x="4305300" y="7128148"/>
              <a:ext cx="1270000" cy="1270000"/>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E</a:t>
              </a:r>
              <a:endParaRPr sz="6000" dirty="0">
                <a:solidFill>
                  <a:schemeClr val="bg2"/>
                </a:solidFill>
                <a:latin typeface="Montserrat" charset="0"/>
                <a:ea typeface="Montserrat" charset="0"/>
                <a:cs typeface="Montserrat" charset="0"/>
              </a:endParaRPr>
            </a:p>
          </p:txBody>
        </p:sp>
        <p:sp>
          <p:nvSpPr>
            <p:cNvPr id="47" name="Shape 647"/>
            <p:cNvSpPr/>
            <p:nvPr/>
          </p:nvSpPr>
          <p:spPr>
            <a:xfrm>
              <a:off x="5740400" y="5689600"/>
              <a:ext cx="1270000" cy="1270000"/>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E</a:t>
              </a:r>
              <a:endParaRPr sz="6000" dirty="0">
                <a:solidFill>
                  <a:schemeClr val="bg2"/>
                </a:solidFill>
                <a:latin typeface="Montserrat" charset="0"/>
                <a:ea typeface="Montserrat" charset="0"/>
                <a:cs typeface="Montserrat" charset="0"/>
              </a:endParaRPr>
            </a:p>
          </p:txBody>
        </p:sp>
        <p:sp>
          <p:nvSpPr>
            <p:cNvPr id="48" name="Shape 648"/>
            <p:cNvSpPr/>
            <p:nvPr/>
          </p:nvSpPr>
          <p:spPr>
            <a:xfrm>
              <a:off x="5740400" y="4267200"/>
              <a:ext cx="1270000" cy="1270000"/>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G</a:t>
              </a:r>
              <a:endParaRPr sz="6000" dirty="0">
                <a:solidFill>
                  <a:schemeClr val="bg2"/>
                </a:solidFill>
                <a:latin typeface="Montserrat" charset="0"/>
                <a:ea typeface="Montserrat" charset="0"/>
                <a:cs typeface="Montserrat" charset="0"/>
              </a:endParaRPr>
            </a:p>
          </p:txBody>
        </p:sp>
        <p:sp>
          <p:nvSpPr>
            <p:cNvPr id="49" name="Shape 649"/>
            <p:cNvSpPr/>
            <p:nvPr/>
          </p:nvSpPr>
          <p:spPr>
            <a:xfrm>
              <a:off x="5740400" y="2844800"/>
              <a:ext cx="1270000" cy="1270000"/>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sz="6000" dirty="0">
                  <a:solidFill>
                    <a:schemeClr val="bg2"/>
                  </a:solidFill>
                  <a:latin typeface="Montserrat" charset="0"/>
                  <a:ea typeface="Montserrat" charset="0"/>
                  <a:cs typeface="Montserrat" charset="0"/>
                </a:rPr>
                <a:t>R</a:t>
              </a:r>
            </a:p>
          </p:txBody>
        </p:sp>
        <p:sp>
          <p:nvSpPr>
            <p:cNvPr id="50" name="Shape 650"/>
            <p:cNvSpPr/>
            <p:nvPr/>
          </p:nvSpPr>
          <p:spPr>
            <a:xfrm>
              <a:off x="5740400" y="1422400"/>
              <a:ext cx="1270000" cy="1270000"/>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A</a:t>
              </a:r>
              <a:endParaRPr sz="6000" dirty="0">
                <a:solidFill>
                  <a:schemeClr val="bg2"/>
                </a:solidFill>
                <a:latin typeface="Montserrat" charset="0"/>
                <a:ea typeface="Montserrat" charset="0"/>
                <a:cs typeface="Montserrat" charset="0"/>
              </a:endParaRPr>
            </a:p>
          </p:txBody>
        </p:sp>
        <p:sp>
          <p:nvSpPr>
            <p:cNvPr id="51" name="Shape 651"/>
            <p:cNvSpPr/>
            <p:nvPr/>
          </p:nvSpPr>
          <p:spPr>
            <a:xfrm>
              <a:off x="5740400" y="0"/>
              <a:ext cx="1270000" cy="1270000"/>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T</a:t>
              </a:r>
              <a:endParaRPr sz="6000" dirty="0">
                <a:solidFill>
                  <a:schemeClr val="bg2"/>
                </a:solidFill>
                <a:latin typeface="Montserrat" charset="0"/>
                <a:ea typeface="Montserrat" charset="0"/>
                <a:cs typeface="Montserrat" charset="0"/>
              </a:endParaRPr>
            </a:p>
          </p:txBody>
        </p:sp>
        <p:sp>
          <p:nvSpPr>
            <p:cNvPr id="52" name="Shape 647"/>
            <p:cNvSpPr/>
            <p:nvPr/>
          </p:nvSpPr>
          <p:spPr>
            <a:xfrm>
              <a:off x="5740400" y="7128148"/>
              <a:ext cx="1270000" cy="1270000"/>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T</a:t>
              </a:r>
              <a:endParaRPr sz="6000" dirty="0">
                <a:solidFill>
                  <a:schemeClr val="bg2"/>
                </a:solidFill>
                <a:latin typeface="Montserrat" charset="0"/>
                <a:ea typeface="Montserrat" charset="0"/>
                <a:cs typeface="Montserrat" charset="0"/>
              </a:endParaRPr>
            </a:p>
          </p:txBody>
        </p:sp>
        <p:sp>
          <p:nvSpPr>
            <p:cNvPr id="53" name="Shape 644"/>
            <p:cNvSpPr/>
            <p:nvPr/>
          </p:nvSpPr>
          <p:spPr>
            <a:xfrm>
              <a:off x="-1454607" y="7128148"/>
              <a:ext cx="1270000" cy="1270000"/>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pPr lvl="0" algn="ctr">
                <a:defRPr sz="1800">
                  <a:solidFill>
                    <a:srgbClr val="000000"/>
                  </a:solidFill>
                </a:defRPr>
              </a:pPr>
              <a:r>
                <a:rPr lang="en-US" sz="6000" dirty="0">
                  <a:solidFill>
                    <a:schemeClr val="bg2"/>
                  </a:solidFill>
                  <a:latin typeface="Montserrat" charset="0"/>
                  <a:ea typeface="Montserrat" charset="0"/>
                  <a:cs typeface="Montserrat" charset="0"/>
                </a:rPr>
                <a:t>M</a:t>
              </a:r>
              <a:endParaRPr sz="6000" dirty="0">
                <a:solidFill>
                  <a:schemeClr val="bg2"/>
                </a:solidFill>
                <a:latin typeface="Montserrat" charset="0"/>
                <a:ea typeface="Montserrat" charset="0"/>
                <a:cs typeface="Montserrat" charset="0"/>
              </a:endParaRPr>
            </a:p>
          </p:txBody>
        </p:sp>
      </p:grpSp>
    </p:spTree>
    <p:extLst>
      <p:ext uri="{BB962C8B-B14F-4D97-AF65-F5344CB8AC3E}">
        <p14:creationId xmlns:p14="http://schemas.microsoft.com/office/powerpoint/2010/main" val="1930772757"/>
      </p:ext>
    </p:extLst>
  </p:cSld>
  <p:clrMapOvr>
    <a:masterClrMapping/>
  </p:clrMapOvr>
</p:sld>
</file>

<file path=ppt/theme/theme1.xml><?xml version="1.0" encoding="utf-8"?>
<a:theme xmlns:a="http://schemas.openxmlformats.org/drawingml/2006/main" name="Office Theme">
  <a:themeElements>
    <a:clrScheme name="Black Minimal 1">
      <a:dk1>
        <a:srgbClr val="000000"/>
      </a:dk1>
      <a:lt1>
        <a:srgbClr val="FFFFFF"/>
      </a:lt1>
      <a:dk2>
        <a:srgbClr val="000000"/>
      </a:dk2>
      <a:lt2>
        <a:srgbClr val="F6F7FA"/>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B0B1B3"/>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401</TotalTime>
  <Words>905</Words>
  <Application>Microsoft Office PowerPoint</Application>
  <PresentationFormat>Personnalisé</PresentationFormat>
  <Paragraphs>138</Paragraphs>
  <Slides>13</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vt:i4>
      </vt:variant>
    </vt:vector>
  </HeadingPairs>
  <TitlesOfParts>
    <vt:vector size="21" baseType="lpstr">
      <vt:lpstr>Arial</vt:lpstr>
      <vt:lpstr>Calibri</vt:lpstr>
      <vt:lpstr>Montserrat</vt:lpstr>
      <vt:lpstr>Montserrat Light</vt:lpstr>
      <vt:lpstr>Montserrat Semi</vt:lpstr>
      <vt:lpstr>Open Sans</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Nathan Romain Bernard THOMAS</cp:lastModifiedBy>
  <cp:revision>42</cp:revision>
  <dcterms:created xsi:type="dcterms:W3CDTF">2016-03-02T16:16:57Z</dcterms:created>
  <dcterms:modified xsi:type="dcterms:W3CDTF">2020-04-16T10:55:15Z</dcterms:modified>
</cp:coreProperties>
</file>