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2"/>
  </p:handoutMasterIdLst>
  <p:sldIdLst>
    <p:sldId id="280" r:id="rId2"/>
    <p:sldId id="281" r:id="rId3"/>
    <p:sldId id="283" r:id="rId4"/>
    <p:sldId id="282" r:id="rId5"/>
    <p:sldId id="284" r:id="rId6"/>
    <p:sldId id="285" r:id="rId7"/>
    <p:sldId id="286" r:id="rId8"/>
    <p:sldId id="289" r:id="rId9"/>
    <p:sldId id="287" r:id="rId10"/>
    <p:sldId id="290" r:id="rId11"/>
  </p:sldIdLst>
  <p:sldSz cx="24387175" cy="13716000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6" autoAdjust="0"/>
    <p:restoredTop sz="94612"/>
  </p:normalViewPr>
  <p:slideViewPr>
    <p:cSldViewPr snapToGrid="0" snapToObjects="1" showGuides="1">
      <p:cViewPr>
        <p:scale>
          <a:sx n="50" d="100"/>
          <a:sy n="50" d="100"/>
        </p:scale>
        <p:origin x="630" y="174"/>
      </p:cViewPr>
      <p:guideLst>
        <p:guide orient="horz" pos="4320"/>
        <p:guide pos="76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1" d="100"/>
          <a:sy n="91" d="100"/>
        </p:scale>
        <p:origin x="328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FC7C-0376-E44D-ACA0-D60DC10B59F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6CEB7-CA9E-364F-BFA0-4F3CF7BA90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  <a:lvl2pPr marL="9144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2pPr>
      <a:lvl3pPr marL="18288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3pPr>
      <a:lvl4pPr marL="27432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4pPr>
      <a:lvl5pPr marL="36576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75E043-EDD7-43CF-B9C0-E3117590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71" y="6858000"/>
            <a:ext cx="14030964" cy="442236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C8435E3-2F9D-44FC-AB4E-70699ED02995}"/>
              </a:ext>
            </a:extLst>
          </p:cNvPr>
          <p:cNvSpPr txBox="1"/>
          <p:nvPr/>
        </p:nvSpPr>
        <p:spPr>
          <a:xfrm>
            <a:off x="2375271" y="2146853"/>
            <a:ext cx="16936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Théorie des graphes</a:t>
            </a:r>
          </a:p>
          <a:p>
            <a:r>
              <a:rPr lang="fr-FR" sz="6200" b="1" dirty="0">
                <a:latin typeface="Montserrat" panose="00000500000000000000" pitchFamily="2" charset="0"/>
              </a:rPr>
              <a:t>Projet : Ordonnancement d’un graphe</a:t>
            </a:r>
          </a:p>
          <a:p>
            <a:r>
              <a:rPr lang="fr-FR" dirty="0"/>
              <a:t>L3 – Groupe 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F0E889-1822-4A93-AFAE-181820CBC59C}"/>
              </a:ext>
            </a:extLst>
          </p:cNvPr>
          <p:cNvSpPr txBox="1"/>
          <p:nvPr/>
        </p:nvSpPr>
        <p:spPr>
          <a:xfrm>
            <a:off x="18168731" y="9814821"/>
            <a:ext cx="4909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" panose="00000500000000000000" pitchFamily="2" charset="0"/>
              </a:rPr>
              <a:t>Vincent Dubois</a:t>
            </a:r>
          </a:p>
          <a:p>
            <a:r>
              <a:rPr lang="fr-FR" dirty="0">
                <a:latin typeface="Montserrat" panose="00000500000000000000" pitchFamily="2" charset="0"/>
              </a:rPr>
              <a:t>Guillaume Hamel</a:t>
            </a:r>
          </a:p>
          <a:p>
            <a:r>
              <a:rPr lang="fr-FR" dirty="0">
                <a:latin typeface="Montserrat" panose="00000500000000000000" pitchFamily="2" charset="0"/>
              </a:rPr>
              <a:t>Nathan Thomas</a:t>
            </a:r>
          </a:p>
          <a:p>
            <a:r>
              <a:rPr lang="fr-FR" sz="3200" dirty="0"/>
              <a:t>Groupe 4</a:t>
            </a:r>
          </a:p>
        </p:txBody>
      </p:sp>
    </p:spTree>
    <p:extLst>
      <p:ext uri="{BB962C8B-B14F-4D97-AF65-F5344CB8AC3E}">
        <p14:creationId xmlns:p14="http://schemas.microsoft.com/office/powerpoint/2010/main" val="123076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68B7E97-4894-436F-9382-6A92F4014357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4" name="Oval 58">
            <a:extLst>
              <a:ext uri="{FF2B5EF4-FFF2-40B4-BE49-F238E27FC236}">
                <a16:creationId xmlns:a16="http://schemas.microsoft.com/office/drawing/2014/main" id="{B07BAEF7-F2F1-4129-850F-39566CB7AE7B}"/>
              </a:ext>
            </a:extLst>
          </p:cNvPr>
          <p:cNvSpPr/>
          <p:nvPr/>
        </p:nvSpPr>
        <p:spPr>
          <a:xfrm>
            <a:off x="1673229" y="376560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80C0E6-F5ED-46B1-BB6D-14E0E90DF401}"/>
              </a:ext>
            </a:extLst>
          </p:cNvPr>
          <p:cNvSpPr txBox="1"/>
          <p:nvPr/>
        </p:nvSpPr>
        <p:spPr>
          <a:xfrm>
            <a:off x="1827648" y="385663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0C598B-31D9-45EA-92EE-E3CCB76B189C}"/>
              </a:ext>
            </a:extLst>
          </p:cNvPr>
          <p:cNvSpPr txBox="1"/>
          <p:nvPr/>
        </p:nvSpPr>
        <p:spPr>
          <a:xfrm>
            <a:off x="3813175" y="3702744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liste des successeurs</a:t>
            </a:r>
          </a:p>
        </p:txBody>
      </p:sp>
      <p:sp>
        <p:nvSpPr>
          <p:cNvPr id="8" name="Oval 58">
            <a:extLst>
              <a:ext uri="{FF2B5EF4-FFF2-40B4-BE49-F238E27FC236}">
                <a16:creationId xmlns:a16="http://schemas.microsoft.com/office/drawing/2014/main" id="{C7DDF454-155F-4E61-AFEC-FEA3F830D8B6}"/>
              </a:ext>
            </a:extLst>
          </p:cNvPr>
          <p:cNvSpPr/>
          <p:nvPr/>
        </p:nvSpPr>
        <p:spPr>
          <a:xfrm>
            <a:off x="1653792" y="692086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424929-5651-49E7-8B2F-63484DFC02E3}"/>
              </a:ext>
            </a:extLst>
          </p:cNvPr>
          <p:cNvSpPr txBox="1"/>
          <p:nvPr/>
        </p:nvSpPr>
        <p:spPr>
          <a:xfrm>
            <a:off x="3813175" y="6921039"/>
            <a:ext cx="5578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tâche 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sommet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B59304-604B-48E2-BDA1-4BACBADAC7DD}"/>
              </a:ext>
            </a:extLst>
          </p:cNvPr>
          <p:cNvSpPr txBox="1"/>
          <p:nvPr/>
        </p:nvSpPr>
        <p:spPr>
          <a:xfrm>
            <a:off x="1808211" y="7011888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13" name="Oval 58">
            <a:extLst>
              <a:ext uri="{FF2B5EF4-FFF2-40B4-BE49-F238E27FC236}">
                <a16:creationId xmlns:a16="http://schemas.microsoft.com/office/drawing/2014/main" id="{E4E2DA26-AC9E-4058-9D87-0D410C6E667B}"/>
              </a:ext>
            </a:extLst>
          </p:cNvPr>
          <p:cNvSpPr/>
          <p:nvPr/>
        </p:nvSpPr>
        <p:spPr>
          <a:xfrm>
            <a:off x="1653792" y="1014118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25CED6-68EE-4376-90A9-33B9E7C3139A}"/>
              </a:ext>
            </a:extLst>
          </p:cNvPr>
          <p:cNvSpPr txBox="1"/>
          <p:nvPr/>
        </p:nvSpPr>
        <p:spPr>
          <a:xfrm>
            <a:off x="3813175" y="10256648"/>
            <a:ext cx="745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 de la date au plus tard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2304AB-0373-4B45-9908-C982A42E31E3}"/>
              </a:ext>
            </a:extLst>
          </p:cNvPr>
          <p:cNvSpPr txBox="1"/>
          <p:nvPr/>
        </p:nvSpPr>
        <p:spPr>
          <a:xfrm>
            <a:off x="1808211" y="10232208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911A09D-8A91-44B6-9AFC-0E2DE5A5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485" y="3205151"/>
            <a:ext cx="10402901" cy="219551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11432C-1009-4E2F-B867-943AC47D6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840" y="7164546"/>
            <a:ext cx="12676189" cy="58723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A9F0116-3EAF-4CCD-B771-9CBA119DA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5872" y="8995222"/>
            <a:ext cx="9268123" cy="303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186978E-3956-43E0-94F7-E1A00211F814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 : Structure des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24534F-EF27-4014-A9E2-7BF27A850473}"/>
              </a:ext>
            </a:extLst>
          </p:cNvPr>
          <p:cNvSpPr txBox="1"/>
          <p:nvPr/>
        </p:nvSpPr>
        <p:spPr>
          <a:xfrm>
            <a:off x="526591" y="4681728"/>
            <a:ext cx="132092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Programmation orientée objet =&gt; JAVA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objets distincts :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Graphe  = représentation d’un graphe en mémoire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Arc = représentation d’un arc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Source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Cible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Valeur 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Trace = permet l’écriture dans 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le fichier de trace du graphe testé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la console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B9858A-D6CC-4615-B1AF-23F3758B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465" y="4681728"/>
            <a:ext cx="9150168" cy="477792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CF5A944-3953-4C70-A77E-8756FE34B6E1}"/>
              </a:ext>
            </a:extLst>
          </p:cNvPr>
          <p:cNvSpPr txBox="1"/>
          <p:nvPr/>
        </p:nvSpPr>
        <p:spPr>
          <a:xfrm>
            <a:off x="16087073" y="9488320"/>
            <a:ext cx="644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 : Attribut de la classe Graphe</a:t>
            </a:r>
          </a:p>
        </p:txBody>
      </p:sp>
    </p:spTree>
    <p:extLst>
      <p:ext uri="{BB962C8B-B14F-4D97-AF65-F5344CB8AC3E}">
        <p14:creationId xmlns:p14="http://schemas.microsoft.com/office/powerpoint/2010/main" val="321992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ADF6940-8781-4AFC-9625-097DB8BB1C2F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 : Structure général du programme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043BB56-3AF4-4C63-8795-937B575C6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579" y="4152485"/>
            <a:ext cx="8835257" cy="63651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1EF583-50D6-46C8-AB9C-330A99875210}"/>
              </a:ext>
            </a:extLst>
          </p:cNvPr>
          <p:cNvSpPr txBox="1"/>
          <p:nvPr/>
        </p:nvSpPr>
        <p:spPr>
          <a:xfrm>
            <a:off x="1838557" y="4152485"/>
            <a:ext cx="117440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Choix utilisateur du graphe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Construction du graphe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Si graphe construit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Affichage des matrices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Si pas de circuit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Calcul du rang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si est un graphe d’ordonnancement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Ordonnancement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 l’utilisateur veut choisir un graphe		</a:t>
            </a:r>
          </a:p>
        </p:txBody>
      </p:sp>
    </p:spTree>
    <p:extLst>
      <p:ext uri="{BB962C8B-B14F-4D97-AF65-F5344CB8AC3E}">
        <p14:creationId xmlns:p14="http://schemas.microsoft.com/office/powerpoint/2010/main" val="362355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14D4AC3-B596-4BBC-90EC-252E07BE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848" y="2675012"/>
            <a:ext cx="5593152" cy="338708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A0FE7AC-BB07-4DEC-9ADD-4F60B9B7B0FF}"/>
              </a:ext>
            </a:extLst>
          </p:cNvPr>
          <p:cNvSpPr txBox="1"/>
          <p:nvPr/>
        </p:nvSpPr>
        <p:spPr>
          <a:xfrm>
            <a:off x="3813175" y="3425746"/>
            <a:ext cx="7456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 du fichier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gestion des erreurs du fichier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construction de la liste des arcs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B50A57D-B928-4625-AF7E-5D78DD675CB3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III : Travail sur le graphe</a:t>
            </a:r>
          </a:p>
        </p:txBody>
      </p:sp>
      <p:sp>
        <p:nvSpPr>
          <p:cNvPr id="6" name="Oval 58">
            <a:extLst>
              <a:ext uri="{FF2B5EF4-FFF2-40B4-BE49-F238E27FC236}">
                <a16:creationId xmlns:a16="http://schemas.microsoft.com/office/drawing/2014/main" id="{4DDE5A9A-995F-4F65-B36C-24B23FE81FA6}"/>
              </a:ext>
            </a:extLst>
          </p:cNvPr>
          <p:cNvSpPr/>
          <p:nvPr/>
        </p:nvSpPr>
        <p:spPr>
          <a:xfrm>
            <a:off x="1673229" y="376560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7714E3-FA22-434B-A4E3-039D72D5E060}"/>
              </a:ext>
            </a:extLst>
          </p:cNvPr>
          <p:cNvSpPr txBox="1"/>
          <p:nvPr/>
        </p:nvSpPr>
        <p:spPr>
          <a:xfrm>
            <a:off x="1827648" y="385663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8" name="Oval 58">
            <a:extLst>
              <a:ext uri="{FF2B5EF4-FFF2-40B4-BE49-F238E27FC236}">
                <a16:creationId xmlns:a16="http://schemas.microsoft.com/office/drawing/2014/main" id="{D4B047C2-0925-4AC7-987B-7DB95EEFBCFD}"/>
              </a:ext>
            </a:extLst>
          </p:cNvPr>
          <p:cNvSpPr/>
          <p:nvPr/>
        </p:nvSpPr>
        <p:spPr>
          <a:xfrm>
            <a:off x="1671210" y="693796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2E06871-EB20-4B6F-9D2F-4255CE8C8488}"/>
              </a:ext>
            </a:extLst>
          </p:cNvPr>
          <p:cNvSpPr txBox="1"/>
          <p:nvPr/>
        </p:nvSpPr>
        <p:spPr>
          <a:xfrm>
            <a:off x="1825629" y="7028990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CF25AB-A965-420B-B5A8-C5E2588225B7}"/>
              </a:ext>
            </a:extLst>
          </p:cNvPr>
          <p:cNvSpPr txBox="1"/>
          <p:nvPr/>
        </p:nvSpPr>
        <p:spPr>
          <a:xfrm>
            <a:off x="3813175" y="7152099"/>
            <a:ext cx="719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Remplissage des matrices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8A2B6EC-1C85-4312-8F74-59A23A855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608" y="6596212"/>
            <a:ext cx="11252357" cy="1754326"/>
          </a:xfrm>
          <a:prstGeom prst="rect">
            <a:avLst/>
          </a:prstGeom>
        </p:spPr>
      </p:pic>
      <p:sp>
        <p:nvSpPr>
          <p:cNvPr id="13" name="Oval 58">
            <a:extLst>
              <a:ext uri="{FF2B5EF4-FFF2-40B4-BE49-F238E27FC236}">
                <a16:creationId xmlns:a16="http://schemas.microsoft.com/office/drawing/2014/main" id="{5095F334-6EB8-422C-9A59-2DD5E026612B}"/>
              </a:ext>
            </a:extLst>
          </p:cNvPr>
          <p:cNvSpPr/>
          <p:nvPr/>
        </p:nvSpPr>
        <p:spPr>
          <a:xfrm>
            <a:off x="1669191" y="10110316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0C105F7-AAAA-435D-B22B-6F707F413DD2}"/>
              </a:ext>
            </a:extLst>
          </p:cNvPr>
          <p:cNvSpPr txBox="1"/>
          <p:nvPr/>
        </p:nvSpPr>
        <p:spPr>
          <a:xfrm>
            <a:off x="1823610" y="10201346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3CD8B9F-A380-4DDE-B00E-18273BB2A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0195" y="9205868"/>
            <a:ext cx="6774457" cy="286759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EC3DE81-F90F-4EBB-8670-144DD5633B41}"/>
              </a:ext>
            </a:extLst>
          </p:cNvPr>
          <p:cNvSpPr txBox="1"/>
          <p:nvPr/>
        </p:nvSpPr>
        <p:spPr>
          <a:xfrm>
            <a:off x="3813174" y="10324455"/>
            <a:ext cx="719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Affichage des matrices</a:t>
            </a:r>
          </a:p>
        </p:txBody>
      </p:sp>
    </p:spTree>
    <p:extLst>
      <p:ext uri="{BB962C8B-B14F-4D97-AF65-F5344CB8AC3E}">
        <p14:creationId xmlns:p14="http://schemas.microsoft.com/office/powerpoint/2010/main" val="230020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IV : Détection des circuits/Calcul du rang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28FA869-EEB1-44C8-AFF4-FC533BD5C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01317"/>
              </p:ext>
            </p:extLst>
          </p:nvPr>
        </p:nvGraphicFramePr>
        <p:xfrm>
          <a:off x="1172368" y="2960370"/>
          <a:ext cx="22042438" cy="786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21219">
                  <a:extLst>
                    <a:ext uri="{9D8B030D-6E8A-4147-A177-3AD203B41FA5}">
                      <a16:colId xmlns:a16="http://schemas.microsoft.com/office/drawing/2014/main" val="1323346958"/>
                    </a:ext>
                  </a:extLst>
                </a:gridCol>
                <a:gridCol w="11021219">
                  <a:extLst>
                    <a:ext uri="{9D8B030D-6E8A-4147-A177-3AD203B41FA5}">
                      <a16:colId xmlns:a16="http://schemas.microsoft.com/office/drawing/2014/main" val="334484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" panose="00000500000000000000" pitchFamily="2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" panose="00000500000000000000" pitchFamily="2" charset="0"/>
                        </a:rPr>
                        <a:t>Rang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6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- Méthode utilisée : suppression des entrées</a:t>
                      </a: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- Etape : </a:t>
                      </a:r>
                    </a:p>
                    <a:p>
                      <a:pPr lvl="2"/>
                      <a:r>
                        <a:rPr lang="fr-FR" dirty="0">
                          <a:latin typeface="Montserrat" panose="00000500000000000000" pitchFamily="2" charset="0"/>
                        </a:rPr>
                        <a:t>Suppression successive des entrées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- Condition d’arrêt : 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Liste des sommets restant à l’étape n-1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=  liste des sommets restant à l’étape n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- Résultat :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Si la liste des sommets restant est vide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= pas de circuit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Sinon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= présence d’un circuit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  - Méthode utilisée : suppression des entrées</a:t>
                      </a: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  - Etape : </a:t>
                      </a:r>
                    </a:p>
                    <a:p>
                      <a:pPr lvl="2"/>
                      <a:r>
                        <a:rPr lang="fr-FR" dirty="0">
                          <a:latin typeface="Montserrat" panose="00000500000000000000" pitchFamily="2" charset="0"/>
                        </a:rPr>
                        <a:t>Suppression successive des entrées</a:t>
                      </a:r>
                    </a:p>
                    <a:p>
                      <a:pPr lvl="2"/>
                      <a:r>
                        <a:rPr lang="fr-FR" dirty="0">
                          <a:latin typeface="Montserrat" panose="00000500000000000000" pitchFamily="2" charset="0"/>
                        </a:rPr>
                        <a:t>Attribution du rang n au sommet S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  - Condition d’arrêt : </a:t>
                      </a:r>
                    </a:p>
                    <a:p>
                      <a:pPr marL="1828800" marR="0" lvl="2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Liste des sommets restants est vide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  - Résultat :</a:t>
                      </a:r>
                    </a:p>
                    <a:p>
                      <a:pPr marL="1828800" marR="0" lvl="2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Chaque sommet possède un rang</a:t>
                      </a:r>
                    </a:p>
                    <a:p>
                      <a:pPr marL="1828800" marR="0" lvl="2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pPr lvl="0"/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28047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181AB5FD-6F4F-452B-AC10-C9AD962A0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004" y="10026491"/>
            <a:ext cx="6687261" cy="159543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465A63D-E554-4FC4-82F1-407048C3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263" y="8881230"/>
            <a:ext cx="2981469" cy="388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2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21A6BC-3EAE-47C5-86EC-2C4075E9138A}"/>
              </a:ext>
            </a:extLst>
          </p:cNvPr>
          <p:cNvSpPr txBox="1"/>
          <p:nvPr/>
        </p:nvSpPr>
        <p:spPr>
          <a:xfrm>
            <a:off x="2375270" y="3587698"/>
            <a:ext cx="20694280" cy="98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800" dirty="0">
                <a:latin typeface="Montserrat" panose="00000500000000000000" pitchFamily="2" charset="0"/>
              </a:rPr>
              <a:t>Plusieurs conditions sont nécessaires afin de pouvoir ordonnancer un graphe :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Montserrat" panose="00000500000000000000" pitchFamily="2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Montserrat" panose="00000500000000000000" pitchFamily="2" charset="0"/>
              </a:rPr>
              <a:t>Un seul point d’entrée =&gt; vérifier qu’une seule colonne est vide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Montserrat" panose="00000500000000000000" pitchFamily="2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Montserrat" panose="00000500000000000000" pitchFamily="2" charset="0"/>
              </a:rPr>
              <a:t>Un seul point de sortie =&gt; vérifier qu’une seule ligne est vide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Montserrat" panose="00000500000000000000" pitchFamily="2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Montserrat" panose="00000500000000000000" pitchFamily="2" charset="0"/>
              </a:rPr>
              <a:t>Pas de circuit 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Montserrat" panose="00000500000000000000" pitchFamily="2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Montserrat" panose="00000500000000000000" pitchFamily="2" charset="0"/>
              </a:rPr>
              <a:t>Pas d’arcs à valeur négative 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/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Montserrat" panose="00000500000000000000" pitchFamily="2" charset="0"/>
              </a:rPr>
              <a:t>Valeurs identiques pour tous les arcs incidents vers l’extérieur à </a:t>
            </a:r>
          </a:p>
          <a:p>
            <a:pPr lvl="1"/>
            <a:r>
              <a:rPr lang="fr-FR" sz="3400" dirty="0">
                <a:latin typeface="Montserrat" panose="00000500000000000000" pitchFamily="2" charset="0"/>
              </a:rPr>
              <a:t>un sommet  =&gt; chaque case d’une ligne ne possède que 2 valeurs</a:t>
            </a:r>
          </a:p>
          <a:p>
            <a:pPr lvl="1"/>
            <a:r>
              <a:rPr lang="fr-FR" sz="3400" dirty="0">
                <a:latin typeface="Montserrat" panose="00000500000000000000" pitchFamily="2" charset="0"/>
              </a:rPr>
              <a:t>			- la valeur de l’arc</a:t>
            </a:r>
          </a:p>
          <a:p>
            <a:pPr lvl="1"/>
            <a:r>
              <a:rPr lang="fr-FR" sz="3400" dirty="0">
                <a:latin typeface="Montserrat" panose="00000500000000000000" pitchFamily="2" charset="0"/>
              </a:rPr>
              <a:t>			- *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Montserrat" panose="00000500000000000000" pitchFamily="2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Montserrat" panose="00000500000000000000" pitchFamily="2" charset="0"/>
              </a:rPr>
              <a:t>Arcs incidents vers l’extérieur au point d’entrée de valeur nulle ; </a:t>
            </a:r>
          </a:p>
          <a:p>
            <a:pPr lvl="1"/>
            <a:endParaRPr lang="fr-FR" sz="4200" dirty="0">
              <a:latin typeface="Montserrat" panose="00000500000000000000" pitchFamily="2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42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4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21A6BC-3EAE-47C5-86EC-2C4075E9138A}"/>
              </a:ext>
            </a:extLst>
          </p:cNvPr>
          <p:cNvSpPr txBox="1"/>
          <p:nvPr/>
        </p:nvSpPr>
        <p:spPr>
          <a:xfrm>
            <a:off x="1803771" y="2523612"/>
            <a:ext cx="15139006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800" dirty="0">
                <a:latin typeface="Montserrat" panose="00000500000000000000" pitchFamily="2" charset="0"/>
              </a:rPr>
              <a:t>Une fois les conditions vérifiées on peut passer a l’ordonnancement.</a:t>
            </a:r>
          </a:p>
          <a:p>
            <a:pPr algn="just"/>
            <a:endParaRPr lang="fr-FR" sz="3800" dirty="0">
              <a:latin typeface="Montserrat" panose="00000500000000000000" pitchFamily="2" charset="0"/>
            </a:endParaRPr>
          </a:p>
          <a:p>
            <a:pPr algn="just"/>
            <a:r>
              <a:rPr lang="fr-FR" sz="3800" dirty="0">
                <a:latin typeface="Montserrat" panose="00000500000000000000" pitchFamily="2" charset="0"/>
              </a:rPr>
              <a:t>Pour chaque sommet, on calcul la date au plus tôt :</a:t>
            </a:r>
          </a:p>
          <a:p>
            <a:pPr algn="just"/>
            <a:endParaRPr lang="fr-FR" sz="3800" dirty="0">
              <a:latin typeface="Montserrat" panose="00000500000000000000" pitchFamily="2" charset="0"/>
            </a:endParaRPr>
          </a:p>
          <a:p>
            <a:pPr algn="just"/>
            <a:r>
              <a:rPr lang="fr-FR" sz="3800" dirty="0">
                <a:latin typeface="Montserrat" panose="00000500000000000000" pitchFamily="2" charset="0"/>
              </a:rPr>
              <a:t>	- Date au plus tôt = </a:t>
            </a:r>
          </a:p>
          <a:p>
            <a:pPr algn="just"/>
            <a:r>
              <a:rPr lang="fr-FR" sz="3800" dirty="0">
                <a:latin typeface="Montserrat" panose="00000500000000000000" pitchFamily="2" charset="0"/>
              </a:rPr>
              <a:t>		Date au plus tôt du prédécesseur</a:t>
            </a:r>
          </a:p>
          <a:p>
            <a:pPr algn="just"/>
            <a:r>
              <a:rPr lang="fr-FR" sz="3800" dirty="0">
                <a:latin typeface="Montserrat" panose="00000500000000000000" pitchFamily="2" charset="0"/>
              </a:rPr>
              <a:t>		+ valeur de la tache du prédécesseur</a:t>
            </a:r>
          </a:p>
          <a:p>
            <a:pPr algn="just"/>
            <a:r>
              <a:rPr lang="fr-FR" sz="3800" dirty="0">
                <a:latin typeface="Montserrat" panose="00000500000000000000" pitchFamily="2" charset="0"/>
              </a:rPr>
              <a:t>	- Date au plus tôt retenue =</a:t>
            </a:r>
          </a:p>
          <a:p>
            <a:pPr algn="just"/>
            <a:r>
              <a:rPr lang="fr-FR" sz="3800" dirty="0">
                <a:latin typeface="Montserrat" panose="00000500000000000000" pitchFamily="2" charset="0"/>
              </a:rPr>
              <a:t>		Date au plus tôt la plus grande parmi toutes </a:t>
            </a:r>
          </a:p>
          <a:p>
            <a:pPr algn="just"/>
            <a:r>
              <a:rPr lang="fr-FR" sz="3800" dirty="0">
                <a:latin typeface="Montserrat" panose="00000500000000000000" pitchFamily="2" charset="0"/>
              </a:rPr>
              <a:t>		les dates au plus tôt calculées</a:t>
            </a:r>
          </a:p>
          <a:p>
            <a:pPr algn="just"/>
            <a:endParaRPr lang="fr-FR" sz="3800" dirty="0">
              <a:latin typeface="Montserrat" panose="00000500000000000000" pitchFamily="2" charset="0"/>
            </a:endParaRPr>
          </a:p>
          <a:p>
            <a:pPr algn="just"/>
            <a:r>
              <a:rPr lang="fr-FR" dirty="0">
                <a:latin typeface="Montserrat" panose="00000500000000000000" pitchFamily="2" charset="0"/>
              </a:rPr>
              <a:t>Le calcul se fait en partant du point d’entrée (dont la date au plus tôt est 0) et par ordre croissant du rang.			</a:t>
            </a:r>
            <a:endParaRPr lang="fr-FR" sz="4200" dirty="0">
              <a:latin typeface="Montserrat" panose="00000500000000000000" pitchFamily="2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4200" dirty="0">
              <a:latin typeface="Montserrat" panose="00000500000000000000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063811-AF74-448F-BFE2-6FE9D3E3E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038" y="4283223"/>
            <a:ext cx="5903819" cy="15621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417EAFD-794E-4BC9-B4E1-140FEDB4533D}"/>
              </a:ext>
            </a:extLst>
          </p:cNvPr>
          <p:cNvSpPr txBox="1"/>
          <p:nvPr/>
        </p:nvSpPr>
        <p:spPr>
          <a:xfrm>
            <a:off x="17031472" y="5903893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 : Exemple pour le sommet  9</a:t>
            </a:r>
          </a:p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graphe 11</a:t>
            </a:r>
          </a:p>
        </p:txBody>
      </p:sp>
    </p:spTree>
    <p:extLst>
      <p:ext uri="{BB962C8B-B14F-4D97-AF65-F5344CB8AC3E}">
        <p14:creationId xmlns:p14="http://schemas.microsoft.com/office/powerpoint/2010/main" val="282628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68B7E97-4894-436F-9382-6A92F4014357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4" name="Oval 58">
            <a:extLst>
              <a:ext uri="{FF2B5EF4-FFF2-40B4-BE49-F238E27FC236}">
                <a16:creationId xmlns:a16="http://schemas.microsoft.com/office/drawing/2014/main" id="{B07BAEF7-F2F1-4129-850F-39566CB7AE7B}"/>
              </a:ext>
            </a:extLst>
          </p:cNvPr>
          <p:cNvSpPr/>
          <p:nvPr/>
        </p:nvSpPr>
        <p:spPr>
          <a:xfrm>
            <a:off x="1673229" y="376560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80C0E6-F5ED-46B1-BB6D-14E0E90DF401}"/>
              </a:ext>
            </a:extLst>
          </p:cNvPr>
          <p:cNvSpPr txBox="1"/>
          <p:nvPr/>
        </p:nvSpPr>
        <p:spPr>
          <a:xfrm>
            <a:off x="1827648" y="385663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0C598B-31D9-45EA-92EE-E3CCB76B189C}"/>
              </a:ext>
            </a:extLst>
          </p:cNvPr>
          <p:cNvSpPr txBox="1"/>
          <p:nvPr/>
        </p:nvSpPr>
        <p:spPr>
          <a:xfrm>
            <a:off x="3813175" y="3702744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liste des prédécesseurs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2C8889-337D-492E-A6D3-4A889B2B4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399" y="3226583"/>
            <a:ext cx="7698714" cy="2152650"/>
          </a:xfrm>
          <a:prstGeom prst="rect">
            <a:avLst/>
          </a:prstGeom>
        </p:spPr>
      </p:pic>
      <p:sp>
        <p:nvSpPr>
          <p:cNvPr id="8" name="Oval 58">
            <a:extLst>
              <a:ext uri="{FF2B5EF4-FFF2-40B4-BE49-F238E27FC236}">
                <a16:creationId xmlns:a16="http://schemas.microsoft.com/office/drawing/2014/main" id="{C7DDF454-155F-4E61-AFEC-FEA3F830D8B6}"/>
              </a:ext>
            </a:extLst>
          </p:cNvPr>
          <p:cNvSpPr/>
          <p:nvPr/>
        </p:nvSpPr>
        <p:spPr>
          <a:xfrm>
            <a:off x="1653792" y="692086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424929-5651-49E7-8B2F-63484DFC02E3}"/>
              </a:ext>
            </a:extLst>
          </p:cNvPr>
          <p:cNvSpPr txBox="1"/>
          <p:nvPr/>
        </p:nvSpPr>
        <p:spPr>
          <a:xfrm>
            <a:off x="3813175" y="6921039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tâche de chaque prédécesseurs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B59304-604B-48E2-BDA1-4BACBADAC7DD}"/>
              </a:ext>
            </a:extLst>
          </p:cNvPr>
          <p:cNvSpPr txBox="1"/>
          <p:nvPr/>
        </p:nvSpPr>
        <p:spPr>
          <a:xfrm>
            <a:off x="1808211" y="7011888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E7832F5-F3E9-4ADA-B25B-561F8660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910" y="6730156"/>
            <a:ext cx="9718054" cy="1456015"/>
          </a:xfrm>
          <a:prstGeom prst="rect">
            <a:avLst/>
          </a:prstGeom>
        </p:spPr>
      </p:pic>
      <p:sp>
        <p:nvSpPr>
          <p:cNvPr id="13" name="Oval 58">
            <a:extLst>
              <a:ext uri="{FF2B5EF4-FFF2-40B4-BE49-F238E27FC236}">
                <a16:creationId xmlns:a16="http://schemas.microsoft.com/office/drawing/2014/main" id="{E4E2DA26-AC9E-4058-9D87-0D410C6E667B}"/>
              </a:ext>
            </a:extLst>
          </p:cNvPr>
          <p:cNvSpPr/>
          <p:nvPr/>
        </p:nvSpPr>
        <p:spPr>
          <a:xfrm>
            <a:off x="1653792" y="1014118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25CED6-68EE-4376-90A9-33B9E7C3139A}"/>
              </a:ext>
            </a:extLst>
          </p:cNvPr>
          <p:cNvSpPr txBox="1"/>
          <p:nvPr/>
        </p:nvSpPr>
        <p:spPr>
          <a:xfrm>
            <a:off x="3813175" y="10256648"/>
            <a:ext cx="745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 de la date au plus tôt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2304AB-0373-4B45-9908-C982A42E31E3}"/>
              </a:ext>
            </a:extLst>
          </p:cNvPr>
          <p:cNvSpPr txBox="1"/>
          <p:nvPr/>
        </p:nvSpPr>
        <p:spPr>
          <a:xfrm>
            <a:off x="1808211" y="10232208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F0B0F2F-B255-4B97-A43D-B822435F2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642" y="8928265"/>
            <a:ext cx="11160589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5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21A6BC-3EAE-47C5-86EC-2C4075E9138A}"/>
              </a:ext>
            </a:extLst>
          </p:cNvPr>
          <p:cNvSpPr txBox="1"/>
          <p:nvPr/>
        </p:nvSpPr>
        <p:spPr>
          <a:xfrm>
            <a:off x="2375271" y="2523612"/>
            <a:ext cx="14636379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Montserrat" panose="00000500000000000000" pitchFamily="2" charset="0"/>
              </a:rPr>
              <a:t>Pour chaque sommet, on calcul la date au plus tard :</a:t>
            </a:r>
          </a:p>
          <a:p>
            <a:pPr algn="just"/>
            <a:endParaRPr lang="fr-FR" dirty="0">
              <a:latin typeface="Montserrat" panose="00000500000000000000" pitchFamily="2" charset="0"/>
            </a:endParaRPr>
          </a:p>
          <a:p>
            <a:pPr algn="just"/>
            <a:r>
              <a:rPr lang="fr-FR" dirty="0">
                <a:latin typeface="Montserrat" panose="00000500000000000000" pitchFamily="2" charset="0"/>
              </a:rPr>
              <a:t>	- Date au plus tard = </a:t>
            </a:r>
          </a:p>
          <a:p>
            <a:pPr algn="just"/>
            <a:r>
              <a:rPr lang="fr-FR" dirty="0">
                <a:latin typeface="Montserrat" panose="00000500000000000000" pitchFamily="2" charset="0"/>
              </a:rPr>
              <a:t>		Date au plus tard du successeur</a:t>
            </a:r>
          </a:p>
          <a:p>
            <a:pPr algn="just"/>
            <a:r>
              <a:rPr lang="fr-FR" dirty="0">
                <a:latin typeface="Montserrat" panose="00000500000000000000" pitchFamily="2" charset="0"/>
              </a:rPr>
              <a:t>		- valeur de la tache du sommet</a:t>
            </a:r>
          </a:p>
          <a:p>
            <a:pPr algn="just"/>
            <a:r>
              <a:rPr lang="fr-FR" dirty="0">
                <a:latin typeface="Montserrat" panose="00000500000000000000" pitchFamily="2" charset="0"/>
              </a:rPr>
              <a:t>	- Date au plus tard retenue =</a:t>
            </a:r>
          </a:p>
          <a:p>
            <a:pPr algn="just"/>
            <a:r>
              <a:rPr lang="fr-FR" dirty="0">
                <a:latin typeface="Montserrat" panose="00000500000000000000" pitchFamily="2" charset="0"/>
              </a:rPr>
              <a:t>		Date au plus tard la plus petite parmi toutes </a:t>
            </a:r>
          </a:p>
          <a:p>
            <a:pPr algn="just"/>
            <a:r>
              <a:rPr lang="fr-FR" dirty="0">
                <a:latin typeface="Montserrat" panose="00000500000000000000" pitchFamily="2" charset="0"/>
              </a:rPr>
              <a:t>		les dates au plus tard calculées</a:t>
            </a:r>
          </a:p>
          <a:p>
            <a:pPr algn="just"/>
            <a:r>
              <a:rPr lang="fr-FR" dirty="0">
                <a:latin typeface="Montserrat" panose="00000500000000000000" pitchFamily="2" charset="0"/>
              </a:rPr>
              <a:t>	</a:t>
            </a:r>
          </a:p>
          <a:p>
            <a:pPr algn="just"/>
            <a:r>
              <a:rPr lang="fr-FR" dirty="0">
                <a:latin typeface="Montserrat" panose="00000500000000000000" pitchFamily="2" charset="0"/>
              </a:rPr>
              <a:t>Le calcul se fait en partant de la sortie puis par ordre décroissant du rang. </a:t>
            </a:r>
          </a:p>
          <a:p>
            <a:pPr algn="just"/>
            <a:endParaRPr lang="fr-FR" dirty="0">
              <a:latin typeface="Montserrat" panose="00000500000000000000" pitchFamily="2" charset="0"/>
            </a:endParaRPr>
          </a:p>
          <a:p>
            <a:pPr algn="just"/>
            <a:r>
              <a:rPr lang="fr-FR" dirty="0">
                <a:latin typeface="Montserrat" panose="00000500000000000000" pitchFamily="2" charset="0"/>
              </a:rPr>
              <a:t>Date au plus tard sortie = date au plus tôt sortie</a:t>
            </a:r>
          </a:p>
          <a:p>
            <a:pPr algn="just"/>
            <a:endParaRPr lang="fr-FR" dirty="0"/>
          </a:p>
          <a:p>
            <a:pPr algn="just"/>
            <a:r>
              <a:rPr lang="fr-FR" dirty="0">
                <a:latin typeface="Montserrat" panose="00000500000000000000" pitchFamily="2" charset="0"/>
              </a:rPr>
              <a:t>Marge sommet i = Date au plus tard – date au plus tôt </a:t>
            </a:r>
            <a:endParaRPr lang="fr-FR" dirty="0"/>
          </a:p>
          <a:p>
            <a:pPr lvl="1"/>
            <a:endParaRPr lang="fr-FR" sz="4200" dirty="0">
              <a:latin typeface="Montserrat" panose="00000500000000000000" pitchFamily="2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4200" dirty="0">
              <a:latin typeface="Montserrat" panose="000005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DAA051-29B0-451C-9A0D-582D083B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519" y="4313218"/>
            <a:ext cx="5446857" cy="15906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AA0E3F0-63A1-4001-B82E-E5B7996A7FD9}"/>
              </a:ext>
            </a:extLst>
          </p:cNvPr>
          <p:cNvSpPr txBox="1"/>
          <p:nvPr/>
        </p:nvSpPr>
        <p:spPr>
          <a:xfrm>
            <a:off x="17031472" y="5903893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 : Exemple pour le sommet  7</a:t>
            </a:r>
          </a:p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graphe 11</a:t>
            </a:r>
          </a:p>
        </p:txBody>
      </p:sp>
    </p:spTree>
    <p:extLst>
      <p:ext uri="{BB962C8B-B14F-4D97-AF65-F5344CB8AC3E}">
        <p14:creationId xmlns:p14="http://schemas.microsoft.com/office/powerpoint/2010/main" val="320012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</TotalTime>
  <Words>673</Words>
  <Application>Microsoft Office PowerPoint</Application>
  <PresentationFormat>Personnalisé</PresentationFormat>
  <Paragraphs>130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Montserrat</vt:lpstr>
      <vt:lpstr>Montserrat Light</vt:lpstr>
      <vt:lpstr>Open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Vincent DUBOIS</cp:lastModifiedBy>
  <cp:revision>58</cp:revision>
  <dcterms:created xsi:type="dcterms:W3CDTF">2016-03-02T16:16:57Z</dcterms:created>
  <dcterms:modified xsi:type="dcterms:W3CDTF">2020-04-17T12:53:42Z</dcterms:modified>
</cp:coreProperties>
</file>