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9"/>
  </p:handoutMasterIdLst>
  <p:sldIdLst>
    <p:sldId id="280" r:id="rId2"/>
    <p:sldId id="281" r:id="rId3"/>
    <p:sldId id="291" r:id="rId4"/>
    <p:sldId id="283" r:id="rId5"/>
    <p:sldId id="292" r:id="rId6"/>
    <p:sldId id="293" r:id="rId7"/>
    <p:sldId id="284" r:id="rId8"/>
    <p:sldId id="294" r:id="rId9"/>
    <p:sldId id="295" r:id="rId10"/>
    <p:sldId id="285" r:id="rId11"/>
    <p:sldId id="286" r:id="rId12"/>
    <p:sldId id="296" r:id="rId13"/>
    <p:sldId id="297" r:id="rId14"/>
    <p:sldId id="287" r:id="rId15"/>
    <p:sldId id="300" r:id="rId16"/>
    <p:sldId id="302" r:id="rId17"/>
    <p:sldId id="301" r:id="rId18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12"/>
  </p:normalViewPr>
  <p:slideViewPr>
    <p:cSldViewPr snapToGrid="0" snapToObjects="1" showGuides="1">
      <p:cViewPr varScale="1">
        <p:scale>
          <a:sx n="53" d="100"/>
          <a:sy n="53" d="100"/>
        </p:scale>
        <p:origin x="468" y="84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75E043-EDD7-43CF-B9C0-E3117590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71" y="6858000"/>
            <a:ext cx="14030964" cy="44223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8435E3-2F9D-44FC-AB4E-70699ED02995}"/>
              </a:ext>
            </a:extLst>
          </p:cNvPr>
          <p:cNvSpPr txBox="1"/>
          <p:nvPr/>
        </p:nvSpPr>
        <p:spPr>
          <a:xfrm>
            <a:off x="2375271" y="2146853"/>
            <a:ext cx="16936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Théorie des graphes</a:t>
            </a:r>
          </a:p>
          <a:p>
            <a:r>
              <a:rPr lang="fr-FR" sz="6200" b="1" dirty="0">
                <a:latin typeface="Montserrat" panose="00000500000000000000" pitchFamily="2" charset="0"/>
              </a:rPr>
              <a:t>Projet : Ordonnancement d’un graphe</a:t>
            </a:r>
          </a:p>
          <a:p>
            <a:r>
              <a:rPr lang="fr-FR" dirty="0"/>
              <a:t>L3 – Groupe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F0E889-1822-4A93-AFAE-181820CBC59C}"/>
              </a:ext>
            </a:extLst>
          </p:cNvPr>
          <p:cNvSpPr txBox="1"/>
          <p:nvPr/>
        </p:nvSpPr>
        <p:spPr>
          <a:xfrm>
            <a:off x="18168731" y="9814821"/>
            <a:ext cx="490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Vincent Dubois</a:t>
            </a:r>
          </a:p>
          <a:p>
            <a:r>
              <a:rPr lang="fr-FR" dirty="0">
                <a:latin typeface="Montserrat" panose="00000500000000000000" pitchFamily="2" charset="0"/>
              </a:rPr>
              <a:t>Guillaume Hamel</a:t>
            </a:r>
          </a:p>
          <a:p>
            <a:r>
              <a:rPr lang="fr-FR" dirty="0">
                <a:latin typeface="Montserrat" panose="00000500000000000000" pitchFamily="2" charset="0"/>
              </a:rPr>
              <a:t>Nathan Thomas</a:t>
            </a:r>
          </a:p>
          <a:p>
            <a:r>
              <a:rPr lang="fr-FR" sz="3200" dirty="0"/>
              <a:t>Groupe 4</a:t>
            </a:r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0" y="3070863"/>
            <a:ext cx="2069428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Plusieurs conditions sont nécessaires afin de pouvoir ordonnancer un graphe :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d’entrée =&gt; vérifier qu’une seule colonne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de sortie =&gt; vérifier qu’une seule ligne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de circuit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d’arcs à valeur négative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 identiques pour tous les arcs incidents vers l’extérieur à 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sommet  =&gt; chaque case d’une ligne ne possède que 2 valeurs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valeur de l’arc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*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Arcs incidents vers l’extérieur au point d’entrée de valeur nulle ; </a:t>
            </a:r>
          </a:p>
          <a:p>
            <a:pPr lvl="1"/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1803771" y="3318743"/>
            <a:ext cx="1513900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fois les conditions vérifiées on peut passer a l’ordonnancement.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tôt :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=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valeur de la tache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retenue =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la plus grande parmi toutes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tôt calculées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du point d’entrée (dont la date au plus tôt est 0) et par ordre croissant du rang.			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63811-AF74-448F-BFE2-6FE9D3E3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38" y="5018719"/>
            <a:ext cx="5903819" cy="1562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17EAFD-794E-4BC9-B4E1-140FEDB4533D}"/>
              </a:ext>
            </a:extLst>
          </p:cNvPr>
          <p:cNvSpPr txBox="1"/>
          <p:nvPr/>
        </p:nvSpPr>
        <p:spPr>
          <a:xfrm>
            <a:off x="17031472" y="6639389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7 : Exemple pour le sommet  9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282628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1043931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10439492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1053034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DAD89-4DD8-47EB-9C8D-35040D650EF0}"/>
              </a:ext>
            </a:extLst>
          </p:cNvPr>
          <p:cNvSpPr/>
          <p:nvPr/>
        </p:nvSpPr>
        <p:spPr>
          <a:xfrm>
            <a:off x="13247048" y="2729880"/>
            <a:ext cx="9466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[0][0] = -1;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[1][0] = 0;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1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0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[i]] ==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1004C-E138-4A08-82E2-A31630CBDDFB}"/>
              </a:ext>
            </a:extLst>
          </p:cNvPr>
          <p:cNvSpPr/>
          <p:nvPr/>
        </p:nvSpPr>
        <p:spPr>
          <a:xfrm>
            <a:off x="13247048" y="9653178"/>
            <a:ext cx="8857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/>
              <a:t>    …</a:t>
            </a:r>
          </a:p>
          <a:p>
            <a:r>
              <a:rPr lang="fr-FR" sz="3000" dirty="0"/>
              <a:t>    pour chaque sommet j de </a:t>
            </a:r>
            <a:r>
              <a:rPr lang="fr-FR" sz="3000" dirty="0" err="1"/>
              <a:t>listePred</a:t>
            </a:r>
            <a:endParaRPr lang="fr-FR" sz="3000" dirty="0"/>
          </a:p>
          <a:p>
            <a:r>
              <a:rPr lang="fr-FR" sz="3000" dirty="0"/>
              <a:t>           ajoute valeur de la tache de j à </a:t>
            </a:r>
            <a:r>
              <a:rPr lang="fr-FR" sz="3000" dirty="0" err="1"/>
              <a:t>listeTache</a:t>
            </a:r>
            <a:endParaRPr lang="fr-FR" sz="3000" dirty="0"/>
          </a:p>
          <a:p>
            <a:r>
              <a:rPr lang="fr-FR" sz="3000" dirty="0"/>
              <a:t>    fin</a:t>
            </a:r>
          </a:p>
          <a:p>
            <a:r>
              <a:rPr lang="fr-FR" sz="30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59664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AD70A230-82AA-4409-B505-7464F553F4FB}"/>
              </a:ext>
            </a:extLst>
          </p:cNvPr>
          <p:cNvSpPr/>
          <p:nvPr/>
        </p:nvSpPr>
        <p:spPr>
          <a:xfrm>
            <a:off x="1653792" y="3382571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CE75D2-956A-4E80-9E11-FFB45D9A9023}"/>
              </a:ext>
            </a:extLst>
          </p:cNvPr>
          <p:cNvSpPr txBox="1"/>
          <p:nvPr/>
        </p:nvSpPr>
        <p:spPr>
          <a:xfrm>
            <a:off x="3813175" y="3498039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des dates au plus tôt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CEAE41-B470-4249-9F67-341B9FDE0E2E}"/>
              </a:ext>
            </a:extLst>
          </p:cNvPr>
          <p:cNvSpPr txBox="1"/>
          <p:nvPr/>
        </p:nvSpPr>
        <p:spPr>
          <a:xfrm>
            <a:off x="1808211" y="3473599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9" name="Oval 58">
            <a:extLst>
              <a:ext uri="{FF2B5EF4-FFF2-40B4-BE49-F238E27FC236}">
                <a16:creationId xmlns:a16="http://schemas.microsoft.com/office/drawing/2014/main" id="{314E2FB6-B01F-4137-9F9C-AF384FC63B9A}"/>
              </a:ext>
            </a:extLst>
          </p:cNvPr>
          <p:cNvSpPr/>
          <p:nvPr/>
        </p:nvSpPr>
        <p:spPr>
          <a:xfrm>
            <a:off x="1653792" y="945616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305AA-C91D-4327-93CA-B854F5AF5A82}"/>
              </a:ext>
            </a:extLst>
          </p:cNvPr>
          <p:cNvSpPr txBox="1"/>
          <p:nvPr/>
        </p:nvSpPr>
        <p:spPr>
          <a:xfrm>
            <a:off x="3813175" y="9571631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Conservation de la date au plus tôt maximale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E9F0AC-D027-4719-AF38-04C4EBDAC40B}"/>
              </a:ext>
            </a:extLst>
          </p:cNvPr>
          <p:cNvSpPr txBox="1"/>
          <p:nvPr/>
        </p:nvSpPr>
        <p:spPr>
          <a:xfrm>
            <a:off x="1808211" y="954719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294B9-4D95-43E2-9035-3C4E7B2F0ED4}"/>
              </a:ext>
            </a:extLst>
          </p:cNvPr>
          <p:cNvSpPr/>
          <p:nvPr/>
        </p:nvSpPr>
        <p:spPr>
          <a:xfrm>
            <a:off x="11556827" y="1565384"/>
            <a:ext cx="131607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index = 0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index = k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ajoute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[1][index] +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   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8569F-F9A7-49D4-92ED-73A9E7CF192E}"/>
              </a:ext>
            </a:extLst>
          </p:cNvPr>
          <p:cNvSpPr/>
          <p:nvPr/>
        </p:nvSpPr>
        <p:spPr>
          <a:xfrm>
            <a:off x="11556827" y="8362947"/>
            <a:ext cx="14543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Valeur max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(index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dans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82580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1" y="3419724"/>
            <a:ext cx="1463637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tard :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=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du successeur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de la tache du sommet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retenue =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la plus petite parmi toutes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tard calculées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de la sortie puis par ordre décroissant du rang. 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au plus tard sortie = date au plus tôt sortie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Marge sommet i = Date au plus tard – date au plus tôt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AA051-29B0-451C-9A0D-582D083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19" y="4313218"/>
            <a:ext cx="5446857" cy="1590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0E3F0-63A1-4001-B82E-E5B7996A7FD9}"/>
              </a:ext>
            </a:extLst>
          </p:cNvPr>
          <p:cNvSpPr txBox="1"/>
          <p:nvPr/>
        </p:nvSpPr>
        <p:spPr>
          <a:xfrm>
            <a:off x="17031472" y="590389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8 : Exemple pour le sommet  7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320012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F6F31D-D7A2-4393-933B-EA8608FE10F6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55DFC33-19BB-45F5-AE28-406FFBF8D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981507"/>
                  </p:ext>
                </p:extLst>
              </p:nvPr>
            </p:nvGraphicFramePr>
            <p:xfrm>
              <a:off x="1172368" y="3675988"/>
              <a:ext cx="22042438" cy="705840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21219">
                      <a:extLst>
                        <a:ext uri="{9D8B030D-6E8A-4147-A177-3AD203B41FA5}">
                          <a16:colId xmlns:a16="http://schemas.microsoft.com/office/drawing/2014/main" val="1323346958"/>
                        </a:ext>
                      </a:extLst>
                    </a:gridCol>
                    <a:gridCol w="11021219">
                      <a:extLst>
                        <a:ext uri="{9D8B030D-6E8A-4147-A177-3AD203B41FA5}">
                          <a16:colId xmlns:a16="http://schemas.microsoft.com/office/drawing/2014/main" val="3344841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totale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libre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65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- 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avec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= date au plus tard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= date au plus tôt</a:t>
                          </a: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L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fr-FR" sz="3600" i="1" smtClean="0">
                                      <a:latin typeface="Cambria Math" panose="02040503050406030204" pitchFamily="18" charset="0"/>
                                      <a:ea typeface="Times New Roman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sz="3600" i="1" smtClean="0">
                                          <a:latin typeface="Cambria Math" panose="02040503050406030204" pitchFamily="18" charset="0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3600" i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sz="3600" b="0" i="1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  <m:r>
                                        <a:rPr lang="fr-FR" sz="3600" b="0" i="1" smtClean="0">
                                          <a:latin typeface="Cambria Math"/>
                                          <a:ea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3600" dirty="0">
                                          <a:latin typeface="Open Sans" panose="020B0606030504020204" pitchFamily="34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  <a:sym typeface="Symbol" pitchFamily="18" charset="2"/>
                                        </a:rPr>
                                        <m:t>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(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sz="3600" b="0" i="1" smtClean="0">
                                      <a:latin typeface="Cambria Math"/>
                                      <a:ea typeface="Times New Roman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3600" b="0" i="1" smtClean="0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)</m:t>
                                  </m:r>
                                  <m:r>
                                    <a:rPr lang="fr-FR" sz="3600" b="0" i="1" smtClean="0">
                                      <a:latin typeface="Cambria Math"/>
                                      <a:cs typeface="Arial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3600" i="1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3600" i="1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3600" i="1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Arial" charset="0"/>
                                  <a:sym typeface="Symbol" pitchFamily="18" charset="2"/>
                                </a:rPr>
                                <m:t>)</m:t>
                              </m:r>
                            </m:oMath>
                          </a14:m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lvl="1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avec </a:t>
                          </a: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j les successeurs de i</a:t>
                          </a: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𝑑𝑖 la tâche de i</a:t>
                          </a:r>
                        </a:p>
                        <a:p>
                          <a:pPr lvl="0"/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28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55DFC33-19BB-45F5-AE28-406FFBF8D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981507"/>
                  </p:ext>
                </p:extLst>
              </p:nvPr>
            </p:nvGraphicFramePr>
            <p:xfrm>
              <a:off x="1172368" y="3675988"/>
              <a:ext cx="22042438" cy="705840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21219">
                      <a:extLst>
                        <a:ext uri="{9D8B030D-6E8A-4147-A177-3AD203B41FA5}">
                          <a16:colId xmlns:a16="http://schemas.microsoft.com/office/drawing/2014/main" val="1323346958"/>
                        </a:ext>
                      </a:extLst>
                    </a:gridCol>
                    <a:gridCol w="11021219">
                      <a:extLst>
                        <a:ext uri="{9D8B030D-6E8A-4147-A177-3AD203B41FA5}">
                          <a16:colId xmlns:a16="http://schemas.microsoft.com/office/drawing/2014/main" val="3344841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totale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libre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65884"/>
                      </a:ext>
                    </a:extLst>
                  </a:tr>
                  <a:tr h="6418326"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- 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avec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= date au plus tard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= date au plus tôt</a:t>
                          </a: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55" t="-11396" b="-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28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18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4C6F207-BDCC-4879-89E7-9835E6E9CF4A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76849-AF7C-4ADC-9E8C-1C05F8CD6966}"/>
              </a:ext>
            </a:extLst>
          </p:cNvPr>
          <p:cNvSpPr/>
          <p:nvPr/>
        </p:nvSpPr>
        <p:spPr>
          <a:xfrm>
            <a:off x="11108500" y="2353856"/>
            <a:ext cx="12192000" cy="102489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margeLibre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i allant de de 0 à nbSommet-2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listeMarge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== 1)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listSucc.get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ajout k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(j)]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listeMarge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marge[i] = minimum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listeMarge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- tache[i]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1A1FD105-5F44-4858-A9BD-A988BEB47B4D}"/>
              </a:ext>
            </a:extLst>
          </p:cNvPr>
          <p:cNvSpPr/>
          <p:nvPr/>
        </p:nvSpPr>
        <p:spPr>
          <a:xfrm>
            <a:off x="1673229" y="3532385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4769FF-57BD-4B9F-BA25-2C7BD367DB6C}"/>
              </a:ext>
            </a:extLst>
          </p:cNvPr>
          <p:cNvSpPr txBox="1"/>
          <p:nvPr/>
        </p:nvSpPr>
        <p:spPr>
          <a:xfrm>
            <a:off x="1827648" y="3623415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D6C3E4-5BB1-45D8-860E-97E046BE5583}"/>
              </a:ext>
            </a:extLst>
          </p:cNvPr>
          <p:cNvSpPr txBox="1"/>
          <p:nvPr/>
        </p:nvSpPr>
        <p:spPr>
          <a:xfrm>
            <a:off x="3813175" y="3746524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Initialisation des listes</a:t>
            </a:r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ECF5212C-CF94-4989-B9B4-2EFF80B7EBF3}"/>
              </a:ext>
            </a:extLst>
          </p:cNvPr>
          <p:cNvSpPr/>
          <p:nvPr/>
        </p:nvSpPr>
        <p:spPr>
          <a:xfrm>
            <a:off x="1673229" y="532374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E66ABA-9E57-4CB6-A05C-288F80DE586B}"/>
              </a:ext>
            </a:extLst>
          </p:cNvPr>
          <p:cNvSpPr txBox="1"/>
          <p:nvPr/>
        </p:nvSpPr>
        <p:spPr>
          <a:xfrm>
            <a:off x="1827648" y="5414770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78C437-841B-452E-9E70-6E2A271BC83E}"/>
              </a:ext>
            </a:extLst>
          </p:cNvPr>
          <p:cNvSpPr txBox="1"/>
          <p:nvPr/>
        </p:nvSpPr>
        <p:spPr>
          <a:xfrm>
            <a:off x="3813175" y="5519423"/>
            <a:ext cx="679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des successeurs</a:t>
            </a:r>
          </a:p>
        </p:txBody>
      </p:sp>
      <p:sp>
        <p:nvSpPr>
          <p:cNvPr id="10" name="Oval 58">
            <a:extLst>
              <a:ext uri="{FF2B5EF4-FFF2-40B4-BE49-F238E27FC236}">
                <a16:creationId xmlns:a16="http://schemas.microsoft.com/office/drawing/2014/main" id="{13E5D5F8-02A4-46F5-90D0-B9FAF16FB21D}"/>
              </a:ext>
            </a:extLst>
          </p:cNvPr>
          <p:cNvSpPr/>
          <p:nvPr/>
        </p:nvSpPr>
        <p:spPr>
          <a:xfrm>
            <a:off x="1673229" y="785495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22E751-992A-49DE-B71D-77CA7826CAB1}"/>
              </a:ext>
            </a:extLst>
          </p:cNvPr>
          <p:cNvSpPr txBox="1"/>
          <p:nvPr/>
        </p:nvSpPr>
        <p:spPr>
          <a:xfrm>
            <a:off x="1827648" y="794598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332025-04DE-4DC1-970E-B2561C10F67A}"/>
              </a:ext>
            </a:extLst>
          </p:cNvPr>
          <p:cNvSpPr txBox="1"/>
          <p:nvPr/>
        </p:nvSpPr>
        <p:spPr>
          <a:xfrm>
            <a:off x="3813175" y="7792094"/>
            <a:ext cx="622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l’index du sommet</a:t>
            </a:r>
          </a:p>
        </p:txBody>
      </p:sp>
      <p:sp>
        <p:nvSpPr>
          <p:cNvPr id="13" name="Oval 58">
            <a:extLst>
              <a:ext uri="{FF2B5EF4-FFF2-40B4-BE49-F238E27FC236}">
                <a16:creationId xmlns:a16="http://schemas.microsoft.com/office/drawing/2014/main" id="{5A4CE3DE-8B34-4279-B213-0FB667B94E8F}"/>
              </a:ext>
            </a:extLst>
          </p:cNvPr>
          <p:cNvSpPr/>
          <p:nvPr/>
        </p:nvSpPr>
        <p:spPr>
          <a:xfrm>
            <a:off x="1673229" y="1004546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0BE173-A932-4641-94CB-60080DFA79D4}"/>
              </a:ext>
            </a:extLst>
          </p:cNvPr>
          <p:cNvSpPr txBox="1"/>
          <p:nvPr/>
        </p:nvSpPr>
        <p:spPr>
          <a:xfrm>
            <a:off x="1827648" y="1013649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3AB837-4498-4978-B6C5-3D0F15CBB335}"/>
              </a:ext>
            </a:extLst>
          </p:cNvPr>
          <p:cNvSpPr txBox="1"/>
          <p:nvPr/>
        </p:nvSpPr>
        <p:spPr>
          <a:xfrm>
            <a:off x="3813175" y="9982607"/>
            <a:ext cx="679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des dates au plus tôt des successeurs</a:t>
            </a:r>
          </a:p>
        </p:txBody>
      </p:sp>
      <p:sp>
        <p:nvSpPr>
          <p:cNvPr id="16" name="Oval 58">
            <a:extLst>
              <a:ext uri="{FF2B5EF4-FFF2-40B4-BE49-F238E27FC236}">
                <a16:creationId xmlns:a16="http://schemas.microsoft.com/office/drawing/2014/main" id="{271E74A4-77E1-4CAC-8A94-2A414A97190A}"/>
              </a:ext>
            </a:extLst>
          </p:cNvPr>
          <p:cNvSpPr/>
          <p:nvPr/>
        </p:nvSpPr>
        <p:spPr>
          <a:xfrm>
            <a:off x="1673229" y="11635815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FF169FB-C07A-410B-BA71-28CB109C56C4}"/>
              </a:ext>
            </a:extLst>
          </p:cNvPr>
          <p:cNvSpPr txBox="1"/>
          <p:nvPr/>
        </p:nvSpPr>
        <p:spPr>
          <a:xfrm>
            <a:off x="1827648" y="11726845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200767-4CC3-4485-91A6-6A356E414416}"/>
              </a:ext>
            </a:extLst>
          </p:cNvPr>
          <p:cNvSpPr txBox="1"/>
          <p:nvPr/>
        </p:nvSpPr>
        <p:spPr>
          <a:xfrm>
            <a:off x="3813175" y="11849954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marge</a:t>
            </a:r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4564613-2193-46DF-97CB-9E77F84DB140}"/>
              </a:ext>
            </a:extLst>
          </p:cNvPr>
          <p:cNvSpPr/>
          <p:nvPr/>
        </p:nvSpPr>
        <p:spPr>
          <a:xfrm>
            <a:off x="10537327" y="3291840"/>
            <a:ext cx="732320" cy="1481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DD787B06-C461-4507-800C-0A23DF217215}"/>
              </a:ext>
            </a:extLst>
          </p:cNvPr>
          <p:cNvSpPr/>
          <p:nvPr/>
        </p:nvSpPr>
        <p:spPr>
          <a:xfrm>
            <a:off x="10517821" y="4847538"/>
            <a:ext cx="732320" cy="2010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DA1FD295-E280-4085-BC6F-A6B8A6EACE84}"/>
              </a:ext>
            </a:extLst>
          </p:cNvPr>
          <p:cNvSpPr/>
          <p:nvPr/>
        </p:nvSpPr>
        <p:spPr>
          <a:xfrm>
            <a:off x="10517821" y="6919104"/>
            <a:ext cx="732320" cy="3126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190E8D7D-05EF-4F6E-B768-DCFA679D2761}"/>
              </a:ext>
            </a:extLst>
          </p:cNvPr>
          <p:cNvSpPr/>
          <p:nvPr/>
        </p:nvSpPr>
        <p:spPr>
          <a:xfrm>
            <a:off x="10491610" y="10117924"/>
            <a:ext cx="732320" cy="1351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1A3E015-686C-4A28-9820-4BC797CE1BCB}"/>
              </a:ext>
            </a:extLst>
          </p:cNvPr>
          <p:cNvCxnSpPr>
            <a:cxnSpLocks/>
          </p:cNvCxnSpPr>
          <p:nvPr/>
        </p:nvCxnSpPr>
        <p:spPr>
          <a:xfrm flipV="1">
            <a:off x="8128000" y="11849955"/>
            <a:ext cx="3448304" cy="323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04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33365F7-C813-433A-A0BE-B1CECF57D748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1C28B7-52AA-421F-BF5B-5E12CD7C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74" y="4188538"/>
            <a:ext cx="13493061" cy="553632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FF1F06B-D8A4-4735-8DA8-EE54A1D81F5D}"/>
              </a:ext>
            </a:extLst>
          </p:cNvPr>
          <p:cNvSpPr txBox="1"/>
          <p:nvPr/>
        </p:nvSpPr>
        <p:spPr>
          <a:xfrm>
            <a:off x="9291028" y="1006185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9 : Tableau d’ordonnancement du graphe 6</a:t>
            </a:r>
          </a:p>
        </p:txBody>
      </p:sp>
    </p:spTree>
    <p:extLst>
      <p:ext uri="{BB962C8B-B14F-4D97-AF65-F5344CB8AC3E}">
        <p14:creationId xmlns:p14="http://schemas.microsoft.com/office/powerpoint/2010/main" val="147998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186978E-3956-43E0-94F7-E1A00211F814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24534F-EF27-4014-A9E2-7BF27A850473}"/>
              </a:ext>
            </a:extLst>
          </p:cNvPr>
          <p:cNvSpPr txBox="1"/>
          <p:nvPr/>
        </p:nvSpPr>
        <p:spPr>
          <a:xfrm>
            <a:off x="526591" y="4681728"/>
            <a:ext cx="13209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=&gt; Programmation orientée objet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objets distincts :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Graphe  = représentation d’un graphe en mémoire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Arc = représentation d’un arc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Source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Cible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Trace = Ecriture dans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le fichier de trace du graphe testé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B9858A-D6CC-4615-B1AF-23F3758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65" y="4681728"/>
            <a:ext cx="9150168" cy="47779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F5A944-3953-4C70-A77E-8756FE34B6E1}"/>
              </a:ext>
            </a:extLst>
          </p:cNvPr>
          <p:cNvSpPr txBox="1"/>
          <p:nvPr/>
        </p:nvSpPr>
        <p:spPr>
          <a:xfrm>
            <a:off x="16087073" y="9488320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Attribut de la classe Graphe</a:t>
            </a:r>
          </a:p>
        </p:txBody>
      </p:sp>
    </p:spTree>
    <p:extLst>
      <p:ext uri="{BB962C8B-B14F-4D97-AF65-F5344CB8AC3E}">
        <p14:creationId xmlns:p14="http://schemas.microsoft.com/office/powerpoint/2010/main" val="32199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FF8833-BA63-4434-8F08-BB8EA7F73171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8EA1FC-6F02-4204-B003-2D08A2C812CC}"/>
              </a:ext>
            </a:extLst>
          </p:cNvPr>
          <p:cNvSpPr txBox="1"/>
          <p:nvPr/>
        </p:nvSpPr>
        <p:spPr>
          <a:xfrm>
            <a:off x="1838313" y="3250426"/>
            <a:ext cx="2071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structures de données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BD58BA-BDD1-48E8-9FC8-12725EC81AA1}"/>
              </a:ext>
            </a:extLst>
          </p:cNvPr>
          <p:cNvSpPr txBox="1"/>
          <p:nvPr/>
        </p:nvSpPr>
        <p:spPr>
          <a:xfrm>
            <a:off x="1838312" y="4987559"/>
            <a:ext cx="1035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&lt;Arc&gt;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Stockage de la liste des arcs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Utilisée pour construire la matrice d’adjacence et des valeurs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6FB4D8-8B6F-4964-93FD-F3945856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69" y="9819244"/>
            <a:ext cx="11978543" cy="13470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6DAE75-9FD5-4FF6-B527-81E3DFDF571E}"/>
              </a:ext>
            </a:extLst>
          </p:cNvPr>
          <p:cNvSpPr txBox="1"/>
          <p:nvPr/>
        </p:nvSpPr>
        <p:spPr>
          <a:xfrm>
            <a:off x="12193585" y="4987559"/>
            <a:ext cx="10355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 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Adjacence 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d’entier</a:t>
            </a: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de chaine de caractère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0B7F2-D91D-4939-BCA2-A316F1A0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375" y="8670175"/>
            <a:ext cx="4119881" cy="31912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7B03A-7BAC-4FCE-B4B4-234C95069880}"/>
              </a:ext>
            </a:extLst>
          </p:cNvPr>
          <p:cNvSpPr txBox="1"/>
          <p:nvPr/>
        </p:nvSpPr>
        <p:spPr>
          <a:xfrm>
            <a:off x="15051839" y="11996160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3  : Matrice d’adjacence du graphe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8AF509-3A1B-46AC-B54E-C6A783E9AF8C}"/>
              </a:ext>
            </a:extLst>
          </p:cNvPr>
          <p:cNvSpPr txBox="1"/>
          <p:nvPr/>
        </p:nvSpPr>
        <p:spPr>
          <a:xfrm>
            <a:off x="3335206" y="11384394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2  : liste création des arcs</a:t>
            </a:r>
          </a:p>
        </p:txBody>
      </p:sp>
    </p:spTree>
    <p:extLst>
      <p:ext uri="{BB962C8B-B14F-4D97-AF65-F5344CB8AC3E}">
        <p14:creationId xmlns:p14="http://schemas.microsoft.com/office/powerpoint/2010/main" val="35688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6940-8781-4AFC-9625-097DB8BB1C2F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 : Structure général du programme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3BB56-3AF4-4C63-8795-937B575C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361" y="4063046"/>
            <a:ext cx="8835257" cy="6365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1EF583-50D6-46C8-AB9C-330A99875210}"/>
              </a:ext>
            </a:extLst>
          </p:cNvPr>
          <p:cNvSpPr txBox="1"/>
          <p:nvPr/>
        </p:nvSpPr>
        <p:spPr>
          <a:xfrm>
            <a:off x="1838557" y="4152485"/>
            <a:ext cx="117440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Choix utilisateur du numéro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Construction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Si graphe construit correctement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Affichage des matrices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Si pas de circuit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Calcul du rang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est un graphe d’ordonnancement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l’utilisateur veut choisir un graphe	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F469CA-8E2B-4FC8-A8B7-9F5CB1492249}"/>
              </a:ext>
            </a:extLst>
          </p:cNvPr>
          <p:cNvSpPr txBox="1"/>
          <p:nvPr/>
        </p:nvSpPr>
        <p:spPr>
          <a:xfrm>
            <a:off x="14906513" y="10642145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4  : Structure du main</a:t>
            </a:r>
          </a:p>
        </p:txBody>
      </p:sp>
    </p:spTree>
    <p:extLst>
      <p:ext uri="{BB962C8B-B14F-4D97-AF65-F5344CB8AC3E}">
        <p14:creationId xmlns:p14="http://schemas.microsoft.com/office/powerpoint/2010/main" val="36235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4182019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452187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461290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3229" y="940659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7648" y="9497623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943445" y="9620734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69661E-CA34-46C7-8519-15FF797B65DC}"/>
              </a:ext>
            </a:extLst>
          </p:cNvPr>
          <p:cNvSpPr txBox="1"/>
          <p:nvPr/>
        </p:nvSpPr>
        <p:spPr>
          <a:xfrm>
            <a:off x="15257474" y="3797299"/>
            <a:ext cx="7456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Ouvrir fichier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1</a:t>
            </a:r>
            <a:r>
              <a:rPr lang="fr-FR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ligne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Nb_arc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ligne suivante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ligne suivante existe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listArc.ajouter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(créer Arc)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EE7CE7-C350-4E9C-8925-3EDCCB3537D0}"/>
              </a:ext>
            </a:extLst>
          </p:cNvPr>
          <p:cNvSpPr txBox="1"/>
          <p:nvPr/>
        </p:nvSpPr>
        <p:spPr>
          <a:xfrm>
            <a:off x="12508992" y="8851294"/>
            <a:ext cx="12033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arc de la liste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matriceValeur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arc.valeur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04B9C2C4-3F63-45FB-9BCA-C82620382EBB}"/>
              </a:ext>
            </a:extLst>
          </p:cNvPr>
          <p:cNvSpPr/>
          <p:nvPr/>
        </p:nvSpPr>
        <p:spPr>
          <a:xfrm>
            <a:off x="1666739" y="6643861"/>
            <a:ext cx="1076784" cy="1077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239782-E7AA-4B50-A25E-03F852041C26}"/>
              </a:ext>
            </a:extLst>
          </p:cNvPr>
          <p:cNvSpPr txBox="1"/>
          <p:nvPr/>
        </p:nvSpPr>
        <p:spPr>
          <a:xfrm>
            <a:off x="1821863" y="6734890"/>
            <a:ext cx="767241" cy="89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0EE0F1-AD8F-4DD7-B7FB-457D3762F355}"/>
              </a:ext>
            </a:extLst>
          </p:cNvPr>
          <p:cNvSpPr txBox="1"/>
          <p:nvPr/>
        </p:nvSpPr>
        <p:spPr>
          <a:xfrm>
            <a:off x="3796748" y="6858000"/>
            <a:ext cx="7212357" cy="64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E489F1-16D7-4708-8216-68CE6A15EE4C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CE167B-5116-4A69-BD44-120C8BC4324D}"/>
              </a:ext>
            </a:extLst>
          </p:cNvPr>
          <p:cNvSpPr txBox="1"/>
          <p:nvPr/>
        </p:nvSpPr>
        <p:spPr>
          <a:xfrm>
            <a:off x="11198402" y="4365747"/>
            <a:ext cx="11704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 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affiche matrice[i][j]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retour à la ligne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6334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28FA869-EEB1-44C8-AFF4-FC533BD5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97875"/>
              </p:ext>
            </p:extLst>
          </p:nvPr>
        </p:nvGraphicFramePr>
        <p:xfrm>
          <a:off x="1172368" y="3675988"/>
          <a:ext cx="22042438" cy="786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1219">
                  <a:extLst>
                    <a:ext uri="{9D8B030D-6E8A-4147-A177-3AD203B41FA5}">
                      <a16:colId xmlns:a16="http://schemas.microsoft.com/office/drawing/2014/main" val="1323346958"/>
                    </a:ext>
                  </a:extLst>
                </a:gridCol>
                <a:gridCol w="11021219">
                  <a:extLst>
                    <a:ext uri="{9D8B030D-6E8A-4147-A177-3AD203B41FA5}">
                      <a16:colId xmlns:a16="http://schemas.microsoft.com/office/drawing/2014/main" val="33448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Condition d’arrêt : 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 à l’étape n-1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 liste des sommets restant à l’étape n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Résultat :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 la liste des sommets restant est vide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pas de circuit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Sinon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présence d’un 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Attribution du rang courant au(x) sommet(s)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Condition d’arrêt : 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à traiter est vide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Résultat :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Chaque sommet possède un rang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pPr lvl="0"/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2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B93BEE-9EB7-4D84-99E2-6E95A2D3D9A3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6CB9E2-B804-4366-B558-2F2B68F85495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A : Détection des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21976-B511-4AE7-BDC9-2F9DBCDD1671}"/>
              </a:ext>
            </a:extLst>
          </p:cNvPr>
          <p:cNvSpPr/>
          <p:nvPr/>
        </p:nvSpPr>
        <p:spPr>
          <a:xfrm>
            <a:off x="1272209" y="3677479"/>
            <a:ext cx="9133663" cy="96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listeTodoPrec.clear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pas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pour j allant de 0 à nbSommet-1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suppression de i dans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que(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28A0-6E00-4164-B220-FD41D68B44D8}"/>
              </a:ext>
            </a:extLst>
          </p:cNvPr>
          <p:cNvSpPr/>
          <p:nvPr/>
        </p:nvSpPr>
        <p:spPr>
          <a:xfrm>
            <a:off x="12095784" y="3677479"/>
            <a:ext cx="1219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vide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false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C76938-D83B-454F-A62D-3D085BAE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801" y="6395663"/>
            <a:ext cx="4519146" cy="58901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1B7F13-C0AB-403B-9B00-630963E4B8A8}"/>
              </a:ext>
            </a:extLst>
          </p:cNvPr>
          <p:cNvSpPr txBox="1"/>
          <p:nvPr/>
        </p:nvSpPr>
        <p:spPr>
          <a:xfrm>
            <a:off x="15051839" y="12473213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5 : Exemple de l’algorithme</a:t>
            </a:r>
          </a:p>
        </p:txBody>
      </p:sp>
    </p:spTree>
    <p:extLst>
      <p:ext uri="{BB962C8B-B14F-4D97-AF65-F5344CB8AC3E}">
        <p14:creationId xmlns:p14="http://schemas.microsoft.com/office/powerpoint/2010/main" val="281006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2047B-0147-45C6-AADC-B75D32DE578D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0CFCEE-CA49-4117-A144-52FC88055AE1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B : Calcul du rang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A5C4-2775-45F1-B22A-32DB36A27472}"/>
              </a:ext>
            </a:extLst>
          </p:cNvPr>
          <p:cNvSpPr/>
          <p:nvPr/>
        </p:nvSpPr>
        <p:spPr>
          <a:xfrm>
            <a:off x="2367629" y="5219322"/>
            <a:ext cx="88776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si (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	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0B0AF-1041-420E-91B2-650D497DD854}"/>
              </a:ext>
            </a:extLst>
          </p:cNvPr>
          <p:cNvSpPr/>
          <p:nvPr/>
        </p:nvSpPr>
        <p:spPr>
          <a:xfrm>
            <a:off x="13141915" y="2815521"/>
            <a:ext cx="10279444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rang[i]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i allant de 0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retirer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prédécesseurs de i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ajout i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rang courant ++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n'est pas vide)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773EE8-80A8-4144-B1A3-D0D1AFD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2" y="11094711"/>
            <a:ext cx="10595205" cy="10464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1C016B6-5C8C-44A6-9F77-F6ACB0A6944E}"/>
              </a:ext>
            </a:extLst>
          </p:cNvPr>
          <p:cNvSpPr txBox="1"/>
          <p:nvPr/>
        </p:nvSpPr>
        <p:spPr>
          <a:xfrm>
            <a:off x="3671508" y="12276507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6 : Exemple de rang</a:t>
            </a:r>
          </a:p>
        </p:txBody>
      </p:sp>
    </p:spTree>
    <p:extLst>
      <p:ext uri="{BB962C8B-B14F-4D97-AF65-F5344CB8AC3E}">
        <p14:creationId xmlns:p14="http://schemas.microsoft.com/office/powerpoint/2010/main" val="185637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1689</Words>
  <Application>Microsoft Office PowerPoint</Application>
  <PresentationFormat>Personnalisé</PresentationFormat>
  <Paragraphs>317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Montserrat</vt:lpstr>
      <vt:lpstr>Montserrat Light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Vincent DUBOIS</cp:lastModifiedBy>
  <cp:revision>102</cp:revision>
  <dcterms:created xsi:type="dcterms:W3CDTF">2016-03-02T16:16:57Z</dcterms:created>
  <dcterms:modified xsi:type="dcterms:W3CDTF">2020-04-26T10:20:41Z</dcterms:modified>
</cp:coreProperties>
</file>