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9"/>
  </p:handoutMasterIdLst>
  <p:sldIdLst>
    <p:sldId id="280" r:id="rId2"/>
    <p:sldId id="281" r:id="rId3"/>
    <p:sldId id="291" r:id="rId4"/>
    <p:sldId id="283" r:id="rId5"/>
    <p:sldId id="292" r:id="rId6"/>
    <p:sldId id="293" r:id="rId7"/>
    <p:sldId id="284" r:id="rId8"/>
    <p:sldId id="294" r:id="rId9"/>
    <p:sldId id="295" r:id="rId10"/>
    <p:sldId id="285" r:id="rId11"/>
    <p:sldId id="286" r:id="rId12"/>
    <p:sldId id="296" r:id="rId13"/>
    <p:sldId id="297" r:id="rId14"/>
    <p:sldId id="287" r:id="rId15"/>
    <p:sldId id="300" r:id="rId16"/>
    <p:sldId id="302" r:id="rId17"/>
    <p:sldId id="301" r:id="rId18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llaume" id="{07B3E380-62FD-424B-9CC7-3D8C244F5190}">
          <p14:sldIdLst>
            <p14:sldId id="280"/>
            <p14:sldId id="281"/>
            <p14:sldId id="291"/>
            <p14:sldId id="283"/>
            <p14:sldId id="292"/>
            <p14:sldId id="293"/>
          </p14:sldIdLst>
        </p14:section>
        <p14:section name="Nathan" id="{FF30E7BD-0ABC-4AAA-A586-132A181CA3CD}">
          <p14:sldIdLst>
            <p14:sldId id="284"/>
            <p14:sldId id="294"/>
            <p14:sldId id="295"/>
            <p14:sldId id="285"/>
            <p14:sldId id="286"/>
          </p14:sldIdLst>
        </p14:section>
        <p14:section name="Vincent" id="{BCE1ADBB-FC68-4DA8-B1A6-601C86978C23}">
          <p14:sldIdLst>
            <p14:sldId id="296"/>
            <p14:sldId id="297"/>
            <p14:sldId id="287"/>
            <p14:sldId id="300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12"/>
  </p:normalViewPr>
  <p:slideViewPr>
    <p:cSldViewPr snapToGrid="0" snapToObjects="1" showGuides="1">
      <p:cViewPr varScale="1">
        <p:scale>
          <a:sx n="53" d="100"/>
          <a:sy n="53" d="100"/>
        </p:scale>
        <p:origin x="468" y="84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  <p:pic>
        <p:nvPicPr>
          <p:cNvPr id="6" name="Image 5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id="{B3E3E06E-F3AE-4F8D-8A67-05706F0A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392" y="842530"/>
            <a:ext cx="3927270" cy="15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valeur de l’arc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fois les conditions vérifiées on peut passer à l’ordonnancement.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valeur de la tâche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tôt calculées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7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DAD89-4DD8-47EB-9C8D-35040D650EF0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[0][0]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[1][0] = 0;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1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1004C-E138-4A08-82E2-A31630CBDDFB}"/>
              </a:ext>
            </a:extLst>
          </p:cNvPr>
          <p:cNvSpPr/>
          <p:nvPr/>
        </p:nvSpPr>
        <p:spPr>
          <a:xfrm>
            <a:off x="13247048" y="9653178"/>
            <a:ext cx="8857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pour chaque sommet j de </a:t>
            </a:r>
            <a:r>
              <a:rPr lang="fr-FR" sz="3000" dirty="0" err="1"/>
              <a:t>listePred</a:t>
            </a:r>
            <a:endParaRPr lang="fr-FR" sz="3000" dirty="0"/>
          </a:p>
          <a:p>
            <a:r>
              <a:rPr lang="fr-FR" sz="3000" dirty="0"/>
              <a:t>           ajoute valeur de la tache de j à </a:t>
            </a:r>
            <a:r>
              <a:rPr lang="fr-FR" sz="3000" dirty="0" err="1"/>
              <a:t>listeTache</a:t>
            </a:r>
            <a:endParaRPr lang="fr-FR" sz="3000" dirty="0"/>
          </a:p>
          <a:p>
            <a:r>
              <a:rPr lang="fr-FR" sz="3000" dirty="0"/>
              <a:t>    fin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59664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3382571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3498039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tôt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3473599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945616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9571631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tôt maximale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954719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1565384"/>
            <a:ext cx="131607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+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   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8362947"/>
            <a:ext cx="14543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max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2580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3419724"/>
            <a:ext cx="1463637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=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de la tâche du sommet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retenue =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au plus tard sortie = date au plus tôt sortie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 sommet i = Date au plus tard – date au plus tôt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8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F6F31D-D7A2-4393-933B-EA8608FE10F6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L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sz="3600" i="1" smtClean="0">
                                          <a:latin typeface="Cambria Math" panose="02040503050406030204" pitchFamily="18" charset="0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fr-FR" sz="3600" b="0" i="1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  <m:r>
                                        <a:rPr lang="fr-FR" sz="3600" b="0" i="1" smtClean="0">
                                          <a:latin typeface="Cambria Math"/>
                                          <a:ea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3600" dirty="0">
                                          <a:latin typeface="Open Sans" panose="020B0606030504020204" pitchFamily="34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  <a:sym typeface="Symbol" pitchFamily="18" charset="2"/>
                                        </a:rPr>
                                        <m:t>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(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  <m:r>
                                        <a:rPr lang="fr-FR" sz="3600" b="0" i="1" dirty="0" smtClean="0">
                                          <a:latin typeface="Cambria Math"/>
                                          <a:ea typeface="Times New Roman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sz="3600" b="0" i="1" smtClean="0">
                                      <a:latin typeface="Cambria Math"/>
                                      <a:ea typeface="Times New Roman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)</m:t>
                                  </m:r>
                                  <m:r>
                                    <a:rPr lang="fr-FR" sz="3600" b="0" i="1" smtClean="0">
                                      <a:latin typeface="Cambria Math"/>
                                      <a:cs typeface="Arial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cs typeface="Arial" charset="0"/>
                                      <a:sym typeface="Symbol" pitchFamily="18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3600" i="1">
                                          <a:latin typeface="Cambria Math" panose="02040503050406030204" pitchFamily="18" charset="0"/>
                                          <a:cs typeface="Arial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smtClean="0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3600" i="1">
                                          <a:latin typeface="Cambria Math"/>
                                          <a:cs typeface="Arial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Arial" charset="0"/>
                                  <a:sym typeface="Symbol" pitchFamily="18" charset="2"/>
                                </a:rPr>
                                <m:t>)</m:t>
                              </m:r>
                            </m:oMath>
                          </a14:m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lvl="1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avec 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j les successeurs de i</a:t>
                          </a:r>
                        </a:p>
                        <a:p>
                          <a:pPr marL="1828800" lvl="2" indent="0">
                            <a:buFont typeface="+mj-lt"/>
                            <a:buNone/>
                          </a:pPr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𝑑𝑖 la tâche de i</a:t>
                          </a:r>
                        </a:p>
                        <a:p>
                          <a:pPr lvl="0"/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55DFC33-19BB-45F5-AE28-406FFBF8D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9981507"/>
                  </p:ext>
                </p:extLst>
              </p:nvPr>
            </p:nvGraphicFramePr>
            <p:xfrm>
              <a:off x="1172368" y="3675988"/>
              <a:ext cx="22042438" cy="705840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21219">
                      <a:extLst>
                        <a:ext uri="{9D8B030D-6E8A-4147-A177-3AD203B41FA5}">
                          <a16:colId xmlns:a16="http://schemas.microsoft.com/office/drawing/2014/main" val="1323346958"/>
                        </a:ext>
                      </a:extLst>
                    </a:gridCol>
                    <a:gridCol w="11021219">
                      <a:extLst>
                        <a:ext uri="{9D8B030D-6E8A-4147-A177-3AD203B41FA5}">
                          <a16:colId xmlns:a16="http://schemas.microsoft.com/office/drawing/2014/main" val="3344841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totale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Marge libre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65884"/>
                      </a:ext>
                    </a:extLst>
                  </a:tr>
                  <a:tr h="6418326">
                    <a:tc>
                      <a:txBody>
                        <a:bodyPr/>
                        <a:lstStyle/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Pour chaque sommet i :</a:t>
                          </a:r>
                        </a:p>
                        <a:p>
                          <a:pPr marL="0" marR="0" lvl="0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m</a:t>
                          </a:r>
                          <a:r>
                            <a:rPr lang="fr-FR" sz="3600" baseline="-25000" dirty="0" err="1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= 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 </a:t>
                          </a: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- 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avec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T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 = date au plus tard</a:t>
                          </a:r>
                        </a:p>
                        <a:p>
                          <a:pPr marL="1828800" marR="0" lvl="2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36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  <a:sym typeface="Symbol" pitchFamily="18" charset="2"/>
                            </a:rPr>
                            <a:t></a:t>
                          </a:r>
                          <a:r>
                            <a:rPr lang="fr-FR" sz="3600" baseline="-2500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i</a:t>
                          </a:r>
                          <a:r>
                            <a:rPr lang="fr-FR" sz="3600" baseline="0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= date au plus tôt</a:t>
                          </a:r>
                          <a:endParaRPr lang="fr-FR" sz="3600" baseline="-250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baseline="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  <a:sym typeface="Symbol" pitchFamily="18" charset="2"/>
                          </a:endParaRPr>
                        </a:p>
                        <a:p>
                          <a:pPr marL="914400" marR="0" lvl="1" indent="0" algn="l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3600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endPara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55" t="-11396" b="-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28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18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4C6F207-BDCC-4879-89E7-9835E6E9CF4A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76849-AF7C-4ADC-9E8C-1C05F8CD6966}"/>
              </a:ext>
            </a:extLst>
          </p:cNvPr>
          <p:cNvSpPr/>
          <p:nvPr/>
        </p:nvSpPr>
        <p:spPr>
          <a:xfrm>
            <a:off x="11108500" y="2353856"/>
            <a:ext cx="12192000" cy="102489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margeLibre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i allant de de 0 à nbSommet-2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== 1)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listSucc.get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ajout k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listeSuccIndex.get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(j)]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marge[i] = minimum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listeMarge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- tache[i]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1A1FD105-5F44-4858-A9BD-A988BEB47B4D}"/>
              </a:ext>
            </a:extLst>
          </p:cNvPr>
          <p:cNvSpPr/>
          <p:nvPr/>
        </p:nvSpPr>
        <p:spPr>
          <a:xfrm>
            <a:off x="1673229" y="3532385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4769FF-57BD-4B9F-BA25-2C7BD367DB6C}"/>
              </a:ext>
            </a:extLst>
          </p:cNvPr>
          <p:cNvSpPr txBox="1"/>
          <p:nvPr/>
        </p:nvSpPr>
        <p:spPr>
          <a:xfrm>
            <a:off x="1827648" y="3623415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D6C3E4-5BB1-45D8-860E-97E046BE5583}"/>
              </a:ext>
            </a:extLst>
          </p:cNvPr>
          <p:cNvSpPr txBox="1"/>
          <p:nvPr/>
        </p:nvSpPr>
        <p:spPr>
          <a:xfrm>
            <a:off x="3813175" y="3746524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Initialisation des listes</a:t>
            </a:r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ECF5212C-CF94-4989-B9B4-2EFF80B7EBF3}"/>
              </a:ext>
            </a:extLst>
          </p:cNvPr>
          <p:cNvSpPr/>
          <p:nvPr/>
        </p:nvSpPr>
        <p:spPr>
          <a:xfrm>
            <a:off x="1673229" y="532374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E66ABA-9E57-4CB6-A05C-288F80DE586B}"/>
              </a:ext>
            </a:extLst>
          </p:cNvPr>
          <p:cNvSpPr txBox="1"/>
          <p:nvPr/>
        </p:nvSpPr>
        <p:spPr>
          <a:xfrm>
            <a:off x="1827648" y="541477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78C437-841B-452E-9E70-6E2A271BC83E}"/>
              </a:ext>
            </a:extLst>
          </p:cNvPr>
          <p:cNvSpPr txBox="1"/>
          <p:nvPr/>
        </p:nvSpPr>
        <p:spPr>
          <a:xfrm>
            <a:off x="3813175" y="5519423"/>
            <a:ext cx="679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successeurs</a:t>
            </a:r>
          </a:p>
        </p:txBody>
      </p:sp>
      <p:sp>
        <p:nvSpPr>
          <p:cNvPr id="10" name="Oval 58">
            <a:extLst>
              <a:ext uri="{FF2B5EF4-FFF2-40B4-BE49-F238E27FC236}">
                <a16:creationId xmlns:a16="http://schemas.microsoft.com/office/drawing/2014/main" id="{13E5D5F8-02A4-46F5-90D0-B9FAF16FB21D}"/>
              </a:ext>
            </a:extLst>
          </p:cNvPr>
          <p:cNvSpPr/>
          <p:nvPr/>
        </p:nvSpPr>
        <p:spPr>
          <a:xfrm>
            <a:off x="1673229" y="785495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22E751-992A-49DE-B71D-77CA7826CAB1}"/>
              </a:ext>
            </a:extLst>
          </p:cNvPr>
          <p:cNvSpPr txBox="1"/>
          <p:nvPr/>
        </p:nvSpPr>
        <p:spPr>
          <a:xfrm>
            <a:off x="1827648" y="794598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332025-04DE-4DC1-970E-B2561C10F67A}"/>
              </a:ext>
            </a:extLst>
          </p:cNvPr>
          <p:cNvSpPr txBox="1"/>
          <p:nvPr/>
        </p:nvSpPr>
        <p:spPr>
          <a:xfrm>
            <a:off x="3813175" y="7792094"/>
            <a:ext cx="622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l’index du sommet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5A4CE3DE-8B34-4279-B213-0FB667B94E8F}"/>
              </a:ext>
            </a:extLst>
          </p:cNvPr>
          <p:cNvSpPr/>
          <p:nvPr/>
        </p:nvSpPr>
        <p:spPr>
          <a:xfrm>
            <a:off x="1673229" y="1004546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0BE173-A932-4641-94CB-60080DFA79D4}"/>
              </a:ext>
            </a:extLst>
          </p:cNvPr>
          <p:cNvSpPr txBox="1"/>
          <p:nvPr/>
        </p:nvSpPr>
        <p:spPr>
          <a:xfrm>
            <a:off x="1827648" y="1013649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3AB837-4498-4978-B6C5-3D0F15CBB335}"/>
              </a:ext>
            </a:extLst>
          </p:cNvPr>
          <p:cNvSpPr txBox="1"/>
          <p:nvPr/>
        </p:nvSpPr>
        <p:spPr>
          <a:xfrm>
            <a:off x="3813175" y="9982607"/>
            <a:ext cx="679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dates au plus tôt des successeurs</a:t>
            </a:r>
          </a:p>
        </p:txBody>
      </p:sp>
      <p:sp>
        <p:nvSpPr>
          <p:cNvPr id="16" name="Oval 58">
            <a:extLst>
              <a:ext uri="{FF2B5EF4-FFF2-40B4-BE49-F238E27FC236}">
                <a16:creationId xmlns:a16="http://schemas.microsoft.com/office/drawing/2014/main" id="{271E74A4-77E1-4CAC-8A94-2A414A97190A}"/>
              </a:ext>
            </a:extLst>
          </p:cNvPr>
          <p:cNvSpPr/>
          <p:nvPr/>
        </p:nvSpPr>
        <p:spPr>
          <a:xfrm>
            <a:off x="1673229" y="11635815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F169FB-C07A-410B-BA71-28CB109C56C4}"/>
              </a:ext>
            </a:extLst>
          </p:cNvPr>
          <p:cNvSpPr txBox="1"/>
          <p:nvPr/>
        </p:nvSpPr>
        <p:spPr>
          <a:xfrm>
            <a:off x="1827648" y="11726845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200767-4CC3-4485-91A6-6A356E414416}"/>
              </a:ext>
            </a:extLst>
          </p:cNvPr>
          <p:cNvSpPr txBox="1"/>
          <p:nvPr/>
        </p:nvSpPr>
        <p:spPr>
          <a:xfrm>
            <a:off x="3813175" y="11849954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marge</a:t>
            </a:r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4564613-2193-46DF-97CB-9E77F84DB140}"/>
              </a:ext>
            </a:extLst>
          </p:cNvPr>
          <p:cNvSpPr/>
          <p:nvPr/>
        </p:nvSpPr>
        <p:spPr>
          <a:xfrm>
            <a:off x="10537327" y="3291840"/>
            <a:ext cx="732320" cy="1481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DD787B06-C461-4507-800C-0A23DF217215}"/>
              </a:ext>
            </a:extLst>
          </p:cNvPr>
          <p:cNvSpPr/>
          <p:nvPr/>
        </p:nvSpPr>
        <p:spPr>
          <a:xfrm>
            <a:off x="10517821" y="4847538"/>
            <a:ext cx="732320" cy="2010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DA1FD295-E280-4085-BC6F-A6B8A6EACE84}"/>
              </a:ext>
            </a:extLst>
          </p:cNvPr>
          <p:cNvSpPr/>
          <p:nvPr/>
        </p:nvSpPr>
        <p:spPr>
          <a:xfrm>
            <a:off x="10517821" y="6919104"/>
            <a:ext cx="732320" cy="3126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190E8D7D-05EF-4F6E-B768-DCFA679D2761}"/>
              </a:ext>
            </a:extLst>
          </p:cNvPr>
          <p:cNvSpPr/>
          <p:nvPr/>
        </p:nvSpPr>
        <p:spPr>
          <a:xfrm>
            <a:off x="10491610" y="10117924"/>
            <a:ext cx="732320" cy="1351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1A3E015-686C-4A28-9820-4BC797CE1BCB}"/>
              </a:ext>
            </a:extLst>
          </p:cNvPr>
          <p:cNvCxnSpPr>
            <a:cxnSpLocks/>
          </p:cNvCxnSpPr>
          <p:nvPr/>
        </p:nvCxnSpPr>
        <p:spPr>
          <a:xfrm flipV="1">
            <a:off x="8128000" y="11849955"/>
            <a:ext cx="3448304" cy="323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4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33365F7-C813-433A-A0BE-B1CECF57D748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1C28B7-52AA-421F-BF5B-5E12CD7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4" y="4188538"/>
            <a:ext cx="13493061" cy="55363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F1F06B-D8A4-4735-8DA8-EE54A1D81F5D}"/>
              </a:ext>
            </a:extLst>
          </p:cNvPr>
          <p:cNvSpPr txBox="1"/>
          <p:nvPr/>
        </p:nvSpPr>
        <p:spPr>
          <a:xfrm>
            <a:off x="9291028" y="1006185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9 : Tableau d’ordonnancement du graphe 6</a:t>
            </a:r>
          </a:p>
        </p:txBody>
      </p:sp>
    </p:spTree>
    <p:extLst>
      <p:ext uri="{BB962C8B-B14F-4D97-AF65-F5344CB8AC3E}">
        <p14:creationId xmlns:p14="http://schemas.microsoft.com/office/powerpoint/2010/main" val="14799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=&gt; Programmation orientée objet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Ecriture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69" y="9819244"/>
            <a:ext cx="11978543" cy="13470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3  : Matrice d’adjacence du graphe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8AF509-3A1B-46AC-B54E-C6A783E9AF8C}"/>
              </a:ext>
            </a:extLst>
          </p:cNvPr>
          <p:cNvSpPr txBox="1"/>
          <p:nvPr/>
        </p:nvSpPr>
        <p:spPr>
          <a:xfrm>
            <a:off x="3335206" y="11384394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  : liste création des arcs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générale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F469CA-8E2B-4FC8-A8B7-9F5CB1492249}"/>
              </a:ext>
            </a:extLst>
          </p:cNvPr>
          <p:cNvSpPr txBox="1"/>
          <p:nvPr/>
        </p:nvSpPr>
        <p:spPr>
          <a:xfrm>
            <a:off x="14906513" y="10642145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4  : Structure du main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7875"/>
              </p:ext>
            </p:extLst>
          </p:nvPr>
        </p:nvGraphicFramePr>
        <p:xfrm>
          <a:off x="1172368" y="3675988"/>
          <a:ext cx="22042438" cy="84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courant au(x) sommet(s)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à traiter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9133663" cy="96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listeTodoPrec.clear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pas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pour j allant de 0 à nbSommet-1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suppression de i dans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que(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vide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false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1B7F13-C0AB-403B-9B00-630963E4B8A8}"/>
              </a:ext>
            </a:extLst>
          </p:cNvPr>
          <p:cNvSpPr txBox="1"/>
          <p:nvPr/>
        </p:nvSpPr>
        <p:spPr>
          <a:xfrm>
            <a:off x="15051839" y="12473213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5 : Exemple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A5C4-2775-45F1-B22A-32DB36A27472}"/>
              </a:ext>
            </a:extLst>
          </p:cNvPr>
          <p:cNvSpPr/>
          <p:nvPr/>
        </p:nvSpPr>
        <p:spPr>
          <a:xfrm>
            <a:off x="2367629" y="5219322"/>
            <a:ext cx="8877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si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0B0AF-1041-420E-91B2-650D497DD854}"/>
              </a:ext>
            </a:extLst>
          </p:cNvPr>
          <p:cNvSpPr/>
          <p:nvPr/>
        </p:nvSpPr>
        <p:spPr>
          <a:xfrm>
            <a:off x="13141915" y="2815521"/>
            <a:ext cx="10279444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rang[i]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i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retirer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prédécesseurs de i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i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rang courant ++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n'est pas vide)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73EE8-80A8-4144-B1A3-D0D1AFD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2" y="11094711"/>
            <a:ext cx="10595205" cy="10464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1C016B6-5C8C-44A6-9F77-F6ACB0A6944E}"/>
              </a:ext>
            </a:extLst>
          </p:cNvPr>
          <p:cNvSpPr txBox="1"/>
          <p:nvPr/>
        </p:nvSpPr>
        <p:spPr>
          <a:xfrm>
            <a:off x="3671508" y="12276507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6 : Exemple de rang</a:t>
            </a:r>
          </a:p>
        </p:txBody>
      </p:sp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1688</Words>
  <Application>Microsoft Office PowerPoint</Application>
  <PresentationFormat>Personnalisé</PresentationFormat>
  <Paragraphs>317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105</cp:revision>
  <dcterms:created xsi:type="dcterms:W3CDTF">2016-03-02T16:16:57Z</dcterms:created>
  <dcterms:modified xsi:type="dcterms:W3CDTF">2020-04-28T09:12:15Z</dcterms:modified>
</cp:coreProperties>
</file>