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17"/>
  </p:handoutMasterIdLst>
  <p:sldIdLst>
    <p:sldId id="280" r:id="rId2"/>
    <p:sldId id="281" r:id="rId3"/>
    <p:sldId id="291" r:id="rId4"/>
    <p:sldId id="283" r:id="rId5"/>
    <p:sldId id="282" r:id="rId6"/>
    <p:sldId id="292" r:id="rId7"/>
    <p:sldId id="293" r:id="rId8"/>
    <p:sldId id="284" r:id="rId9"/>
    <p:sldId id="294" r:id="rId10"/>
    <p:sldId id="295" r:id="rId11"/>
    <p:sldId id="285" r:id="rId12"/>
    <p:sldId id="286" r:id="rId13"/>
    <p:sldId id="289" r:id="rId14"/>
    <p:sldId id="287" r:id="rId15"/>
    <p:sldId id="290" r:id="rId16"/>
  </p:sldIdLst>
  <p:sldSz cx="24387175" cy="13716000"/>
  <p:notesSz cx="6858000" cy="9144000"/>
  <p:defaultTextStyle>
    <a:defPPr>
      <a:defRPr lang="en-US"/>
    </a:defPPr>
    <a:lvl1pPr marL="0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3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7E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6" autoAdjust="0"/>
    <p:restoredTop sz="94612"/>
  </p:normalViewPr>
  <p:slideViewPr>
    <p:cSldViewPr snapToGrid="0" snapToObjects="1" showGuides="1">
      <p:cViewPr varScale="1">
        <p:scale>
          <a:sx n="53" d="100"/>
          <a:sy n="53" d="100"/>
        </p:scale>
        <p:origin x="468" y="84"/>
      </p:cViewPr>
      <p:guideLst>
        <p:guide orient="horz" pos="4320"/>
        <p:guide pos="763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1" d="100"/>
          <a:sy n="91" d="100"/>
        </p:scale>
        <p:origin x="328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FFC7C-0376-E44D-ACA0-D60DC10B59F7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6CEB7-CA9E-364F-BFA0-4F3CF7BA902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8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118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63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66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1pPr>
    </p:titleStyle>
    <p:bodyStyle>
      <a:lvl1pPr marL="0" indent="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44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1pPr>
      <a:lvl2pPr marL="914400" indent="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6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2pPr>
      <a:lvl3pPr marL="1828800" indent="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3pPr>
      <a:lvl4pPr marL="2743200" indent="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4pPr>
      <a:lvl5pPr marL="3657600" indent="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8741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8741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075E043-EDD7-43CF-B9C0-E3117590C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271" y="6858000"/>
            <a:ext cx="14030964" cy="442236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C8435E3-2F9D-44FC-AB4E-70699ED02995}"/>
              </a:ext>
            </a:extLst>
          </p:cNvPr>
          <p:cNvSpPr txBox="1"/>
          <p:nvPr/>
        </p:nvSpPr>
        <p:spPr>
          <a:xfrm>
            <a:off x="2375271" y="2146853"/>
            <a:ext cx="169362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Théorie des graphes</a:t>
            </a:r>
          </a:p>
          <a:p>
            <a:r>
              <a:rPr lang="fr-FR" sz="6200" b="1" dirty="0">
                <a:latin typeface="Montserrat" panose="00000500000000000000" pitchFamily="2" charset="0"/>
              </a:rPr>
              <a:t>Projet : Ordonnancement d’un graphe</a:t>
            </a:r>
          </a:p>
          <a:p>
            <a:r>
              <a:rPr lang="fr-FR" dirty="0"/>
              <a:t>L3 – Groupe 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2F0E889-1822-4A93-AFAE-181820CBC59C}"/>
              </a:ext>
            </a:extLst>
          </p:cNvPr>
          <p:cNvSpPr txBox="1"/>
          <p:nvPr/>
        </p:nvSpPr>
        <p:spPr>
          <a:xfrm>
            <a:off x="18168731" y="9814821"/>
            <a:ext cx="49099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Montserrat" panose="00000500000000000000" pitchFamily="2" charset="0"/>
              </a:rPr>
              <a:t>Vincent Dubois</a:t>
            </a:r>
          </a:p>
          <a:p>
            <a:r>
              <a:rPr lang="fr-FR" dirty="0">
                <a:latin typeface="Montserrat" panose="00000500000000000000" pitchFamily="2" charset="0"/>
              </a:rPr>
              <a:t>Guillaume Hamel</a:t>
            </a:r>
          </a:p>
          <a:p>
            <a:r>
              <a:rPr lang="fr-FR" dirty="0">
                <a:latin typeface="Montserrat" panose="00000500000000000000" pitchFamily="2" charset="0"/>
              </a:rPr>
              <a:t>Nathan Thomas</a:t>
            </a:r>
          </a:p>
          <a:p>
            <a:r>
              <a:rPr lang="fr-FR" sz="3200" dirty="0"/>
              <a:t>Groupe 4</a:t>
            </a:r>
          </a:p>
        </p:txBody>
      </p:sp>
    </p:spTree>
    <p:extLst>
      <p:ext uri="{BB962C8B-B14F-4D97-AF65-F5344CB8AC3E}">
        <p14:creationId xmlns:p14="http://schemas.microsoft.com/office/powerpoint/2010/main" val="1230769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542047B-0147-45C6-AADC-B75D32DE578D}"/>
              </a:ext>
            </a:extLst>
          </p:cNvPr>
          <p:cNvSpPr txBox="1"/>
          <p:nvPr/>
        </p:nvSpPr>
        <p:spPr>
          <a:xfrm>
            <a:off x="2375270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IV : Détection des circuits/Calcul du rang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70CFCEE-CA49-4117-A144-52FC88055AE1}"/>
              </a:ext>
            </a:extLst>
          </p:cNvPr>
          <p:cNvSpPr txBox="1"/>
          <p:nvPr/>
        </p:nvSpPr>
        <p:spPr>
          <a:xfrm>
            <a:off x="2375270" y="215962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	</a:t>
            </a:r>
            <a:r>
              <a:rPr lang="fr-FR" sz="4200" b="1" dirty="0">
                <a:latin typeface="Montserrat" panose="00000500000000000000" pitchFamily="2" charset="0"/>
              </a:rPr>
              <a:t>B : Calcul du rang</a:t>
            </a:r>
          </a:p>
        </p:txBody>
      </p:sp>
    </p:spTree>
    <p:extLst>
      <p:ext uri="{BB962C8B-B14F-4D97-AF65-F5344CB8AC3E}">
        <p14:creationId xmlns:p14="http://schemas.microsoft.com/office/powerpoint/2010/main" val="1856378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36CE0D5-47AC-484A-A05B-416C49C244C2}"/>
              </a:ext>
            </a:extLst>
          </p:cNvPr>
          <p:cNvSpPr txBox="1"/>
          <p:nvPr/>
        </p:nvSpPr>
        <p:spPr>
          <a:xfrm>
            <a:off x="2375270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V : Méthode de l’ordonnancement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21A6BC-3EAE-47C5-86EC-2C4075E9138A}"/>
              </a:ext>
            </a:extLst>
          </p:cNvPr>
          <p:cNvSpPr txBox="1"/>
          <p:nvPr/>
        </p:nvSpPr>
        <p:spPr>
          <a:xfrm>
            <a:off x="2375270" y="3070863"/>
            <a:ext cx="20694280" cy="1086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800" dirty="0">
                <a:latin typeface="Montserrat" panose="00000500000000000000" pitchFamily="2" charset="0"/>
              </a:rPr>
              <a:t>Plusieurs conditions sont nécessaires afin de pouvoir ordonnancer un graphe :</a:t>
            </a:r>
          </a:p>
          <a:p>
            <a:pPr marL="1485946" lvl="1" indent="-571500">
              <a:buFont typeface="Wingdings" panose="05000000000000000000" pitchFamily="2" charset="2"/>
              <a:buChar char="Ø"/>
            </a:pPr>
            <a:endParaRPr lang="fr-FR" sz="3400" dirty="0">
              <a:latin typeface="Montserrat" panose="00000500000000000000" pitchFamily="2" charset="0"/>
            </a:endParaRPr>
          </a:p>
          <a:p>
            <a:pPr marL="1485946" lvl="1" indent="-571500">
              <a:buFont typeface="Wingdings" panose="05000000000000000000" pitchFamily="2" charset="2"/>
              <a:buChar char="Ø"/>
            </a:pPr>
            <a:r>
              <a:rPr lang="fr-FR" sz="3400" dirty="0">
                <a:latin typeface="Montserrat" panose="00000500000000000000" pitchFamily="2" charset="0"/>
              </a:rPr>
              <a:t>Un seul point d’entrée =&gt; vérifier qu’une seule colonne de la matrice d’adjacence ne contient que des 0</a:t>
            </a:r>
          </a:p>
          <a:p>
            <a:pPr marL="1485946" lvl="1" indent="-571500">
              <a:buFont typeface="Wingdings" panose="05000000000000000000" pitchFamily="2" charset="2"/>
              <a:buChar char="Ø"/>
            </a:pPr>
            <a:endParaRPr lang="fr-FR" sz="3400" dirty="0">
              <a:latin typeface="Montserrat" panose="00000500000000000000" pitchFamily="2" charset="0"/>
            </a:endParaRPr>
          </a:p>
          <a:p>
            <a:pPr marL="1485946" lvl="1" indent="-571500">
              <a:buFont typeface="Wingdings" panose="05000000000000000000" pitchFamily="2" charset="2"/>
              <a:buChar char="Ø"/>
            </a:pPr>
            <a:r>
              <a:rPr lang="fr-FR" sz="3400" dirty="0">
                <a:latin typeface="Montserrat" panose="00000500000000000000" pitchFamily="2" charset="0"/>
              </a:rPr>
              <a:t>Un seul point de sortie =&gt; vérifier qu’une seule ligne de la matrice d’adjacence ne contient que des 0</a:t>
            </a:r>
          </a:p>
          <a:p>
            <a:pPr marL="1485946" lvl="1" indent="-571500">
              <a:buFont typeface="Wingdings" panose="05000000000000000000" pitchFamily="2" charset="2"/>
              <a:buChar char="Ø"/>
            </a:pPr>
            <a:endParaRPr lang="fr-FR" sz="3400" dirty="0">
              <a:latin typeface="Montserrat" panose="00000500000000000000" pitchFamily="2" charset="0"/>
            </a:endParaRPr>
          </a:p>
          <a:p>
            <a:pPr marL="1485946" lvl="1" indent="-571500">
              <a:buFont typeface="Wingdings" panose="05000000000000000000" pitchFamily="2" charset="2"/>
              <a:buChar char="Ø"/>
            </a:pPr>
            <a:r>
              <a:rPr lang="fr-FR" sz="3400" dirty="0">
                <a:latin typeface="Montserrat" panose="00000500000000000000" pitchFamily="2" charset="0"/>
              </a:rPr>
              <a:t>Pas de circuit </a:t>
            </a:r>
          </a:p>
          <a:p>
            <a:pPr marL="1485946" lvl="1" indent="-571500">
              <a:buFont typeface="Wingdings" panose="05000000000000000000" pitchFamily="2" charset="2"/>
              <a:buChar char="Ø"/>
            </a:pPr>
            <a:endParaRPr lang="fr-FR" sz="3400" dirty="0">
              <a:latin typeface="Montserrat" panose="00000500000000000000" pitchFamily="2" charset="0"/>
            </a:endParaRPr>
          </a:p>
          <a:p>
            <a:pPr marL="1485946" lvl="1" indent="-571500">
              <a:buFont typeface="Wingdings" panose="05000000000000000000" pitchFamily="2" charset="2"/>
              <a:buChar char="Ø"/>
            </a:pPr>
            <a:r>
              <a:rPr lang="fr-FR" sz="3400" dirty="0">
                <a:latin typeface="Montserrat" panose="00000500000000000000" pitchFamily="2" charset="0"/>
              </a:rPr>
              <a:t>Pas d’arcs à valeur négative </a:t>
            </a:r>
          </a:p>
          <a:p>
            <a:pPr marL="1485946" lvl="1" indent="-571500">
              <a:buFont typeface="Wingdings" panose="05000000000000000000" pitchFamily="2" charset="2"/>
              <a:buChar char="Ø"/>
            </a:pPr>
            <a:endParaRPr lang="fr-FR" sz="3400" dirty="0"/>
          </a:p>
          <a:p>
            <a:pPr marL="1485946" lvl="1" indent="-571500">
              <a:buFont typeface="Wingdings" panose="05000000000000000000" pitchFamily="2" charset="2"/>
              <a:buChar char="Ø"/>
            </a:pPr>
            <a:r>
              <a:rPr lang="fr-FR" sz="3400" dirty="0">
                <a:latin typeface="Montserrat" panose="00000500000000000000" pitchFamily="2" charset="0"/>
              </a:rPr>
              <a:t>Valeurs identiques pour tous les arcs incidents vers l’extérieur à </a:t>
            </a:r>
          </a:p>
          <a:p>
            <a:pPr lvl="1"/>
            <a:r>
              <a:rPr lang="fr-FR" sz="3400" dirty="0">
                <a:latin typeface="Montserrat" panose="00000500000000000000" pitchFamily="2" charset="0"/>
              </a:rPr>
              <a:t>un sommet  =&gt; chaque case d’une ligne ne possède que 2 valeurs</a:t>
            </a:r>
          </a:p>
          <a:p>
            <a:pPr lvl="1"/>
            <a:r>
              <a:rPr lang="fr-FR" sz="3400" dirty="0">
                <a:latin typeface="Montserrat" panose="00000500000000000000" pitchFamily="2" charset="0"/>
              </a:rPr>
              <a:t>			- la valeur de l’arc</a:t>
            </a:r>
          </a:p>
          <a:p>
            <a:pPr lvl="1"/>
            <a:r>
              <a:rPr lang="fr-FR" sz="3400" dirty="0">
                <a:latin typeface="Montserrat" panose="00000500000000000000" pitchFamily="2" charset="0"/>
              </a:rPr>
              <a:t>			- *</a:t>
            </a:r>
          </a:p>
          <a:p>
            <a:pPr marL="1485946" lvl="1" indent="-571500">
              <a:buFont typeface="Wingdings" panose="05000000000000000000" pitchFamily="2" charset="2"/>
              <a:buChar char="Ø"/>
            </a:pPr>
            <a:endParaRPr lang="fr-FR" sz="3400" dirty="0">
              <a:latin typeface="Montserrat" panose="00000500000000000000" pitchFamily="2" charset="0"/>
            </a:endParaRPr>
          </a:p>
          <a:p>
            <a:pPr marL="1485946" lvl="1" indent="-571500">
              <a:buFont typeface="Wingdings" panose="05000000000000000000" pitchFamily="2" charset="2"/>
              <a:buChar char="Ø"/>
            </a:pPr>
            <a:r>
              <a:rPr lang="fr-FR" sz="3400" dirty="0">
                <a:latin typeface="Montserrat" panose="00000500000000000000" pitchFamily="2" charset="0"/>
              </a:rPr>
              <a:t>Arcs incidents vers l’extérieur au point d’entrée de valeur nulle ; </a:t>
            </a:r>
          </a:p>
          <a:p>
            <a:pPr lvl="1"/>
            <a:endParaRPr lang="fr-FR" sz="4200" dirty="0">
              <a:latin typeface="Montserrat" panose="00000500000000000000" pitchFamily="2" charset="0"/>
            </a:endParaRPr>
          </a:p>
          <a:p>
            <a:pPr marL="1485946" lvl="1" indent="-571500">
              <a:buFont typeface="Wingdings" panose="05000000000000000000" pitchFamily="2" charset="2"/>
              <a:buChar char="Ø"/>
            </a:pPr>
            <a:endParaRPr lang="fr-FR" sz="42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447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36CE0D5-47AC-484A-A05B-416C49C244C2}"/>
              </a:ext>
            </a:extLst>
          </p:cNvPr>
          <p:cNvSpPr txBox="1"/>
          <p:nvPr/>
        </p:nvSpPr>
        <p:spPr>
          <a:xfrm>
            <a:off x="2375271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V : Méthode de l’ordonnancement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21A6BC-3EAE-47C5-86EC-2C4075E9138A}"/>
              </a:ext>
            </a:extLst>
          </p:cNvPr>
          <p:cNvSpPr txBox="1"/>
          <p:nvPr/>
        </p:nvSpPr>
        <p:spPr>
          <a:xfrm>
            <a:off x="1803771" y="3318743"/>
            <a:ext cx="15139006" cy="889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3800" dirty="0">
                <a:latin typeface="Montserrat" panose="00000500000000000000" pitchFamily="2" charset="0"/>
              </a:rPr>
              <a:t>Une fois les conditions vérifiées on peut passer a l’ordonnancement.</a:t>
            </a:r>
          </a:p>
          <a:p>
            <a:pPr algn="just"/>
            <a:endParaRPr lang="fr-FR" sz="3800" dirty="0">
              <a:latin typeface="Montserrat" panose="00000500000000000000" pitchFamily="2" charset="0"/>
            </a:endParaRPr>
          </a:p>
          <a:p>
            <a:pPr algn="just"/>
            <a:r>
              <a:rPr lang="fr-FR" sz="3800" dirty="0">
                <a:latin typeface="Montserrat" panose="00000500000000000000" pitchFamily="2" charset="0"/>
              </a:rPr>
              <a:t>Pour chaque sommet, on calcul la date au plus tôt :</a:t>
            </a:r>
          </a:p>
          <a:p>
            <a:pPr algn="just"/>
            <a:endParaRPr lang="fr-FR" sz="3800" dirty="0">
              <a:latin typeface="Montserrat" panose="00000500000000000000" pitchFamily="2" charset="0"/>
            </a:endParaRPr>
          </a:p>
          <a:p>
            <a:pPr algn="just"/>
            <a:r>
              <a:rPr lang="fr-FR" sz="3800" dirty="0">
                <a:latin typeface="Montserrat" panose="00000500000000000000" pitchFamily="2" charset="0"/>
              </a:rPr>
              <a:t>	- Date au plus tôt = </a:t>
            </a:r>
          </a:p>
          <a:p>
            <a:pPr algn="just"/>
            <a:r>
              <a:rPr lang="fr-FR" sz="3800" dirty="0">
                <a:latin typeface="Montserrat" panose="00000500000000000000" pitchFamily="2" charset="0"/>
              </a:rPr>
              <a:t>		Date au plus tôt du prédécesseur</a:t>
            </a:r>
          </a:p>
          <a:p>
            <a:pPr algn="just"/>
            <a:r>
              <a:rPr lang="fr-FR" sz="3800" dirty="0">
                <a:latin typeface="Montserrat" panose="00000500000000000000" pitchFamily="2" charset="0"/>
              </a:rPr>
              <a:t>		+ valeur de la tache du prédécesseur</a:t>
            </a:r>
          </a:p>
          <a:p>
            <a:pPr algn="just"/>
            <a:r>
              <a:rPr lang="fr-FR" sz="3800" dirty="0">
                <a:latin typeface="Montserrat" panose="00000500000000000000" pitchFamily="2" charset="0"/>
              </a:rPr>
              <a:t>	- Date au plus tôt retenue =</a:t>
            </a:r>
          </a:p>
          <a:p>
            <a:pPr algn="just"/>
            <a:r>
              <a:rPr lang="fr-FR" sz="3800" dirty="0">
                <a:latin typeface="Montserrat" panose="00000500000000000000" pitchFamily="2" charset="0"/>
              </a:rPr>
              <a:t>		Date au plus tôt la plus grande parmi toutes </a:t>
            </a:r>
          </a:p>
          <a:p>
            <a:pPr algn="just"/>
            <a:r>
              <a:rPr lang="fr-FR" sz="3800" dirty="0">
                <a:latin typeface="Montserrat" panose="00000500000000000000" pitchFamily="2" charset="0"/>
              </a:rPr>
              <a:t>		les dates au plus tôt calculées</a:t>
            </a:r>
          </a:p>
          <a:p>
            <a:pPr algn="just"/>
            <a:endParaRPr lang="fr-FR" sz="3800" dirty="0">
              <a:latin typeface="Montserrat" panose="00000500000000000000" pitchFamily="2" charset="0"/>
            </a:endParaRPr>
          </a:p>
          <a:p>
            <a:pPr algn="just"/>
            <a:r>
              <a:rPr lang="fr-FR" dirty="0">
                <a:latin typeface="Montserrat" panose="00000500000000000000" pitchFamily="2" charset="0"/>
              </a:rPr>
              <a:t>Le calcul se fait en partant du point d’entrée (dont la date au plus tôt est 0) et par ordre croissant du rang.			</a:t>
            </a:r>
            <a:endParaRPr lang="fr-FR" sz="4200" dirty="0">
              <a:latin typeface="Montserrat" panose="00000500000000000000" pitchFamily="2" charset="0"/>
            </a:endParaRPr>
          </a:p>
          <a:p>
            <a:pPr marL="1485946" lvl="1" indent="-571500">
              <a:buFont typeface="Wingdings" panose="05000000000000000000" pitchFamily="2" charset="2"/>
              <a:buChar char="Ø"/>
            </a:pPr>
            <a:endParaRPr lang="fr-FR" sz="4200" dirty="0">
              <a:latin typeface="Montserrat" panose="00000500000000000000" pitchFamily="2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C063811-AF74-448F-BFE2-6FE9D3E3E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4038" y="5018719"/>
            <a:ext cx="5903819" cy="15621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417EAFD-794E-4BC9-B4E1-140FEDB4533D}"/>
              </a:ext>
            </a:extLst>
          </p:cNvPr>
          <p:cNvSpPr txBox="1"/>
          <p:nvPr/>
        </p:nvSpPr>
        <p:spPr>
          <a:xfrm>
            <a:off x="17031472" y="6639389"/>
            <a:ext cx="644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Figure 1 : Exemple pour le sommet  9</a:t>
            </a:r>
          </a:p>
          <a:p>
            <a:pPr algn="ctr"/>
            <a:r>
              <a:rPr lang="fr-FR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 graphe 11</a:t>
            </a:r>
          </a:p>
        </p:txBody>
      </p:sp>
    </p:spTree>
    <p:extLst>
      <p:ext uri="{BB962C8B-B14F-4D97-AF65-F5344CB8AC3E}">
        <p14:creationId xmlns:p14="http://schemas.microsoft.com/office/powerpoint/2010/main" val="2826287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168B7E97-4894-436F-9382-6A92F4014357}"/>
              </a:ext>
            </a:extLst>
          </p:cNvPr>
          <p:cNvSpPr txBox="1"/>
          <p:nvPr/>
        </p:nvSpPr>
        <p:spPr>
          <a:xfrm>
            <a:off x="2375271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V : Méthode de l’ordonnancement</a:t>
            </a:r>
          </a:p>
        </p:txBody>
      </p:sp>
      <p:sp>
        <p:nvSpPr>
          <p:cNvPr id="4" name="Oval 58">
            <a:extLst>
              <a:ext uri="{FF2B5EF4-FFF2-40B4-BE49-F238E27FC236}">
                <a16:creationId xmlns:a16="http://schemas.microsoft.com/office/drawing/2014/main" id="{B07BAEF7-F2F1-4129-850F-39566CB7AE7B}"/>
              </a:ext>
            </a:extLst>
          </p:cNvPr>
          <p:cNvSpPr/>
          <p:nvPr/>
        </p:nvSpPr>
        <p:spPr>
          <a:xfrm>
            <a:off x="1673229" y="3765604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680C0E6-F5ED-46B1-BB6D-14E0E90DF401}"/>
              </a:ext>
            </a:extLst>
          </p:cNvPr>
          <p:cNvSpPr txBox="1"/>
          <p:nvPr/>
        </p:nvSpPr>
        <p:spPr>
          <a:xfrm>
            <a:off x="1827648" y="3856634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10C598B-31D9-45EA-92EE-E3CCB76B189C}"/>
              </a:ext>
            </a:extLst>
          </p:cNvPr>
          <p:cNvSpPr txBox="1"/>
          <p:nvPr/>
        </p:nvSpPr>
        <p:spPr>
          <a:xfrm>
            <a:off x="3813175" y="3702744"/>
            <a:ext cx="7456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Récupération de la liste des prédécesseurs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B2C8889-337D-492E-A6D3-4A889B2B4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2399" y="3226583"/>
            <a:ext cx="7698714" cy="2152650"/>
          </a:xfrm>
          <a:prstGeom prst="rect">
            <a:avLst/>
          </a:prstGeom>
        </p:spPr>
      </p:pic>
      <p:sp>
        <p:nvSpPr>
          <p:cNvPr id="8" name="Oval 58">
            <a:extLst>
              <a:ext uri="{FF2B5EF4-FFF2-40B4-BE49-F238E27FC236}">
                <a16:creationId xmlns:a16="http://schemas.microsoft.com/office/drawing/2014/main" id="{C7DDF454-155F-4E61-AFEC-FEA3F830D8B6}"/>
              </a:ext>
            </a:extLst>
          </p:cNvPr>
          <p:cNvSpPr/>
          <p:nvPr/>
        </p:nvSpPr>
        <p:spPr>
          <a:xfrm>
            <a:off x="1653792" y="6920860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4424929-5651-49E7-8B2F-63484DFC02E3}"/>
              </a:ext>
            </a:extLst>
          </p:cNvPr>
          <p:cNvSpPr txBox="1"/>
          <p:nvPr/>
        </p:nvSpPr>
        <p:spPr>
          <a:xfrm>
            <a:off x="3813175" y="6921039"/>
            <a:ext cx="7456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Récupération de la tâche de chaque prédécesseurs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7B59304-604B-48E2-BDA1-4BACBADAC7DD}"/>
              </a:ext>
            </a:extLst>
          </p:cNvPr>
          <p:cNvSpPr txBox="1"/>
          <p:nvPr/>
        </p:nvSpPr>
        <p:spPr>
          <a:xfrm>
            <a:off x="1808211" y="7011888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2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E7832F5-F3E9-4ADA-B25B-561F8660D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0910" y="6730156"/>
            <a:ext cx="9718054" cy="1456015"/>
          </a:xfrm>
          <a:prstGeom prst="rect">
            <a:avLst/>
          </a:prstGeom>
        </p:spPr>
      </p:pic>
      <p:sp>
        <p:nvSpPr>
          <p:cNvPr id="13" name="Oval 58">
            <a:extLst>
              <a:ext uri="{FF2B5EF4-FFF2-40B4-BE49-F238E27FC236}">
                <a16:creationId xmlns:a16="http://schemas.microsoft.com/office/drawing/2014/main" id="{E4E2DA26-AC9E-4058-9D87-0D410C6E667B}"/>
              </a:ext>
            </a:extLst>
          </p:cNvPr>
          <p:cNvSpPr/>
          <p:nvPr/>
        </p:nvSpPr>
        <p:spPr>
          <a:xfrm>
            <a:off x="1653792" y="10141180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25CED6-68EE-4376-90A9-33B9E7C3139A}"/>
              </a:ext>
            </a:extLst>
          </p:cNvPr>
          <p:cNvSpPr txBox="1"/>
          <p:nvPr/>
        </p:nvSpPr>
        <p:spPr>
          <a:xfrm>
            <a:off x="3813175" y="10256648"/>
            <a:ext cx="7456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 de la date au plus tôt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62304AB-0373-4B45-9908-C982A42E31E3}"/>
              </a:ext>
            </a:extLst>
          </p:cNvPr>
          <p:cNvSpPr txBox="1"/>
          <p:nvPr/>
        </p:nvSpPr>
        <p:spPr>
          <a:xfrm>
            <a:off x="1808211" y="10232208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3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EF0B0F2F-B255-4B97-A43D-B822435F2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9642" y="8928265"/>
            <a:ext cx="11160589" cy="350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54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36CE0D5-47AC-484A-A05B-416C49C244C2}"/>
              </a:ext>
            </a:extLst>
          </p:cNvPr>
          <p:cNvSpPr txBox="1"/>
          <p:nvPr/>
        </p:nvSpPr>
        <p:spPr>
          <a:xfrm>
            <a:off x="2375271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V : Méthode de l’ordonnancement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21A6BC-3EAE-47C5-86EC-2C4075E9138A}"/>
              </a:ext>
            </a:extLst>
          </p:cNvPr>
          <p:cNvSpPr txBox="1"/>
          <p:nvPr/>
        </p:nvSpPr>
        <p:spPr>
          <a:xfrm>
            <a:off x="2375271" y="2523612"/>
            <a:ext cx="14636379" cy="969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Montserrat" panose="00000500000000000000" pitchFamily="2" charset="0"/>
              </a:rPr>
              <a:t>Pour chaque sommet, on calcul la date au plus tard :</a:t>
            </a:r>
          </a:p>
          <a:p>
            <a:pPr algn="just"/>
            <a:endParaRPr lang="fr-FR" dirty="0">
              <a:latin typeface="Montserrat" panose="00000500000000000000" pitchFamily="2" charset="0"/>
            </a:endParaRPr>
          </a:p>
          <a:p>
            <a:pPr algn="just"/>
            <a:r>
              <a:rPr lang="fr-FR" dirty="0">
                <a:latin typeface="Montserrat" panose="00000500000000000000" pitchFamily="2" charset="0"/>
              </a:rPr>
              <a:t>	- Date au plus tard = </a:t>
            </a:r>
          </a:p>
          <a:p>
            <a:pPr algn="just"/>
            <a:r>
              <a:rPr lang="fr-FR" dirty="0">
                <a:latin typeface="Montserrat" panose="00000500000000000000" pitchFamily="2" charset="0"/>
              </a:rPr>
              <a:t>		Date au plus tard du successeur</a:t>
            </a:r>
          </a:p>
          <a:p>
            <a:pPr algn="just"/>
            <a:r>
              <a:rPr lang="fr-FR" dirty="0">
                <a:latin typeface="Montserrat" panose="00000500000000000000" pitchFamily="2" charset="0"/>
              </a:rPr>
              <a:t>		- valeur de la tache du sommet</a:t>
            </a:r>
          </a:p>
          <a:p>
            <a:pPr algn="just"/>
            <a:r>
              <a:rPr lang="fr-FR" dirty="0">
                <a:latin typeface="Montserrat" panose="00000500000000000000" pitchFamily="2" charset="0"/>
              </a:rPr>
              <a:t>	- Date au plus tard retenue =</a:t>
            </a:r>
          </a:p>
          <a:p>
            <a:pPr algn="just"/>
            <a:r>
              <a:rPr lang="fr-FR" dirty="0">
                <a:latin typeface="Montserrat" panose="00000500000000000000" pitchFamily="2" charset="0"/>
              </a:rPr>
              <a:t>		Date au plus tard la plus petite parmi toutes </a:t>
            </a:r>
          </a:p>
          <a:p>
            <a:pPr algn="just"/>
            <a:r>
              <a:rPr lang="fr-FR" dirty="0">
                <a:latin typeface="Montserrat" panose="00000500000000000000" pitchFamily="2" charset="0"/>
              </a:rPr>
              <a:t>		les dates au plus tard calculées</a:t>
            </a:r>
          </a:p>
          <a:p>
            <a:pPr algn="just"/>
            <a:r>
              <a:rPr lang="fr-FR" dirty="0">
                <a:latin typeface="Montserrat" panose="00000500000000000000" pitchFamily="2" charset="0"/>
              </a:rPr>
              <a:t>	</a:t>
            </a:r>
          </a:p>
          <a:p>
            <a:pPr algn="just"/>
            <a:r>
              <a:rPr lang="fr-FR" dirty="0">
                <a:latin typeface="Montserrat" panose="00000500000000000000" pitchFamily="2" charset="0"/>
              </a:rPr>
              <a:t>Le calcul se fait en partant de la sortie puis par ordre décroissant du rang. </a:t>
            </a:r>
          </a:p>
          <a:p>
            <a:pPr algn="just"/>
            <a:endParaRPr lang="fr-FR" dirty="0">
              <a:latin typeface="Montserrat" panose="00000500000000000000" pitchFamily="2" charset="0"/>
            </a:endParaRPr>
          </a:p>
          <a:p>
            <a:pPr algn="just"/>
            <a:r>
              <a:rPr lang="fr-FR" dirty="0">
                <a:latin typeface="Montserrat" panose="00000500000000000000" pitchFamily="2" charset="0"/>
              </a:rPr>
              <a:t>Date au plus tard sortie = date au plus tôt sortie</a:t>
            </a:r>
          </a:p>
          <a:p>
            <a:pPr algn="just"/>
            <a:endParaRPr lang="fr-FR" dirty="0"/>
          </a:p>
          <a:p>
            <a:pPr algn="just"/>
            <a:r>
              <a:rPr lang="fr-FR" dirty="0">
                <a:latin typeface="Montserrat" panose="00000500000000000000" pitchFamily="2" charset="0"/>
              </a:rPr>
              <a:t>Marge sommet i = Date au plus tard – date au plus tôt </a:t>
            </a:r>
            <a:endParaRPr lang="fr-FR" dirty="0"/>
          </a:p>
          <a:p>
            <a:pPr lvl="1"/>
            <a:endParaRPr lang="fr-FR" sz="4200" dirty="0">
              <a:latin typeface="Montserrat" panose="00000500000000000000" pitchFamily="2" charset="0"/>
            </a:endParaRPr>
          </a:p>
          <a:p>
            <a:pPr marL="1485946" lvl="1" indent="-571500">
              <a:buFont typeface="Wingdings" panose="05000000000000000000" pitchFamily="2" charset="2"/>
              <a:buChar char="Ø"/>
            </a:pPr>
            <a:endParaRPr lang="fr-FR" sz="4200" dirty="0">
              <a:latin typeface="Montserrat" panose="00000500000000000000" pitchFamily="2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6DAA051-29B0-451C-9A0D-582D083B3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2519" y="4313218"/>
            <a:ext cx="5446857" cy="15906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AA0E3F0-63A1-4001-B82E-E5B7996A7FD9}"/>
              </a:ext>
            </a:extLst>
          </p:cNvPr>
          <p:cNvSpPr txBox="1"/>
          <p:nvPr/>
        </p:nvSpPr>
        <p:spPr>
          <a:xfrm>
            <a:off x="17031472" y="5903893"/>
            <a:ext cx="644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Figure 1 : Exemple pour le sommet  7</a:t>
            </a:r>
          </a:p>
          <a:p>
            <a:pPr algn="ctr"/>
            <a:r>
              <a:rPr lang="fr-FR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 graphe 11</a:t>
            </a:r>
          </a:p>
        </p:txBody>
      </p:sp>
    </p:spTree>
    <p:extLst>
      <p:ext uri="{BB962C8B-B14F-4D97-AF65-F5344CB8AC3E}">
        <p14:creationId xmlns:p14="http://schemas.microsoft.com/office/powerpoint/2010/main" val="3200125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168B7E97-4894-436F-9382-6A92F4014357}"/>
              </a:ext>
            </a:extLst>
          </p:cNvPr>
          <p:cNvSpPr txBox="1"/>
          <p:nvPr/>
        </p:nvSpPr>
        <p:spPr>
          <a:xfrm>
            <a:off x="2375271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V : Méthode de l’ordonnancement</a:t>
            </a:r>
          </a:p>
        </p:txBody>
      </p:sp>
      <p:sp>
        <p:nvSpPr>
          <p:cNvPr id="4" name="Oval 58">
            <a:extLst>
              <a:ext uri="{FF2B5EF4-FFF2-40B4-BE49-F238E27FC236}">
                <a16:creationId xmlns:a16="http://schemas.microsoft.com/office/drawing/2014/main" id="{B07BAEF7-F2F1-4129-850F-39566CB7AE7B}"/>
              </a:ext>
            </a:extLst>
          </p:cNvPr>
          <p:cNvSpPr/>
          <p:nvPr/>
        </p:nvSpPr>
        <p:spPr>
          <a:xfrm>
            <a:off x="1673229" y="3765604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680C0E6-F5ED-46B1-BB6D-14E0E90DF401}"/>
              </a:ext>
            </a:extLst>
          </p:cNvPr>
          <p:cNvSpPr txBox="1"/>
          <p:nvPr/>
        </p:nvSpPr>
        <p:spPr>
          <a:xfrm>
            <a:off x="1827648" y="3856634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10C598B-31D9-45EA-92EE-E3CCB76B189C}"/>
              </a:ext>
            </a:extLst>
          </p:cNvPr>
          <p:cNvSpPr txBox="1"/>
          <p:nvPr/>
        </p:nvSpPr>
        <p:spPr>
          <a:xfrm>
            <a:off x="3813175" y="3702744"/>
            <a:ext cx="7456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Récupération de la liste des successeurs</a:t>
            </a:r>
          </a:p>
        </p:txBody>
      </p:sp>
      <p:sp>
        <p:nvSpPr>
          <p:cNvPr id="8" name="Oval 58">
            <a:extLst>
              <a:ext uri="{FF2B5EF4-FFF2-40B4-BE49-F238E27FC236}">
                <a16:creationId xmlns:a16="http://schemas.microsoft.com/office/drawing/2014/main" id="{C7DDF454-155F-4E61-AFEC-FEA3F830D8B6}"/>
              </a:ext>
            </a:extLst>
          </p:cNvPr>
          <p:cNvSpPr/>
          <p:nvPr/>
        </p:nvSpPr>
        <p:spPr>
          <a:xfrm>
            <a:off x="1653792" y="6920860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4424929-5651-49E7-8B2F-63484DFC02E3}"/>
              </a:ext>
            </a:extLst>
          </p:cNvPr>
          <p:cNvSpPr txBox="1"/>
          <p:nvPr/>
        </p:nvSpPr>
        <p:spPr>
          <a:xfrm>
            <a:off x="3813175" y="6921039"/>
            <a:ext cx="5578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Récupération de la tâche 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 sommet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7B59304-604B-48E2-BDA1-4BACBADAC7DD}"/>
              </a:ext>
            </a:extLst>
          </p:cNvPr>
          <p:cNvSpPr txBox="1"/>
          <p:nvPr/>
        </p:nvSpPr>
        <p:spPr>
          <a:xfrm>
            <a:off x="1808211" y="7011888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2</a:t>
            </a:r>
          </a:p>
        </p:txBody>
      </p:sp>
      <p:sp>
        <p:nvSpPr>
          <p:cNvPr id="13" name="Oval 58">
            <a:extLst>
              <a:ext uri="{FF2B5EF4-FFF2-40B4-BE49-F238E27FC236}">
                <a16:creationId xmlns:a16="http://schemas.microsoft.com/office/drawing/2014/main" id="{E4E2DA26-AC9E-4058-9D87-0D410C6E667B}"/>
              </a:ext>
            </a:extLst>
          </p:cNvPr>
          <p:cNvSpPr/>
          <p:nvPr/>
        </p:nvSpPr>
        <p:spPr>
          <a:xfrm>
            <a:off x="1653792" y="10141180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25CED6-68EE-4376-90A9-33B9E7C3139A}"/>
              </a:ext>
            </a:extLst>
          </p:cNvPr>
          <p:cNvSpPr txBox="1"/>
          <p:nvPr/>
        </p:nvSpPr>
        <p:spPr>
          <a:xfrm>
            <a:off x="3813175" y="10256648"/>
            <a:ext cx="7456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 de la date au plus tard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62304AB-0373-4B45-9908-C982A42E31E3}"/>
              </a:ext>
            </a:extLst>
          </p:cNvPr>
          <p:cNvSpPr txBox="1"/>
          <p:nvPr/>
        </p:nvSpPr>
        <p:spPr>
          <a:xfrm>
            <a:off x="1808211" y="10232208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3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911A09D-8A91-44B6-9AFC-0E2DE5A5E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8485" y="3205151"/>
            <a:ext cx="10402901" cy="219551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411432C-1009-4E2F-B867-943AC47D6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840" y="7164546"/>
            <a:ext cx="12676189" cy="587236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CA9F0116-3EAF-4CCD-B771-9CBA119DA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5872" y="8995222"/>
            <a:ext cx="9268123" cy="303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05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186978E-3956-43E0-94F7-E1A00211F814}"/>
              </a:ext>
            </a:extLst>
          </p:cNvPr>
          <p:cNvSpPr txBox="1"/>
          <p:nvPr/>
        </p:nvSpPr>
        <p:spPr>
          <a:xfrm>
            <a:off x="2375271" y="1113184"/>
            <a:ext cx="169362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I : Classes/Structure des données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C24534F-EF27-4014-A9E2-7BF27A850473}"/>
              </a:ext>
            </a:extLst>
          </p:cNvPr>
          <p:cNvSpPr txBox="1"/>
          <p:nvPr/>
        </p:nvSpPr>
        <p:spPr>
          <a:xfrm>
            <a:off x="526591" y="4681728"/>
            <a:ext cx="1320928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Programmation orientée objet =&gt; JAVA</a:t>
            </a:r>
          </a:p>
          <a:p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 objets distincts :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Graphe  = représentation d’un graphe en mémoire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Arc = représentation d’un arc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- Source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- Cible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- Valeur 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Trace = permet l’écriture dans 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- le fichier de trace du graphe testé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- la console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EB9858A-D6CC-4615-B1AF-23F3758B3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6465" y="4681728"/>
            <a:ext cx="9150168" cy="477792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CF5A944-3953-4C70-A77E-8756FE34B6E1}"/>
              </a:ext>
            </a:extLst>
          </p:cNvPr>
          <p:cNvSpPr txBox="1"/>
          <p:nvPr/>
        </p:nvSpPr>
        <p:spPr>
          <a:xfrm>
            <a:off x="16087073" y="9488320"/>
            <a:ext cx="644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Figure 1 : Attribut de la classe Graphe</a:t>
            </a:r>
          </a:p>
        </p:txBody>
      </p:sp>
    </p:spTree>
    <p:extLst>
      <p:ext uri="{BB962C8B-B14F-4D97-AF65-F5344CB8AC3E}">
        <p14:creationId xmlns:p14="http://schemas.microsoft.com/office/powerpoint/2010/main" val="3219929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9FF8833-BA63-4434-8F08-BB8EA7F73171}"/>
              </a:ext>
            </a:extLst>
          </p:cNvPr>
          <p:cNvSpPr txBox="1"/>
          <p:nvPr/>
        </p:nvSpPr>
        <p:spPr>
          <a:xfrm>
            <a:off x="2375271" y="1113184"/>
            <a:ext cx="169362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I : Classes/Structure des données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8EA1FC-6F02-4204-B003-2D08A2C812CC}"/>
              </a:ext>
            </a:extLst>
          </p:cNvPr>
          <p:cNvSpPr txBox="1"/>
          <p:nvPr/>
        </p:nvSpPr>
        <p:spPr>
          <a:xfrm>
            <a:off x="1838313" y="3250426"/>
            <a:ext cx="20710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 structures de données	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BD58BA-BDD1-48E8-9FC8-12725EC81AA1}"/>
              </a:ext>
            </a:extLst>
          </p:cNvPr>
          <p:cNvSpPr txBox="1"/>
          <p:nvPr/>
        </p:nvSpPr>
        <p:spPr>
          <a:xfrm>
            <a:off x="1838312" y="4987559"/>
            <a:ext cx="103552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 </a:t>
            </a:r>
          </a:p>
          <a:p>
            <a:pPr lvl="1"/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85946" lvl="1" indent="-571500">
              <a:buFontTx/>
              <a:buChar char="-"/>
            </a:pP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&lt;Arc&gt;</a:t>
            </a:r>
          </a:p>
          <a:p>
            <a:pPr lvl="1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=&gt; 	Stockage de la liste des arcs</a:t>
            </a:r>
          </a:p>
          <a:p>
            <a:pPr lvl="1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=&gt; 	Utilisée pour construire la matrice d’adjacence et des valeurs	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B6FB4D8-8B6F-4964-93FD-F3945856D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294" y="10265812"/>
            <a:ext cx="9864450" cy="110932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56DAE75-9FD5-4FF6-B527-81E3DFDF571E}"/>
              </a:ext>
            </a:extLst>
          </p:cNvPr>
          <p:cNvSpPr txBox="1"/>
          <p:nvPr/>
        </p:nvSpPr>
        <p:spPr>
          <a:xfrm>
            <a:off x="12193585" y="4987559"/>
            <a:ext cx="103552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Matrice [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nb_sommet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x 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nb_sommet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</a:t>
            </a:r>
          </a:p>
          <a:p>
            <a:pPr lvl="1"/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85946" lvl="1" indent="-571500">
              <a:buFontTx/>
              <a:buChar char="-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Adjacence </a:t>
            </a:r>
          </a:p>
          <a:p>
            <a:pPr marL="2400391" lvl="2" indent="-571500">
              <a:buFontTx/>
              <a:buChar char="-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Tableau 2D d’entier</a:t>
            </a:r>
          </a:p>
          <a:p>
            <a:pPr marL="1485946" lvl="1" indent="-571500">
              <a:buFontTx/>
              <a:buChar char="-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Valeurs</a:t>
            </a:r>
          </a:p>
          <a:p>
            <a:pPr marL="2400391" lvl="2" indent="-571500">
              <a:buFontTx/>
              <a:buChar char="-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Tableau 2D de chaine de caractère	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E40B7F2-D91D-4939-BCA2-A316F1A0E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6375" y="8670175"/>
            <a:ext cx="4119881" cy="319127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3D7B03A-7BAC-4FCE-B4B4-234C95069880}"/>
              </a:ext>
            </a:extLst>
          </p:cNvPr>
          <p:cNvSpPr txBox="1"/>
          <p:nvPr/>
        </p:nvSpPr>
        <p:spPr>
          <a:xfrm>
            <a:off x="15051839" y="11996160"/>
            <a:ext cx="644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Figure  : Matrice d’adjacence du graphe 3</a:t>
            </a:r>
          </a:p>
        </p:txBody>
      </p:sp>
    </p:spTree>
    <p:extLst>
      <p:ext uri="{BB962C8B-B14F-4D97-AF65-F5344CB8AC3E}">
        <p14:creationId xmlns:p14="http://schemas.microsoft.com/office/powerpoint/2010/main" val="3568871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ADF6940-8781-4AFC-9625-097DB8BB1C2F}"/>
              </a:ext>
            </a:extLst>
          </p:cNvPr>
          <p:cNvSpPr txBox="1"/>
          <p:nvPr/>
        </p:nvSpPr>
        <p:spPr>
          <a:xfrm>
            <a:off x="2375271" y="1113184"/>
            <a:ext cx="169362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II : Structure général du programme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043BB56-3AF4-4C63-8795-937B575C6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3361" y="4063046"/>
            <a:ext cx="8835257" cy="636518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31EF583-50D6-46C8-AB9C-330A99875210}"/>
              </a:ext>
            </a:extLst>
          </p:cNvPr>
          <p:cNvSpPr txBox="1"/>
          <p:nvPr/>
        </p:nvSpPr>
        <p:spPr>
          <a:xfrm>
            <a:off x="1838557" y="4152485"/>
            <a:ext cx="1174402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Faire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Choix utilisateur du numéro du graphe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Construction du graphe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Si graphe construit correctement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Affichage des matrices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Si pas de circuit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Calcul du rang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si est un graphe d’ordonnancement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Ordonnancement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Tant que l’utilisateur veut choisir un graphe		</a:t>
            </a:r>
          </a:p>
        </p:txBody>
      </p:sp>
    </p:spTree>
    <p:extLst>
      <p:ext uri="{BB962C8B-B14F-4D97-AF65-F5344CB8AC3E}">
        <p14:creationId xmlns:p14="http://schemas.microsoft.com/office/powerpoint/2010/main" val="362355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14D4AC3-B596-4BBC-90EC-252E07BE7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0848" y="2675012"/>
            <a:ext cx="5593152" cy="338708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A0FE7AC-BB07-4DEC-9ADD-4F60B9B7B0FF}"/>
              </a:ext>
            </a:extLst>
          </p:cNvPr>
          <p:cNvSpPr txBox="1"/>
          <p:nvPr/>
        </p:nvSpPr>
        <p:spPr>
          <a:xfrm>
            <a:off x="3813175" y="3425746"/>
            <a:ext cx="7456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Lecture du fichier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gestion des erreurs du fichier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construction de la liste des arcs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B50A57D-B928-4625-AF7E-5D78DD675CB3}"/>
              </a:ext>
            </a:extLst>
          </p:cNvPr>
          <p:cNvSpPr txBox="1"/>
          <p:nvPr/>
        </p:nvSpPr>
        <p:spPr>
          <a:xfrm>
            <a:off x="2375271" y="1113184"/>
            <a:ext cx="169362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III : Travail sur le graphe</a:t>
            </a:r>
          </a:p>
        </p:txBody>
      </p:sp>
      <p:sp>
        <p:nvSpPr>
          <p:cNvPr id="6" name="Oval 58">
            <a:extLst>
              <a:ext uri="{FF2B5EF4-FFF2-40B4-BE49-F238E27FC236}">
                <a16:creationId xmlns:a16="http://schemas.microsoft.com/office/drawing/2014/main" id="{4DDE5A9A-995F-4F65-B36C-24B23FE81FA6}"/>
              </a:ext>
            </a:extLst>
          </p:cNvPr>
          <p:cNvSpPr/>
          <p:nvPr/>
        </p:nvSpPr>
        <p:spPr>
          <a:xfrm>
            <a:off x="1673229" y="3765604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27714E3-FA22-434B-A4E3-039D72D5E060}"/>
              </a:ext>
            </a:extLst>
          </p:cNvPr>
          <p:cNvSpPr txBox="1"/>
          <p:nvPr/>
        </p:nvSpPr>
        <p:spPr>
          <a:xfrm>
            <a:off x="1827648" y="3856634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8" name="Oval 58">
            <a:extLst>
              <a:ext uri="{FF2B5EF4-FFF2-40B4-BE49-F238E27FC236}">
                <a16:creationId xmlns:a16="http://schemas.microsoft.com/office/drawing/2014/main" id="{D4B047C2-0925-4AC7-987B-7DB95EEFBCFD}"/>
              </a:ext>
            </a:extLst>
          </p:cNvPr>
          <p:cNvSpPr/>
          <p:nvPr/>
        </p:nvSpPr>
        <p:spPr>
          <a:xfrm>
            <a:off x="1671210" y="6937960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2E06871-EB20-4B6F-9D2F-4255CE8C8488}"/>
              </a:ext>
            </a:extLst>
          </p:cNvPr>
          <p:cNvSpPr txBox="1"/>
          <p:nvPr/>
        </p:nvSpPr>
        <p:spPr>
          <a:xfrm>
            <a:off x="1825629" y="7028990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8CF25AB-A965-420B-B5A8-C5E2588225B7}"/>
              </a:ext>
            </a:extLst>
          </p:cNvPr>
          <p:cNvSpPr txBox="1"/>
          <p:nvPr/>
        </p:nvSpPr>
        <p:spPr>
          <a:xfrm>
            <a:off x="3813175" y="7152099"/>
            <a:ext cx="7195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Remplissage des matrices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8A2B6EC-1C85-4312-8F74-59A23A855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3608" y="6596212"/>
            <a:ext cx="11252357" cy="1754326"/>
          </a:xfrm>
          <a:prstGeom prst="rect">
            <a:avLst/>
          </a:prstGeom>
        </p:spPr>
      </p:pic>
      <p:sp>
        <p:nvSpPr>
          <p:cNvPr id="13" name="Oval 58">
            <a:extLst>
              <a:ext uri="{FF2B5EF4-FFF2-40B4-BE49-F238E27FC236}">
                <a16:creationId xmlns:a16="http://schemas.microsoft.com/office/drawing/2014/main" id="{5095F334-6EB8-422C-9A59-2DD5E026612B}"/>
              </a:ext>
            </a:extLst>
          </p:cNvPr>
          <p:cNvSpPr/>
          <p:nvPr/>
        </p:nvSpPr>
        <p:spPr>
          <a:xfrm>
            <a:off x="1669191" y="10110316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0C105F7-AAAA-435D-B22B-6F707F413DD2}"/>
              </a:ext>
            </a:extLst>
          </p:cNvPr>
          <p:cNvSpPr txBox="1"/>
          <p:nvPr/>
        </p:nvSpPr>
        <p:spPr>
          <a:xfrm>
            <a:off x="1823610" y="10201346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3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83CD8B9F-A380-4DDE-B00E-18273BB2A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0195" y="9205868"/>
            <a:ext cx="6774457" cy="2867597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8EC3DE81-F90F-4EBB-8670-144DD5633B41}"/>
              </a:ext>
            </a:extLst>
          </p:cNvPr>
          <p:cNvSpPr txBox="1"/>
          <p:nvPr/>
        </p:nvSpPr>
        <p:spPr>
          <a:xfrm>
            <a:off x="3813174" y="10324455"/>
            <a:ext cx="7195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Affichage des matrices</a:t>
            </a:r>
          </a:p>
        </p:txBody>
      </p:sp>
    </p:spTree>
    <p:extLst>
      <p:ext uri="{BB962C8B-B14F-4D97-AF65-F5344CB8AC3E}">
        <p14:creationId xmlns:p14="http://schemas.microsoft.com/office/powerpoint/2010/main" val="2300208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A0FE7AC-BB07-4DEC-9ADD-4F60B9B7B0FF}"/>
              </a:ext>
            </a:extLst>
          </p:cNvPr>
          <p:cNvSpPr txBox="1"/>
          <p:nvPr/>
        </p:nvSpPr>
        <p:spPr>
          <a:xfrm>
            <a:off x="3813175" y="4182019"/>
            <a:ext cx="7456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Lecture du fichier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gestion des erreurs du fichier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construction de la liste des arcs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B50A57D-B928-4625-AF7E-5D78DD675CB3}"/>
              </a:ext>
            </a:extLst>
          </p:cNvPr>
          <p:cNvSpPr txBox="1"/>
          <p:nvPr/>
        </p:nvSpPr>
        <p:spPr>
          <a:xfrm>
            <a:off x="2375271" y="1113184"/>
            <a:ext cx="169362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III : Travail sur le graphe</a:t>
            </a:r>
          </a:p>
        </p:txBody>
      </p:sp>
      <p:sp>
        <p:nvSpPr>
          <p:cNvPr id="6" name="Oval 58">
            <a:extLst>
              <a:ext uri="{FF2B5EF4-FFF2-40B4-BE49-F238E27FC236}">
                <a16:creationId xmlns:a16="http://schemas.microsoft.com/office/drawing/2014/main" id="{4DDE5A9A-995F-4F65-B36C-24B23FE81FA6}"/>
              </a:ext>
            </a:extLst>
          </p:cNvPr>
          <p:cNvSpPr/>
          <p:nvPr/>
        </p:nvSpPr>
        <p:spPr>
          <a:xfrm>
            <a:off x="1673229" y="4521877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27714E3-FA22-434B-A4E3-039D72D5E060}"/>
              </a:ext>
            </a:extLst>
          </p:cNvPr>
          <p:cNvSpPr txBox="1"/>
          <p:nvPr/>
        </p:nvSpPr>
        <p:spPr>
          <a:xfrm>
            <a:off x="1827648" y="4612907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8" name="Oval 58">
            <a:extLst>
              <a:ext uri="{FF2B5EF4-FFF2-40B4-BE49-F238E27FC236}">
                <a16:creationId xmlns:a16="http://schemas.microsoft.com/office/drawing/2014/main" id="{D4B047C2-0925-4AC7-987B-7DB95EEFBCFD}"/>
              </a:ext>
            </a:extLst>
          </p:cNvPr>
          <p:cNvSpPr/>
          <p:nvPr/>
        </p:nvSpPr>
        <p:spPr>
          <a:xfrm>
            <a:off x="1673229" y="9406593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2E06871-EB20-4B6F-9D2F-4255CE8C8488}"/>
              </a:ext>
            </a:extLst>
          </p:cNvPr>
          <p:cNvSpPr txBox="1"/>
          <p:nvPr/>
        </p:nvSpPr>
        <p:spPr>
          <a:xfrm>
            <a:off x="1827648" y="9497623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8CF25AB-A965-420B-B5A8-C5E2588225B7}"/>
              </a:ext>
            </a:extLst>
          </p:cNvPr>
          <p:cNvSpPr txBox="1"/>
          <p:nvPr/>
        </p:nvSpPr>
        <p:spPr>
          <a:xfrm>
            <a:off x="3943445" y="9620734"/>
            <a:ext cx="7195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Remplissage des matrices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C69661E-CA34-46C7-8519-15FF797B65DC}"/>
              </a:ext>
            </a:extLst>
          </p:cNvPr>
          <p:cNvSpPr txBox="1"/>
          <p:nvPr/>
        </p:nvSpPr>
        <p:spPr>
          <a:xfrm>
            <a:off x="15257474" y="3797299"/>
            <a:ext cx="74564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Ouvrir fichier</a:t>
            </a:r>
          </a:p>
          <a:p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Nb_sommet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lire 1</a:t>
            </a:r>
            <a:r>
              <a:rPr lang="fr-FR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ligne</a:t>
            </a:r>
          </a:p>
          <a:p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Nb_arc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lire ligne suivante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Tant que ligne suivante existe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listArc.ajouter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(créer Arc)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FEE7CE7-C350-4E9C-8925-3EDCCB3537D0}"/>
              </a:ext>
            </a:extLst>
          </p:cNvPr>
          <p:cNvSpPr txBox="1"/>
          <p:nvPr/>
        </p:nvSpPr>
        <p:spPr>
          <a:xfrm>
            <a:off x="12508992" y="8851294"/>
            <a:ext cx="120335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chaque arc de la liste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matriceAdjacence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arc.source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][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arc.cible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 = 1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matriceValeur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arc.source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][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arc.cible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 = 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arc.valeur</a:t>
            </a:r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</a:t>
            </a:r>
          </a:p>
          <a:p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741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58">
            <a:extLst>
              <a:ext uri="{FF2B5EF4-FFF2-40B4-BE49-F238E27FC236}">
                <a16:creationId xmlns:a16="http://schemas.microsoft.com/office/drawing/2014/main" id="{04B9C2C4-3F63-45FB-9BCA-C82620382EBB}"/>
              </a:ext>
            </a:extLst>
          </p:cNvPr>
          <p:cNvSpPr/>
          <p:nvPr/>
        </p:nvSpPr>
        <p:spPr>
          <a:xfrm>
            <a:off x="1666739" y="6643861"/>
            <a:ext cx="1076784" cy="1077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5239782-E7AA-4B50-A25E-03F852041C26}"/>
              </a:ext>
            </a:extLst>
          </p:cNvPr>
          <p:cNvSpPr txBox="1"/>
          <p:nvPr/>
        </p:nvSpPr>
        <p:spPr>
          <a:xfrm>
            <a:off x="1821863" y="6734890"/>
            <a:ext cx="767241" cy="89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3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F0EE0F1-AD8F-4DD7-B7FB-457D3762F355}"/>
              </a:ext>
            </a:extLst>
          </p:cNvPr>
          <p:cNvSpPr txBox="1"/>
          <p:nvPr/>
        </p:nvSpPr>
        <p:spPr>
          <a:xfrm>
            <a:off x="3796748" y="6858000"/>
            <a:ext cx="7212357" cy="647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Affichage des matrices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2E489F1-16D7-4708-8216-68CE6A15EE4C}"/>
              </a:ext>
            </a:extLst>
          </p:cNvPr>
          <p:cNvSpPr txBox="1"/>
          <p:nvPr/>
        </p:nvSpPr>
        <p:spPr>
          <a:xfrm>
            <a:off x="2375271" y="1113184"/>
            <a:ext cx="169362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III : Travail sur le graphe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6CE167B-5116-4A69-BD44-120C8BC4324D}"/>
              </a:ext>
            </a:extLst>
          </p:cNvPr>
          <p:cNvSpPr txBox="1"/>
          <p:nvPr/>
        </p:nvSpPr>
        <p:spPr>
          <a:xfrm>
            <a:off x="11198402" y="4365747"/>
            <a:ext cx="1170484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i allant de 0 à nbSommet-1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affiche i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 pour i allant de 0 à nbSommet-1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affiche i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pour j allant de 0 à nbSommet-1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	affiche matrice[i][j]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fin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retour à la ligne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2663343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36CE0D5-47AC-484A-A05B-416C49C244C2}"/>
              </a:ext>
            </a:extLst>
          </p:cNvPr>
          <p:cNvSpPr txBox="1"/>
          <p:nvPr/>
        </p:nvSpPr>
        <p:spPr>
          <a:xfrm>
            <a:off x="2375270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IV : Détection des circuits/Calcul du rang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28FA869-EEB1-44C8-AFF4-FC533BD5C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347313"/>
              </p:ext>
            </p:extLst>
          </p:nvPr>
        </p:nvGraphicFramePr>
        <p:xfrm>
          <a:off x="1172368" y="3675988"/>
          <a:ext cx="22042438" cy="786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21219">
                  <a:extLst>
                    <a:ext uri="{9D8B030D-6E8A-4147-A177-3AD203B41FA5}">
                      <a16:colId xmlns:a16="http://schemas.microsoft.com/office/drawing/2014/main" val="1323346958"/>
                    </a:ext>
                  </a:extLst>
                </a:gridCol>
                <a:gridCol w="11021219">
                  <a:extLst>
                    <a:ext uri="{9D8B030D-6E8A-4147-A177-3AD203B41FA5}">
                      <a16:colId xmlns:a16="http://schemas.microsoft.com/office/drawing/2014/main" val="334484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Montserrat" panose="00000500000000000000" pitchFamily="2" charset="0"/>
                        </a:rPr>
                        <a:t>Circuit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Montserrat" panose="00000500000000000000" pitchFamily="2" charset="0"/>
                        </a:rPr>
                        <a:t>Rang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65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latin typeface="Montserrat" panose="00000500000000000000" pitchFamily="2" charset="0"/>
                      </a:endParaRPr>
                    </a:p>
                    <a:p>
                      <a:r>
                        <a:rPr lang="fr-FR" dirty="0">
                          <a:latin typeface="Montserrat" panose="00000500000000000000" pitchFamily="2" charset="0"/>
                        </a:rPr>
                        <a:t>- Méthode utilisée : suppression des entrées</a:t>
                      </a:r>
                    </a:p>
                    <a:p>
                      <a:r>
                        <a:rPr lang="fr-FR" dirty="0">
                          <a:latin typeface="Montserrat" panose="00000500000000000000" pitchFamily="2" charset="0"/>
                        </a:rPr>
                        <a:t>- Etape : </a:t>
                      </a:r>
                    </a:p>
                    <a:p>
                      <a:pPr lvl="2"/>
                      <a:r>
                        <a:rPr lang="fr-FR" dirty="0">
                          <a:latin typeface="Montserrat" panose="00000500000000000000" pitchFamily="2" charset="0"/>
                        </a:rPr>
                        <a:t>Suppression successive des entrées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- Condition d’arrêt : </a:t>
                      </a:r>
                    </a:p>
                    <a:p>
                      <a:pPr marL="1828800" lvl="2" indent="0">
                        <a:buFontTx/>
                        <a:buNone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Liste des sommets restant à l’étape n-1</a:t>
                      </a:r>
                    </a:p>
                    <a:p>
                      <a:pPr marL="1828800" lvl="2" indent="0">
                        <a:buFontTx/>
                        <a:buNone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=  liste des sommets restant à l’étape n</a:t>
                      </a:r>
                    </a:p>
                    <a:p>
                      <a:pPr marL="0" lvl="0" indent="0">
                        <a:buFontTx/>
                        <a:buNone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- Résultat :</a:t>
                      </a:r>
                    </a:p>
                    <a:p>
                      <a:pPr marL="1828800" lvl="2" indent="0">
                        <a:buFontTx/>
                        <a:buNone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Si la liste des sommets restant est vide</a:t>
                      </a:r>
                    </a:p>
                    <a:p>
                      <a:pPr marL="1828800" lvl="2" indent="0">
                        <a:buFontTx/>
                        <a:buNone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= pas de circuit</a:t>
                      </a:r>
                    </a:p>
                    <a:p>
                      <a:pPr marL="1828800" lvl="2" indent="0">
                        <a:buFontTx/>
                        <a:buNone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Sinon</a:t>
                      </a:r>
                    </a:p>
                    <a:p>
                      <a:pPr marL="1828800" lvl="2" indent="0">
                        <a:buFontTx/>
                        <a:buNone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= présence d’un circuit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Montserrat" panose="00000500000000000000" pitchFamily="2" charset="0"/>
                      </a:endParaRPr>
                    </a:p>
                    <a:p>
                      <a:r>
                        <a:rPr lang="fr-FR" dirty="0">
                          <a:latin typeface="Montserrat" panose="00000500000000000000" pitchFamily="2" charset="0"/>
                        </a:rPr>
                        <a:t>  - Méthode utilisée : suppression des entrées</a:t>
                      </a:r>
                    </a:p>
                    <a:p>
                      <a:r>
                        <a:rPr lang="fr-FR" dirty="0">
                          <a:latin typeface="Montserrat" panose="00000500000000000000" pitchFamily="2" charset="0"/>
                        </a:rPr>
                        <a:t>  - Etape : </a:t>
                      </a:r>
                    </a:p>
                    <a:p>
                      <a:pPr lvl="2"/>
                      <a:r>
                        <a:rPr lang="fr-FR" dirty="0">
                          <a:latin typeface="Montserrat" panose="00000500000000000000" pitchFamily="2" charset="0"/>
                        </a:rPr>
                        <a:t>Suppression successive des entrées</a:t>
                      </a:r>
                    </a:p>
                    <a:p>
                      <a:pPr lvl="2"/>
                      <a:r>
                        <a:rPr lang="fr-FR" dirty="0">
                          <a:latin typeface="Montserrat" panose="00000500000000000000" pitchFamily="2" charset="0"/>
                        </a:rPr>
                        <a:t>Attribution du rang n au sommet S</a:t>
                      </a:r>
                    </a:p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  - Condition d’arrêt : </a:t>
                      </a:r>
                    </a:p>
                    <a:p>
                      <a:pPr marL="1828800" marR="0" lvl="2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Liste des sommets restants est vide</a:t>
                      </a:r>
                    </a:p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  - Résultat :</a:t>
                      </a:r>
                    </a:p>
                    <a:p>
                      <a:pPr marL="1828800" marR="0" lvl="2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Chaque sommet possède un rang</a:t>
                      </a:r>
                    </a:p>
                    <a:p>
                      <a:pPr marL="1828800" marR="0" lvl="2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latin typeface="Montserrat" panose="00000500000000000000" pitchFamily="2" charset="0"/>
                      </a:endParaRPr>
                    </a:p>
                    <a:p>
                      <a:pPr lvl="0"/>
                      <a:endParaRPr lang="fr-FR" dirty="0">
                        <a:latin typeface="Montserrat" panose="00000500000000000000" pitchFamily="2" charset="0"/>
                      </a:endParaRPr>
                    </a:p>
                    <a:p>
                      <a:endParaRPr lang="fr-FR" dirty="0">
                        <a:latin typeface="Montserrat" panose="00000500000000000000" pitchFamily="2" charset="0"/>
                      </a:endParaRPr>
                    </a:p>
                    <a:p>
                      <a:endParaRPr lang="fr-FR" dirty="0">
                        <a:latin typeface="Montserrat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328047"/>
                  </a:ext>
                </a:extLst>
              </a:tr>
            </a:tbl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181AB5FD-6F4F-452B-AC10-C9AD962A0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7786" y="11805097"/>
            <a:ext cx="6687261" cy="159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28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BB93BEE-9EB7-4D84-99E2-6E95A2D3D9A3}"/>
              </a:ext>
            </a:extLst>
          </p:cNvPr>
          <p:cNvSpPr txBox="1"/>
          <p:nvPr/>
        </p:nvSpPr>
        <p:spPr>
          <a:xfrm>
            <a:off x="2375270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IV : Détection des circuits/Calcul du rang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B6CB9E2-B804-4366-B558-2F2B68F85495}"/>
              </a:ext>
            </a:extLst>
          </p:cNvPr>
          <p:cNvSpPr txBox="1"/>
          <p:nvPr/>
        </p:nvSpPr>
        <p:spPr>
          <a:xfrm>
            <a:off x="2375270" y="215962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	</a:t>
            </a:r>
            <a:r>
              <a:rPr lang="fr-FR" sz="4200" b="1" dirty="0">
                <a:latin typeface="Montserrat" panose="00000500000000000000" pitchFamily="2" charset="0"/>
              </a:rPr>
              <a:t>A : Détection des circuits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C21976-B511-4AE7-BDC9-2F9DBCDD1671}"/>
              </a:ext>
            </a:extLst>
          </p:cNvPr>
          <p:cNvSpPr/>
          <p:nvPr/>
        </p:nvSpPr>
        <p:spPr>
          <a:xfrm>
            <a:off x="1272209" y="3677479"/>
            <a:ext cx="8905461" cy="95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/>
              <a:t>matTempo</a:t>
            </a:r>
            <a:r>
              <a:rPr lang="fr-FR" sz="2800" dirty="0"/>
              <a:t> = </a:t>
            </a:r>
            <a:r>
              <a:rPr lang="fr-FR" sz="2800" dirty="0" err="1"/>
              <a:t>matriceAdjacence</a:t>
            </a:r>
            <a:endParaRPr lang="fr-FR" sz="2800" dirty="0"/>
          </a:p>
          <a:p>
            <a:r>
              <a:rPr lang="fr-FR" sz="2800" dirty="0"/>
              <a:t>pour chaque sommet i</a:t>
            </a:r>
          </a:p>
          <a:p>
            <a:r>
              <a:rPr lang="fr-FR" sz="2800" dirty="0"/>
              <a:t>	</a:t>
            </a:r>
            <a:r>
              <a:rPr lang="fr-FR" sz="2800" dirty="0" err="1"/>
              <a:t>listeTodo</a:t>
            </a:r>
            <a:r>
              <a:rPr lang="fr-FR" sz="2800" dirty="0"/>
              <a:t> &lt;- i</a:t>
            </a:r>
          </a:p>
          <a:p>
            <a:r>
              <a:rPr lang="fr-FR" sz="2800" dirty="0"/>
              <a:t>fin</a:t>
            </a:r>
          </a:p>
          <a:p>
            <a:r>
              <a:rPr lang="fr-FR" sz="2800" dirty="0"/>
              <a:t>Faire</a:t>
            </a:r>
          </a:p>
          <a:p>
            <a:r>
              <a:rPr lang="fr-FR" sz="2800" dirty="0"/>
              <a:t>	</a:t>
            </a:r>
            <a:r>
              <a:rPr lang="fr-FR" sz="2800" dirty="0" err="1"/>
              <a:t>listeTodoPrec.clear</a:t>
            </a:r>
            <a:endParaRPr lang="fr-FR" sz="2800" dirty="0"/>
          </a:p>
          <a:p>
            <a:r>
              <a:rPr lang="fr-FR" sz="2800" dirty="0"/>
              <a:t>	</a:t>
            </a:r>
            <a:r>
              <a:rPr lang="fr-FR" sz="2800" dirty="0" err="1"/>
              <a:t>listeTodoPrec</a:t>
            </a:r>
            <a:r>
              <a:rPr lang="fr-FR" sz="2800" dirty="0"/>
              <a:t> = </a:t>
            </a:r>
            <a:r>
              <a:rPr lang="fr-FR" sz="2800" dirty="0" err="1"/>
              <a:t>listTodo</a:t>
            </a:r>
            <a:endParaRPr lang="fr-FR" sz="2800" dirty="0"/>
          </a:p>
          <a:p>
            <a:r>
              <a:rPr lang="fr-FR" sz="2800" dirty="0"/>
              <a:t>	pour chaque sommet i </a:t>
            </a:r>
            <a:r>
              <a:rPr lang="fr-FR" sz="2800" dirty="0">
                <a:sym typeface="Symbol" panose="05050102010706020507" pitchFamily="18" charset="2"/>
              </a:rPr>
              <a:t></a:t>
            </a:r>
            <a:r>
              <a:rPr lang="fr-FR" sz="2800" dirty="0"/>
              <a:t> </a:t>
            </a:r>
            <a:r>
              <a:rPr lang="fr-FR" sz="2800" dirty="0" err="1"/>
              <a:t>listeTodo</a:t>
            </a:r>
            <a:endParaRPr lang="fr-FR" sz="2800" dirty="0"/>
          </a:p>
          <a:p>
            <a:r>
              <a:rPr lang="fr-FR" sz="2800" dirty="0"/>
              <a:t>		si pas de </a:t>
            </a:r>
            <a:r>
              <a:rPr lang="fr-FR" sz="2800" dirty="0" err="1"/>
              <a:t>predecesseur</a:t>
            </a:r>
            <a:endParaRPr lang="fr-FR" sz="2800" dirty="0"/>
          </a:p>
          <a:p>
            <a:r>
              <a:rPr lang="fr-FR" sz="2800" dirty="0"/>
              <a:t>			</a:t>
            </a:r>
            <a:r>
              <a:rPr lang="fr-FR" sz="2800" dirty="0" err="1"/>
              <a:t>listeDone</a:t>
            </a:r>
            <a:r>
              <a:rPr lang="fr-FR" sz="2800" dirty="0"/>
              <a:t> &lt;- i</a:t>
            </a:r>
          </a:p>
          <a:p>
            <a:r>
              <a:rPr lang="fr-FR" sz="2800" dirty="0"/>
              <a:t>		fin</a:t>
            </a:r>
          </a:p>
          <a:p>
            <a:r>
              <a:rPr lang="fr-FR" sz="2800" dirty="0"/>
              <a:t>        	fin</a:t>
            </a:r>
          </a:p>
          <a:p>
            <a:r>
              <a:rPr lang="fr-FR" sz="2800" dirty="0"/>
              <a:t>	pour chaque sommet i </a:t>
            </a:r>
            <a:r>
              <a:rPr lang="fr-FR" sz="2800" dirty="0">
                <a:sym typeface="Symbol" panose="05050102010706020507" pitchFamily="18" charset="2"/>
              </a:rPr>
              <a:t></a:t>
            </a:r>
            <a:r>
              <a:rPr lang="fr-FR" sz="2800" dirty="0"/>
              <a:t> </a:t>
            </a:r>
            <a:r>
              <a:rPr lang="fr-FR" sz="2800" dirty="0" err="1"/>
              <a:t>listeDone</a:t>
            </a:r>
            <a:endParaRPr lang="fr-FR" sz="2800" dirty="0"/>
          </a:p>
          <a:p>
            <a:r>
              <a:rPr lang="fr-FR" sz="2800" dirty="0"/>
              <a:t>		pour j allant de 0 à nbSommet-1</a:t>
            </a:r>
          </a:p>
          <a:p>
            <a:r>
              <a:rPr lang="fr-FR" sz="2800" dirty="0"/>
              <a:t>			</a:t>
            </a:r>
            <a:r>
              <a:rPr lang="fr-FR" sz="2800" dirty="0" err="1"/>
              <a:t>matTempo</a:t>
            </a:r>
            <a:r>
              <a:rPr lang="fr-FR" sz="2800" dirty="0"/>
              <a:t>[i][j] = -1</a:t>
            </a:r>
          </a:p>
          <a:p>
            <a:r>
              <a:rPr lang="fr-FR" sz="2800" dirty="0"/>
              <a:t>			</a:t>
            </a:r>
            <a:r>
              <a:rPr lang="fr-FR" sz="2800" dirty="0" err="1"/>
              <a:t>matTempo</a:t>
            </a:r>
            <a:r>
              <a:rPr lang="fr-FR" sz="2800" dirty="0"/>
              <a:t>[j][i] = -1</a:t>
            </a:r>
          </a:p>
          <a:p>
            <a:r>
              <a:rPr lang="fr-FR" sz="2800" dirty="0"/>
              <a:t>            		fin</a:t>
            </a:r>
          </a:p>
          <a:p>
            <a:r>
              <a:rPr lang="fr-FR" sz="2800" dirty="0"/>
              <a:t>        	fin</a:t>
            </a:r>
          </a:p>
          <a:p>
            <a:r>
              <a:rPr lang="fr-FR" sz="2800" dirty="0"/>
              <a:t>	pour chaque sommet i de </a:t>
            </a:r>
            <a:r>
              <a:rPr lang="fr-FR" sz="2800" dirty="0" err="1"/>
              <a:t>listeDone</a:t>
            </a:r>
            <a:endParaRPr lang="fr-FR" sz="2800" dirty="0"/>
          </a:p>
          <a:p>
            <a:r>
              <a:rPr lang="fr-FR" sz="2800" dirty="0"/>
              <a:t>		suppression de i dans </a:t>
            </a:r>
            <a:r>
              <a:rPr lang="fr-FR" sz="2800" dirty="0" err="1"/>
              <a:t>listeTodo</a:t>
            </a:r>
            <a:endParaRPr lang="fr-FR" sz="2800" dirty="0"/>
          </a:p>
          <a:p>
            <a:r>
              <a:rPr lang="fr-FR" sz="2800" dirty="0"/>
              <a:t>	fin</a:t>
            </a:r>
          </a:p>
          <a:p>
            <a:r>
              <a:rPr lang="fr-FR" sz="2800" dirty="0"/>
              <a:t>tant que(</a:t>
            </a:r>
            <a:r>
              <a:rPr lang="fr-FR" sz="2800" dirty="0" err="1"/>
              <a:t>listeTodoPrec</a:t>
            </a:r>
            <a:r>
              <a:rPr lang="fr-FR" sz="2800" dirty="0"/>
              <a:t> = </a:t>
            </a:r>
            <a:r>
              <a:rPr lang="fr-FR" sz="2800" dirty="0" err="1"/>
              <a:t>listeTodo</a:t>
            </a:r>
            <a:r>
              <a:rPr lang="fr-FR" sz="2800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D828A0-6E00-4164-B220-FD41D68B44D8}"/>
              </a:ext>
            </a:extLst>
          </p:cNvPr>
          <p:cNvSpPr/>
          <p:nvPr/>
        </p:nvSpPr>
        <p:spPr>
          <a:xfrm>
            <a:off x="12095784" y="3677479"/>
            <a:ext cx="1219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800" dirty="0"/>
              <a:t>si </a:t>
            </a:r>
            <a:r>
              <a:rPr lang="fr-FR" sz="2800" dirty="0" err="1"/>
              <a:t>listeTodo</a:t>
            </a:r>
            <a:r>
              <a:rPr lang="fr-FR" sz="2800" dirty="0"/>
              <a:t> est vide</a:t>
            </a:r>
          </a:p>
          <a:p>
            <a:r>
              <a:rPr lang="fr-FR" sz="2800" dirty="0"/>
              <a:t>	return false</a:t>
            </a:r>
          </a:p>
          <a:p>
            <a:r>
              <a:rPr lang="fr-FR" sz="2800" dirty="0" err="1"/>
              <a:t>else</a:t>
            </a:r>
            <a:endParaRPr lang="fr-FR" sz="2800" dirty="0"/>
          </a:p>
          <a:p>
            <a:r>
              <a:rPr lang="fr-FR" sz="2800" dirty="0"/>
              <a:t>	return </a:t>
            </a:r>
            <a:r>
              <a:rPr lang="fr-FR" sz="2800" dirty="0" err="1"/>
              <a:t>true</a:t>
            </a:r>
            <a:endParaRPr lang="fr-FR" sz="2800" dirty="0"/>
          </a:p>
          <a:p>
            <a:r>
              <a:rPr lang="fr-FR" sz="2800" dirty="0"/>
              <a:t>fin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7C76938-D83B-454F-A62D-3D085BAE5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6801" y="6395663"/>
            <a:ext cx="4519146" cy="589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62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ack Minimal 1">
      <a:dk1>
        <a:srgbClr val="000000"/>
      </a:dk1>
      <a:lt1>
        <a:srgbClr val="FFFFFF"/>
      </a:lt1>
      <a:dk2>
        <a:srgbClr val="000000"/>
      </a:dk2>
      <a:lt2>
        <a:srgbClr val="F6F7FA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B0B1B3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499</TotalTime>
  <Words>1065</Words>
  <Application>Microsoft Office PowerPoint</Application>
  <PresentationFormat>Personnalisé</PresentationFormat>
  <Paragraphs>205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Calibri</vt:lpstr>
      <vt:lpstr>Montserrat</vt:lpstr>
      <vt:lpstr>Montserrat Light</vt:lpstr>
      <vt:lpstr>Open Sans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Vincent DUBOIS</cp:lastModifiedBy>
  <cp:revision>71</cp:revision>
  <dcterms:created xsi:type="dcterms:W3CDTF">2016-03-02T16:16:57Z</dcterms:created>
  <dcterms:modified xsi:type="dcterms:W3CDTF">2020-04-25T08:17:56Z</dcterms:modified>
</cp:coreProperties>
</file>