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5" r:id="rId5"/>
    <p:sldId id="296" r:id="rId6"/>
    <p:sldId id="280" r:id="rId7"/>
    <p:sldId id="282" r:id="rId8"/>
    <p:sldId id="285" r:id="rId9"/>
    <p:sldId id="300" r:id="rId10"/>
    <p:sldId id="297" r:id="rId11"/>
    <p:sldId id="299" r:id="rId12"/>
    <p:sldId id="301" r:id="rId13"/>
    <p:sldId id="288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AC51-366D-4562-7F69-5EC55CDE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284C2-7BFB-4426-D9CA-5C43A083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F641-C490-1C3E-D4F4-A21E585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CF5E-8903-21ED-9E2C-74BC94C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D85A-5424-70EE-CE14-E2991B31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7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772A-D50E-BC19-90B3-973DD8F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9DC7-56B5-5B72-9F99-41270B56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F347-E80D-8501-2169-5A962578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6FDA6-F185-F892-D4E0-11E79344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0F19-6C73-CD8A-CA31-4402BB2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16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41F21-3A96-E573-634F-599E89C50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6DEB3-CDFB-2AC8-7400-DE7EE4F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C26F-79F1-390A-33F8-8F42C73D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B689B-2EBB-2239-87A2-CA4B0BB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D533-A4A1-B839-C74B-7C0EBB51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83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14DC-9625-01D6-1C05-9DED5831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60CB-70A0-20FE-7FBB-69EE627F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645-F4FE-5A18-F29D-3606539D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7FEB-1190-857C-A7A8-FC5D811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AC4-C86B-56CF-D556-AAF85F1E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8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DDA-D6FF-76EA-8F19-2CEF0CD9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D7773-E704-237D-3687-27E2246E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72B15-D255-E454-592A-47621413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7EAA-C74E-073A-6BFB-0F196362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014-ABC9-2FC8-FFFD-8FB61669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11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7565-D32F-C812-9680-FEE2F47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ECB-1344-5E64-9B92-2D2273C62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45F3E-A6A7-FE9E-1C62-B1A1F4818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E0A9-E775-9D2A-63F2-7C48D89E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E53C-CE38-4B5A-0971-A22878C6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E2B1-3F13-E5E1-5112-C1C98E59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20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68A3-13AE-5E32-A7C8-5427B06E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F70D-F6F6-8A5F-CBEF-27615FF7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685BA-F5BB-4B12-23FB-090C25B7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F966E-1F64-C7F5-A3D4-90C78DAD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3D4A3-01A6-6E1C-CF5F-B227BD955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FE1A7-5C0F-55EA-AC89-FBCC0097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BC5F5-7B1D-6C50-8314-21E5459B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F5063-FFE2-1878-FA19-1B9B3FBA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6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6A01-9608-7E00-8786-D367C2D1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49920-D165-4D83-1A3B-990F8336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9170-7335-E75E-8B7D-A5ECFABB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E50C5-569D-C349-75E3-EE387C49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04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16FF0-5711-1DAD-7827-FB4B3110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02AC3-8BCB-BB57-D47A-B9CBC7D5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37A3-6617-FA89-CBF5-EED3BF6D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47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BEDF-F19E-62BA-576D-3B6A2EC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05258-D9BA-4C46-5F92-A49290C9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8DB2F-D350-16F7-12E7-AF94AA21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C95B-9B14-DA82-E3D9-8C4AE99B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92EC-429A-25AF-6710-95056EBB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8F25-3C85-368F-CD48-2D07180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570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285F-7BCE-17EA-5065-54009963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7B64-F447-9EBC-BD61-60610CD12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40605-89D2-AFCA-7A23-63A19AC9A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0F7C-C397-8CC1-A61A-B57C80C7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8194-1799-F62C-F296-D7CD1D18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49B1-3306-0C2B-106F-0D5A834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496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C1C2-DCA2-A832-C161-EF5C28E9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2065-8C72-B008-94F0-ACD68875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B681-0A18-EBD3-A686-651C5FF08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C03D-7336-4E5F-80FA-D019F8A22D09}" type="datetimeFigureOut">
              <a:rPr lang="en-ID" smtClean="0"/>
              <a:t>29/01/2024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09EC-8C89-2574-0B92-4B036710F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54FD-AD76-5ED1-282B-C062FC90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1A86-F6C0-46F7-92D8-B7EDE6CFF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78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082325" y="2222204"/>
            <a:ext cx="2066260" cy="20839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DA93D-4501-88CB-6FB1-020130BD76C0}"/>
              </a:ext>
            </a:extLst>
          </p:cNvPr>
          <p:cNvSpPr/>
          <p:nvPr/>
        </p:nvSpPr>
        <p:spPr>
          <a:xfrm>
            <a:off x="3383811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6B2AB6-261E-0192-FEA1-9239BDDE84C2}"/>
              </a:ext>
            </a:extLst>
          </p:cNvPr>
          <p:cNvSpPr/>
          <p:nvPr/>
        </p:nvSpPr>
        <p:spPr>
          <a:xfrm>
            <a:off x="3383810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1131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0851A-7C02-C12D-BD19-7C3E3233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789" y="1525988"/>
            <a:ext cx="5464512" cy="40884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6B53A9-991E-F126-6462-6EC059D50FD5}"/>
              </a:ext>
            </a:extLst>
          </p:cNvPr>
          <p:cNvSpPr txBox="1"/>
          <p:nvPr/>
        </p:nvSpPr>
        <p:spPr>
          <a:xfrm>
            <a:off x="286438" y="2471865"/>
            <a:ext cx="2635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r>
              <a:rPr lang="en-US" sz="2000" dirty="0">
                <a:latin typeface="Bahnschrift Light SemiCondensed" panose="020B0502040204020203" pitchFamily="34" charset="0"/>
              </a:rPr>
              <a:t>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tinggi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berbelanja</a:t>
            </a:r>
            <a:r>
              <a:rPr lang="en-US" sz="2000" dirty="0">
                <a:latin typeface="Bahnschrift Light SemiCondensed" panose="020B0502040204020203" pitchFamily="34" charset="0"/>
              </a:rPr>
              <a:t> di website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2583-839C-8EE3-A914-4841F02E7D54}"/>
              </a:ext>
            </a:extLst>
          </p:cNvPr>
          <p:cNvSpPr txBox="1"/>
          <p:nvPr/>
        </p:nvSpPr>
        <p:spPr>
          <a:xfrm>
            <a:off x="2221894" y="72030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Perbandingan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Belanja</a:t>
            </a:r>
            <a:r>
              <a:rPr lang="en-US" sz="2800" dirty="0">
                <a:latin typeface="Bahnschrift SemiLight SemiConde" panose="020B0502040204020203" pitchFamily="34" charset="0"/>
              </a:rPr>
              <a:t> di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Toko</a:t>
            </a:r>
            <a:r>
              <a:rPr lang="en-US" sz="2800" dirty="0">
                <a:latin typeface="Bahnschrift SemiLight SemiConde" panose="020B0502040204020203" pitchFamily="34" charset="0"/>
              </a:rPr>
              <a:t> dan di Web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199F6-F488-9F06-FE76-545EDDCC356A}"/>
              </a:ext>
            </a:extLst>
          </p:cNvPr>
          <p:cNvSpPr txBox="1"/>
          <p:nvPr/>
        </p:nvSpPr>
        <p:spPr>
          <a:xfrm>
            <a:off x="4778409" y="5614473"/>
            <a:ext cx="263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difokuskan</a:t>
            </a:r>
            <a:r>
              <a:rPr lang="en-US" sz="2000" dirty="0">
                <a:latin typeface="Bahnschrift Light SemiCondensed" panose="020B0502040204020203" pitchFamily="34" charset="0"/>
              </a:rPr>
              <a:t> di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toko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fisik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4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CE74BCB-319A-AE64-825E-9B977171FF1D}"/>
              </a:ext>
            </a:extLst>
          </p:cNvPr>
          <p:cNvSpPr/>
          <p:nvPr/>
        </p:nvSpPr>
        <p:spPr>
          <a:xfrm>
            <a:off x="9916351" y="-50800"/>
            <a:ext cx="7875238" cy="6959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63DA0-F3C4-3FF6-D45B-5BD33639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85" y="1165771"/>
            <a:ext cx="6314961" cy="38638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694F9-03D5-6A54-490F-0B41CE575AE7}"/>
              </a:ext>
            </a:extLst>
          </p:cNvPr>
          <p:cNvSpPr txBox="1"/>
          <p:nvPr/>
        </p:nvSpPr>
        <p:spPr>
          <a:xfrm>
            <a:off x="990450" y="552737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Light SemiConde" panose="020B0502040204020203" pitchFamily="34" charset="0"/>
              </a:rPr>
              <a:t>Total yang </a:t>
            </a:r>
            <a:r>
              <a:rPr lang="en-US" sz="2800" dirty="0" err="1">
                <a:latin typeface="Bahnschrift SemiLight SemiConde" panose="020B0502040204020203" pitchFamily="34" charset="0"/>
              </a:rPr>
              <a:t>terbeli</a:t>
            </a:r>
            <a:r>
              <a:rPr lang="en-US" sz="2800" dirty="0">
                <a:latin typeface="Bahnschrift SemiLight SemiConde" panose="020B0502040204020203" pitchFamily="34" charset="0"/>
              </a:rPr>
              <a:t> untuk </a:t>
            </a:r>
            <a:r>
              <a:rPr lang="en-US" sz="2800" dirty="0" err="1">
                <a:latin typeface="Bahnschrift SemiLight SemiConde" panose="020B0502040204020203" pitchFamily="34" charset="0"/>
              </a:rPr>
              <a:t>setiap</a:t>
            </a:r>
            <a:r>
              <a:rPr lang="en-US" sz="2800" dirty="0">
                <a:latin typeface="Bahnschrift SemiLight SemiConde" panose="020B0502040204020203" pitchFamily="34" charset="0"/>
              </a:rPr>
              <a:t> product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66F38-6113-7EEB-8C86-1492F2BE3A9D}"/>
              </a:ext>
            </a:extLst>
          </p:cNvPr>
          <p:cNvSpPr txBox="1"/>
          <p:nvPr/>
        </p:nvSpPr>
        <p:spPr>
          <a:xfrm>
            <a:off x="5168855" y="5119405"/>
            <a:ext cx="38535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Product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menjadi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fokus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Emas</a:t>
            </a:r>
            <a:r>
              <a:rPr lang="en-US" sz="2000" dirty="0">
                <a:latin typeface="Bahnschrift Light SemiCondensed" panose="020B0502040204020203" pitchFamily="34" charset="0"/>
              </a:rPr>
              <a:t>, Manis-</a:t>
            </a:r>
            <a:r>
              <a:rPr lang="en-US" sz="2000" dirty="0" err="1">
                <a:latin typeface="Bahnschrift Light SemiCondensed" panose="020B0502040204020203" pitchFamily="34" charset="0"/>
              </a:rPr>
              <a:t>Manisan</a:t>
            </a:r>
            <a:r>
              <a:rPr lang="en-US" sz="2000" dirty="0">
                <a:latin typeface="Bahnschrift Light SemiCondensed" panose="020B0502040204020203" pitchFamily="34" charset="0"/>
              </a:rPr>
              <a:t> ,Ikan dan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buah-buahan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2B839-0A2D-740D-7CF9-3F96571A3328}"/>
              </a:ext>
            </a:extLst>
          </p:cNvPr>
          <p:cNvSpPr txBox="1"/>
          <p:nvPr/>
        </p:nvSpPr>
        <p:spPr>
          <a:xfrm>
            <a:off x="508368" y="5133909"/>
            <a:ext cx="3000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Wine dan product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daging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000" dirty="0">
                <a:latin typeface="Bahnschrift Light SemiCondensed" panose="020B0502040204020203" pitchFamily="34" charset="0"/>
              </a:rPr>
              <a:t> dua product yang paling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banyak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dibeli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86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Ditemukan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lakukan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72.8%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semua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sisi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umur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mayoritas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dan di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terdapat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75%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kelompok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45-54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mereka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menolak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memiliki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median income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pertahun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kecil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12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rb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dibandingkan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menerima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campaign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Secara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perbandingan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banyak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jumlah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banyak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berbelanja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di toko</a:t>
              </a:r>
            </a:p>
            <a:p>
              <a:pPr marL="342900" indent="-342900">
                <a:buFont typeface="+mj-lt"/>
                <a:buAutoNum type="arabicPeriod"/>
              </a:pP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Dari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seluruh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, wine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adalah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2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barang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paling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banya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dibeli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90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628617" y="-59547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F5576370-E367-456C-CA3D-5931FAA15F72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2FA6ED-F87F-373C-DF80-3F4978A72097}"/>
              </a:ext>
            </a:extLst>
          </p:cNvPr>
          <p:cNvGrpSpPr/>
          <p:nvPr/>
        </p:nvGrpSpPr>
        <p:grpSpPr>
          <a:xfrm>
            <a:off x="-5391761" y="-4430873"/>
            <a:ext cx="3143217" cy="2881473"/>
            <a:chOff x="-1520408" y="1562892"/>
            <a:chExt cx="3813725" cy="373221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68395F-3400-8277-8F04-9B4FDD644CBD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A6CF8A-90F7-8ACA-0CAC-0429598FF3F1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Conclusion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76209F-0501-E977-9409-EF48BCEF7F7F}"/>
              </a:ext>
            </a:extLst>
          </p:cNvPr>
          <p:cNvGrpSpPr/>
          <p:nvPr/>
        </p:nvGrpSpPr>
        <p:grpSpPr>
          <a:xfrm>
            <a:off x="2710476" y="383512"/>
            <a:ext cx="5025769" cy="6090975"/>
            <a:chOff x="2712764" y="436825"/>
            <a:chExt cx="4873912" cy="6090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AA7C6C-7421-F4E6-2676-C6119F91A6D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643A03-42C6-49CD-91F6-906C66D4AE1B}"/>
                </a:ext>
              </a:extLst>
            </p:cNvPr>
            <p:cNvSpPr txBox="1"/>
            <p:nvPr/>
          </p:nvSpPr>
          <p:spPr>
            <a:xfrm>
              <a:off x="3031067" y="766732"/>
              <a:ext cx="4252620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kepada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pelanggan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berumur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45-54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tahun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fokuskan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toko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fisik</a:t>
              </a: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promosi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harga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lebih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murah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dibandingkan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barang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dipromosikan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sebelumnya</a:t>
              </a: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Bisa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melakukan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pendakatan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dengan </a:t>
              </a:r>
              <a:r>
                <a:rPr lang="en-US" sz="16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cara</a:t>
              </a:r>
              <a:r>
                <a:rPr lang="en-US" sz="16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: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kesehatan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ikan dan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buah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yang punya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harga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murah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tentang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investasi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jangka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panjang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emas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tema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lebih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dekat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anak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 manis-</a:t>
              </a:r>
              <a:r>
                <a:rPr lang="en-ID" sz="1600" b="0" dirty="0" err="1">
                  <a:solidFill>
                    <a:schemeClr val="bg1"/>
                  </a:solidFill>
                  <a:effectLst/>
                  <a:latin typeface="Bahnschrift SemiBold SemiConden" panose="020B0502040204020203" pitchFamily="34" charset="0"/>
                </a:rPr>
                <a:t>manisan</a:t>
              </a:r>
              <a:endParaRPr lang="en-ID" sz="1600" b="0" dirty="0">
                <a:solidFill>
                  <a:schemeClr val="bg1"/>
                </a:solidFill>
                <a:effectLst/>
                <a:latin typeface="Bahnschrift SemiBold SemiConden" panose="020B0502040204020203" pitchFamily="34" charset="0"/>
              </a:endParaRPr>
            </a:p>
            <a:p>
              <a:pPr marL="800100" lvl="1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16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70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4550064" cy="138246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3B20-E542-E535-70D9-C0889E83320C}"/>
              </a:ext>
            </a:extLst>
          </p:cNvPr>
          <p:cNvSpPr txBox="1"/>
          <p:nvPr/>
        </p:nvSpPr>
        <p:spPr>
          <a:xfrm>
            <a:off x="12730093" y="2705725"/>
            <a:ext cx="5119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Light SemiConde" panose="020B0502040204020203" pitchFamily="34" charset="0"/>
              </a:rPr>
              <a:t>For Digital Marketing Team</a:t>
            </a:r>
            <a:endParaRPr lang="en-ID" sz="4400" dirty="0">
              <a:latin typeface="Bahnschrift SemiLight SemiConde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ECD3D4-DC62-CCA6-63E6-9ADF2E6DCFFA}"/>
              </a:ext>
            </a:extLst>
          </p:cNvPr>
          <p:cNvSpPr/>
          <p:nvPr/>
        </p:nvSpPr>
        <p:spPr>
          <a:xfrm>
            <a:off x="-6248399" y="-4206588"/>
            <a:ext cx="23799800" cy="1382462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FA5D2-E458-7BF4-6EEE-B3AF9F9D4E15}"/>
              </a:ext>
            </a:extLst>
          </p:cNvPr>
          <p:cNvGrpSpPr/>
          <p:nvPr/>
        </p:nvGrpSpPr>
        <p:grpSpPr>
          <a:xfrm>
            <a:off x="-3117485" y="-2093533"/>
            <a:ext cx="3143217" cy="2881473"/>
            <a:chOff x="-1520408" y="1562892"/>
            <a:chExt cx="3813725" cy="37322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91A78F-3863-63AE-8E0D-2455CB0AA3C6}"/>
                </a:ext>
              </a:extLst>
            </p:cNvPr>
            <p:cNvSpPr/>
            <p:nvPr/>
          </p:nvSpPr>
          <p:spPr>
            <a:xfrm>
              <a:off x="-1520408" y="1562892"/>
              <a:ext cx="3813725" cy="373221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highlight>
                  <a:srgbClr val="80808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2CC09D-F0F8-D937-3731-63529D4A08E0}"/>
                </a:ext>
              </a:extLst>
            </p:cNvPr>
            <p:cNvSpPr txBox="1"/>
            <p:nvPr/>
          </p:nvSpPr>
          <p:spPr>
            <a:xfrm>
              <a:off x="-627631" y="3064467"/>
              <a:ext cx="2028170" cy="597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Bahnschrift SemiLight SemiConde" panose="020B0502040204020203" pitchFamily="34" charset="0"/>
                </a:rPr>
                <a:t>Suggestion</a:t>
              </a:r>
              <a:endParaRPr lang="en-ID" sz="2400" dirty="0">
                <a:solidFill>
                  <a:schemeClr val="bg1"/>
                </a:solidFill>
                <a:latin typeface="Bahnschrift SemiLight SemiConde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77FF1A-1BC6-F05D-02C8-70FB16CF0CC0}"/>
              </a:ext>
            </a:extLst>
          </p:cNvPr>
          <p:cNvGrpSpPr/>
          <p:nvPr/>
        </p:nvGrpSpPr>
        <p:grpSpPr>
          <a:xfrm>
            <a:off x="-8771049" y="1106786"/>
            <a:ext cx="4873912" cy="6090975"/>
            <a:chOff x="2712764" y="436825"/>
            <a:chExt cx="4873912" cy="609097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07FC7BD-E8D8-781B-735B-1348B30CF892}"/>
                </a:ext>
              </a:extLst>
            </p:cNvPr>
            <p:cNvSpPr/>
            <p:nvPr/>
          </p:nvSpPr>
          <p:spPr>
            <a:xfrm>
              <a:off x="2712764" y="436825"/>
              <a:ext cx="4873912" cy="60909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7C7EA-B812-C44E-6EBF-5AA65D3D9A1F}"/>
                </a:ext>
              </a:extLst>
            </p:cNvPr>
            <p:cNvSpPr txBox="1"/>
            <p:nvPr/>
          </p:nvSpPr>
          <p:spPr>
            <a:xfrm>
              <a:off x="3209401" y="766732"/>
              <a:ext cx="407428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Menambahkan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fasilitas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berupa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kursi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khusus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lansia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halte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dmna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lansia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tap in</a:t>
              </a:r>
            </a:p>
            <a:p>
              <a:pPr marL="342900" indent="-342900">
                <a:buAutoNum type="arabicPeriod"/>
              </a:pPr>
              <a:endPara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Menambahkan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fasilitas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berupa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escalator di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halte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dmna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lansia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tap out</a:t>
              </a:r>
            </a:p>
            <a:p>
              <a:pPr marL="342900" indent="-342900">
                <a:buAutoNum type="arabicPeriod"/>
              </a:pPr>
              <a:endPara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Menambah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pengawasan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di corridor dan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hari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yang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banyak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lansia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agar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memastikan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kursi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khusus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lansia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digunakan</a:t>
              </a:r>
              <a:r>
                <a:rPr lang="en-US" sz="20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 oleh </a:t>
              </a:r>
              <a:r>
                <a:rPr lang="en-US" sz="2000" dirty="0" err="1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lansia</a:t>
              </a:r>
              <a:endPara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pPr marL="342900" indent="-342900">
                <a:buAutoNum type="arabicPeriod"/>
              </a:pPr>
              <a:endPara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  <a:p>
              <a:endParaRPr lang="en-US" sz="20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B14BC89-20FB-CC7D-3DD6-1FCE945AA4EF}"/>
              </a:ext>
            </a:extLst>
          </p:cNvPr>
          <p:cNvSpPr/>
          <p:nvPr/>
        </p:nvSpPr>
        <p:spPr>
          <a:xfrm>
            <a:off x="3536052" y="83244"/>
            <a:ext cx="5119895" cy="5244961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92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5445882" y="2266272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6A817A-1AEC-2219-BF77-A241DE18EC0A}"/>
              </a:ext>
            </a:extLst>
          </p:cNvPr>
          <p:cNvSpPr txBox="1"/>
          <p:nvPr/>
        </p:nvSpPr>
        <p:spPr>
          <a:xfrm>
            <a:off x="11885212" y="437314"/>
            <a:ext cx="5119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Ingin</a:t>
            </a:r>
            <a:r>
              <a:rPr lang="en-US" sz="3600" dirty="0">
                <a:latin typeface="Bahnschrift SemiLight SemiConde" panose="020B0502040204020203" pitchFamily="34" charset="0"/>
              </a:rPr>
              <a:t>:</a:t>
            </a:r>
          </a:p>
          <a:p>
            <a:pPr algn="r"/>
            <a:r>
              <a:rPr lang="en-US" sz="3600" dirty="0" err="1">
                <a:latin typeface="Bahnschrift SemiLight SemiConde" panose="020B0502040204020203" pitchFamily="34" charset="0"/>
              </a:rPr>
              <a:t>Memahami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perilaku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dalam</a:t>
            </a:r>
            <a:r>
              <a:rPr lang="en-US" sz="3600" dirty="0">
                <a:latin typeface="Bahnschrift SemiLight SemiConde" panose="020B0502040204020203" pitchFamily="34" charset="0"/>
              </a:rPr>
              <a:t> </a:t>
            </a:r>
            <a:r>
              <a:rPr lang="en-US" sz="3600" dirty="0" err="1">
                <a:latin typeface="Bahnschrift SemiLight SemiConde" panose="020B0502040204020203" pitchFamily="34" charset="0"/>
              </a:rPr>
              <a:t>berbelanja</a:t>
            </a:r>
            <a:endParaRPr lang="en-ID" sz="3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DD19B-34CA-E28D-E158-F285EB9A70BC}"/>
              </a:ext>
            </a:extLst>
          </p:cNvPr>
          <p:cNvSpPr txBox="1"/>
          <p:nvPr/>
        </p:nvSpPr>
        <p:spPr>
          <a:xfrm>
            <a:off x="-7282149" y="4693855"/>
            <a:ext cx="7282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Light SemiConde" panose="020B0502040204020203" pitchFamily="34" charset="0"/>
              </a:rPr>
              <a:t>Agar:</a:t>
            </a:r>
          </a:p>
          <a:p>
            <a:r>
              <a:rPr lang="en-US" sz="3200" dirty="0">
                <a:latin typeface="Bahnschrift SemiLight SemiConde" panose="020B0502040204020203" pitchFamily="34" charset="0"/>
              </a:rPr>
              <a:t>Bisa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meningkat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kan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penerimaan</a:t>
            </a:r>
            <a:r>
              <a:rPr lang="en-US" sz="3200" dirty="0">
                <a:latin typeface="Bahnschrift SemiLight SemiConde" panose="020B0502040204020203" pitchFamily="34" charset="0"/>
              </a:rPr>
              <a:t>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promosi</a:t>
            </a:r>
            <a:r>
              <a:rPr lang="en-US" sz="3200" dirty="0">
                <a:latin typeface="Bahnschrift SemiLight SemiConde" panose="020B0502040204020203" pitchFamily="34" charset="0"/>
              </a:rPr>
              <a:t> dengan </a:t>
            </a:r>
            <a:r>
              <a:rPr lang="en-US" sz="3200" dirty="0" err="1">
                <a:latin typeface="Bahnschrift SemiLight SemiConde" panose="020B0502040204020203" pitchFamily="34" charset="0"/>
              </a:rPr>
              <a:t>mengetahui</a:t>
            </a:r>
            <a:r>
              <a:rPr lang="en-US" sz="3200" dirty="0">
                <a:latin typeface="Bahnschrift SemiLight SemiConde" panose="020B0502040204020203" pitchFamily="34" charset="0"/>
              </a:rPr>
              <a:t> target </a:t>
            </a:r>
            <a:r>
              <a:rPr lang="en-US" sz="3200" dirty="0" err="1">
                <a:latin typeface="Bahnschrift SemiLight SemiConde" panose="020B0502040204020203" pitchFamily="34" charset="0"/>
              </a:rPr>
              <a:t>pelanggan</a:t>
            </a:r>
            <a:endParaRPr lang="en-ID" sz="3200" dirty="0">
              <a:latin typeface="Bahnschrift SemiLight SemiConde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2C83D-198C-8958-8071-BD0187DAEEF3}"/>
              </a:ext>
            </a:extLst>
          </p:cNvPr>
          <p:cNvSpPr txBox="1"/>
          <p:nvPr/>
        </p:nvSpPr>
        <p:spPr>
          <a:xfrm>
            <a:off x="5534729" y="1591476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solidFill>
                  <a:srgbClr val="374151"/>
                </a:solidFill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46A6D1-7EE6-44BD-71E6-FEA88F8217A9}"/>
              </a:ext>
            </a:extLst>
          </p:cNvPr>
          <p:cNvSpPr/>
          <p:nvPr/>
        </p:nvSpPr>
        <p:spPr>
          <a:xfrm>
            <a:off x="5301860" y="992172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323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5F8D14-C9C6-7210-35BC-61C34CF8CE1A}"/>
              </a:ext>
            </a:extLst>
          </p:cNvPr>
          <p:cNvSpPr/>
          <p:nvPr/>
        </p:nvSpPr>
        <p:spPr>
          <a:xfrm>
            <a:off x="2143483" y="2387009"/>
            <a:ext cx="2066260" cy="2083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760458" y="992172"/>
            <a:ext cx="5424375" cy="5291670"/>
          </a:xfrm>
          <a:prstGeom prst="ellipse">
            <a:avLst/>
          </a:prstGeom>
          <a:blipFill dpi="0" rotWithShape="1">
            <a:blip r:embed="rId2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E15E3-8747-8F52-559C-9431A00B161A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782C8-E65B-9E7E-1AC9-E08C9092030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4D18EC-ED00-AE83-843C-165890354A65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2C7B98-DC27-C082-A112-D8D201E27C1B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E8BB94-C225-F71C-C028-EAD0827F861F}"/>
              </a:ext>
            </a:extLst>
          </p:cNvPr>
          <p:cNvSpPr txBox="1"/>
          <p:nvPr/>
        </p:nvSpPr>
        <p:spPr>
          <a:xfrm>
            <a:off x="-4105536" y="515330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08D73-B253-0343-4520-DD0628B5AC58}"/>
              </a:ext>
            </a:extLst>
          </p:cNvPr>
          <p:cNvSpPr txBox="1"/>
          <p:nvPr/>
        </p:nvSpPr>
        <p:spPr>
          <a:xfrm>
            <a:off x="6282888" y="1608152"/>
            <a:ext cx="41639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Latar</a:t>
            </a:r>
            <a:r>
              <a:rPr lang="en-ID" sz="2000" b="1" dirty="0">
                <a:effectLst/>
                <a:latin typeface="Bahnschrift SemiBold Condensed" panose="020B0502040204020203" pitchFamily="34" charset="0"/>
              </a:rPr>
              <a:t> </a:t>
            </a:r>
            <a:r>
              <a:rPr lang="en-ID" sz="2000" b="1" dirty="0" err="1">
                <a:effectLst/>
                <a:latin typeface="Bahnschrift SemiBold Condensed" panose="020B0502040204020203" pitchFamily="34" charset="0"/>
              </a:rPr>
              <a:t>Belakang</a:t>
            </a:r>
            <a:endParaRPr lang="en-ID" sz="2000" b="1" dirty="0">
              <a:effectLst/>
              <a:latin typeface="Bahnschrift SemiBold Condensed" panose="020B0502040204020203" pitchFamily="34" charset="0"/>
            </a:endParaRPr>
          </a:p>
          <a:p>
            <a:endParaRPr lang="en-ID" sz="2000" b="1" dirty="0">
              <a:latin typeface="Consolas" panose="020B0609020204030204" pitchFamily="49" charset="0"/>
            </a:endParaRPr>
          </a:p>
          <a:p>
            <a:pPr algn="ctr"/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adalah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umum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perusahaan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tingkatkan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penjualan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dan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perluas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pangsa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pasar. Supermarket Target,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bentuk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ritel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,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memiliki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dalam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distribusi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produk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ke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Penting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memahami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efektivitas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di supermarket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sebagai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bagian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dari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strategi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pemasaran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memengaruhi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perilaku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pembelian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i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i="0" dirty="0">
                <a:effectLst/>
                <a:latin typeface="Bahnschrift SemiBold SemiConden" panose="020B0502040204020203" pitchFamily="34" charset="0"/>
              </a:rPr>
              <a:t>.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EE9EF-17CF-7AEA-B5E7-8EB56807814D}"/>
              </a:ext>
            </a:extLst>
          </p:cNvPr>
          <p:cNvSpPr txBox="1"/>
          <p:nvPr/>
        </p:nvSpPr>
        <p:spPr>
          <a:xfrm>
            <a:off x="12618316" y="788117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C1C9CE-FDD9-44DC-5F5F-70C0B73CA2F2}"/>
              </a:ext>
            </a:extLst>
          </p:cNvPr>
          <p:cNvSpPr/>
          <p:nvPr/>
        </p:nvSpPr>
        <p:spPr>
          <a:xfrm>
            <a:off x="464426" y="783165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19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3253088" y="-1512164"/>
            <a:ext cx="10160298" cy="4223687"/>
            <a:chOff x="-3939399" y="-2080238"/>
            <a:chExt cx="12476017" cy="5204687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364398" y="5334399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BAB6C-30CB-67D7-E07A-6537AE37D504}"/>
              </a:ext>
            </a:extLst>
          </p:cNvPr>
          <p:cNvSpPr txBox="1"/>
          <p:nvPr/>
        </p:nvSpPr>
        <p:spPr>
          <a:xfrm>
            <a:off x="6645412" y="-2634171"/>
            <a:ext cx="2231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C2D893-B423-7EAE-C5DB-B95A2491EF13}"/>
              </a:ext>
            </a:extLst>
          </p:cNvPr>
          <p:cNvSpPr/>
          <p:nvPr/>
        </p:nvSpPr>
        <p:spPr>
          <a:xfrm>
            <a:off x="-6537309" y="783165"/>
            <a:ext cx="5424375" cy="5291670"/>
          </a:xfrm>
          <a:prstGeom prst="ellipse">
            <a:avLst/>
          </a:prstGeom>
          <a:blipFill dpi="0" rotWithShape="1">
            <a:blip r:embed="rId3"/>
            <a:srcRect/>
            <a:stretch>
              <a:fillRect l="-21000" t="5000" r="17000" b="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36D488-196B-1574-54DF-2557A94E9231}"/>
              </a:ext>
            </a:extLst>
          </p:cNvPr>
          <p:cNvSpPr txBox="1"/>
          <p:nvPr/>
        </p:nvSpPr>
        <p:spPr>
          <a:xfrm>
            <a:off x="6643841" y="905151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55B39B-FA43-8190-FA4F-E6205810D874}"/>
              </a:ext>
            </a:extLst>
          </p:cNvPr>
          <p:cNvGrpSpPr/>
          <p:nvPr/>
        </p:nvGrpSpPr>
        <p:grpSpPr>
          <a:xfrm>
            <a:off x="9231270" y="4661038"/>
            <a:ext cx="10423372" cy="4738743"/>
            <a:chOff x="1531112" y="1662564"/>
            <a:chExt cx="10423372" cy="47387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EFE06B-3AA6-5940-D562-B6C933D7A933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588131-CE64-C5F1-2F64-F24ADEE057E1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61BA68-0E9C-6A6D-3582-9070503BEF0F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38A738-49C8-2A57-4BDB-E9C26EB56AC9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188AB9-8F1B-0418-ECAE-22F476160C4C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856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1F0BF15-3488-E9EC-695A-0A5DD9BB2B37}"/>
              </a:ext>
            </a:extLst>
          </p:cNvPr>
          <p:cNvSpPr/>
          <p:nvPr/>
        </p:nvSpPr>
        <p:spPr>
          <a:xfrm>
            <a:off x="-1795034" y="-4413292"/>
            <a:ext cx="15511033" cy="153352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D53E0-80C5-AC2D-72A1-97AA0A9C82A6}"/>
              </a:ext>
            </a:extLst>
          </p:cNvPr>
          <p:cNvSpPr txBox="1"/>
          <p:nvPr/>
        </p:nvSpPr>
        <p:spPr>
          <a:xfrm>
            <a:off x="-7244314" y="618078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08B73-829D-48A1-0660-BFD7156EDCD1}"/>
              </a:ext>
            </a:extLst>
          </p:cNvPr>
          <p:cNvSpPr txBox="1"/>
          <p:nvPr/>
        </p:nvSpPr>
        <p:spPr>
          <a:xfrm>
            <a:off x="-5322429" y="677273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A6946-694E-B975-8C83-CE818645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47181" y="1824080"/>
            <a:ext cx="4267200" cy="426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078017-D92A-1F42-1EFD-481F50878F30}"/>
              </a:ext>
            </a:extLst>
          </p:cNvPr>
          <p:cNvSpPr txBox="1"/>
          <p:nvPr/>
        </p:nvSpPr>
        <p:spPr>
          <a:xfrm>
            <a:off x="2466391" y="-1925068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C77C77-17CB-7B1F-79EB-B2F104315348}"/>
              </a:ext>
            </a:extLst>
          </p:cNvPr>
          <p:cNvGrpSpPr/>
          <p:nvPr/>
        </p:nvGrpSpPr>
        <p:grpSpPr>
          <a:xfrm>
            <a:off x="-5011210" y="-233852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779968-A768-01CD-B397-C339E6905BD8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C4E796-340C-A9BE-55D7-CAC0E821A716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5F9618-C605-A933-60FF-33DE0F4070E4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47C3F3-F7A0-E477-ACBE-879C3FB93BF9}"/>
              </a:ext>
            </a:extLst>
          </p:cNvPr>
          <p:cNvSpPr txBox="1"/>
          <p:nvPr/>
        </p:nvSpPr>
        <p:spPr>
          <a:xfrm>
            <a:off x="8007421" y="134335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07A8-AFD9-ACF1-7C08-A60FC8CE91D4}"/>
              </a:ext>
            </a:extLst>
          </p:cNvPr>
          <p:cNvSpPr txBox="1"/>
          <p:nvPr/>
        </p:nvSpPr>
        <p:spPr>
          <a:xfrm>
            <a:off x="-4026302" y="7852973"/>
            <a:ext cx="7282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latin typeface="Bahnschrift SemiLight SemiConde" panose="020B0502040204020203" pitchFamily="34" charset="0"/>
              </a:rPr>
              <a:t>Masalah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A8A3C-2AB2-E2C2-D96F-527D5237D9C3}"/>
              </a:ext>
            </a:extLst>
          </p:cNvPr>
          <p:cNvSpPr txBox="1"/>
          <p:nvPr/>
        </p:nvSpPr>
        <p:spPr>
          <a:xfrm>
            <a:off x="12123499" y="-3494729"/>
            <a:ext cx="511989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1.Bagaimana Tingkat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Penerimaan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Konsumen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Supermarket?  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2.Profil dan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Karakteristik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Pelanggan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3.Pengaruh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Pendapatan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terhadap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Total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Pengeluaran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Produk</a:t>
            </a:r>
            <a:endParaRPr lang="en-ID" sz="2000" dirty="0">
              <a:latin typeface="Bahnschrift SemiBold SemiConden" panose="020B0502040204020203" pitchFamily="34" charset="0"/>
            </a:endParaRP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4.Lebih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mengutamakan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promosi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toko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fisik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atau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platform online</a:t>
            </a:r>
          </a:p>
          <a:p>
            <a:endParaRPr lang="en-ID" sz="2000" b="0" dirty="0">
              <a:effectLst/>
              <a:latin typeface="Bahnschrift SemiBold SemiConden" panose="020B0502040204020203" pitchFamily="34" charset="0"/>
            </a:endParaRPr>
          </a:p>
          <a:p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5.Product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apa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yang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yang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di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harus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diutamakan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untuk</a:t>
            </a:r>
            <a:r>
              <a:rPr lang="en-ID" sz="2000" b="0" dirty="0">
                <a:effectLst/>
                <a:latin typeface="Bahnschrift SemiBold SemiConden" panose="020B0502040204020203" pitchFamily="34" charset="0"/>
              </a:rPr>
              <a:t> </a:t>
            </a:r>
            <a:r>
              <a:rPr lang="en-ID" sz="2000" b="0" dirty="0" err="1">
                <a:effectLst/>
                <a:latin typeface="Bahnschrift SemiBold SemiConden" panose="020B0502040204020203" pitchFamily="34" charset="0"/>
              </a:rPr>
              <a:t>dipromosikan</a:t>
            </a:r>
            <a:endParaRPr lang="en-ID" sz="2000" b="0" dirty="0">
              <a:effectLst/>
              <a:latin typeface="Bahnschrift SemiBold SemiConden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9F9BE8-0E84-D78B-3D6A-2F77694830D4}"/>
              </a:ext>
            </a:extLst>
          </p:cNvPr>
          <p:cNvGrpSpPr/>
          <p:nvPr/>
        </p:nvGrpSpPr>
        <p:grpSpPr>
          <a:xfrm>
            <a:off x="1531112" y="1662564"/>
            <a:ext cx="10423372" cy="4738743"/>
            <a:chOff x="1531112" y="1662564"/>
            <a:chExt cx="10423372" cy="47387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70ACFB-6A21-9B04-7D22-DAA8EBA1B1BA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EEAF4-6E8C-6BCA-047C-989466A6974A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43CA1-F134-FD3E-2B52-41659684B2A5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8D8177-31E3-90E9-5A6A-C23E62A8DB90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C8F3A78-12A2-DEF2-6ADB-37870E851A08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05F1FAC-1EE5-3A6E-F37A-109BD3CCC5FC}"/>
              </a:ext>
            </a:extLst>
          </p:cNvPr>
          <p:cNvSpPr/>
          <p:nvPr/>
        </p:nvSpPr>
        <p:spPr>
          <a:xfrm>
            <a:off x="9750603" y="4424534"/>
            <a:ext cx="5424375" cy="529167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86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328D549-AB28-9E5B-170F-FF5CE085D6B0}"/>
              </a:ext>
            </a:extLst>
          </p:cNvPr>
          <p:cNvSpPr/>
          <p:nvPr/>
        </p:nvSpPr>
        <p:spPr>
          <a:xfrm>
            <a:off x="-1545876" y="-4206588"/>
            <a:ext cx="15439676" cy="141379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5BA73-7161-4D92-471F-244F8846A1A3}"/>
              </a:ext>
            </a:extLst>
          </p:cNvPr>
          <p:cNvSpPr txBox="1"/>
          <p:nvPr/>
        </p:nvSpPr>
        <p:spPr>
          <a:xfrm>
            <a:off x="1899768" y="4962045"/>
            <a:ext cx="499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Light SemiCondensed" panose="020B0502040204020203" pitchFamily="34" charset="0"/>
              </a:rPr>
              <a:t>72.8% </a:t>
            </a:r>
            <a:r>
              <a:rPr lang="en-US" sz="28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tawaran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endParaRPr lang="en-US" sz="2800" dirty="0">
              <a:latin typeface="Bahnschrift Ligh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126358-8664-FD9C-B132-A93D33B9C854}"/>
              </a:ext>
            </a:extLst>
          </p:cNvPr>
          <p:cNvSpPr txBox="1"/>
          <p:nvPr/>
        </p:nvSpPr>
        <p:spPr>
          <a:xfrm>
            <a:off x="3821653" y="5553999"/>
            <a:ext cx="4991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800" dirty="0">
                <a:latin typeface="Bahnschrift Light SemiCondensed" panose="020B0502040204020203" pitchFamily="34" charset="0"/>
              </a:rPr>
              <a:t> tidak </a:t>
            </a:r>
            <a:r>
              <a:rPr lang="en-US" sz="2800" dirty="0" err="1">
                <a:latin typeface="Bahnschrift Light SemiCondensed" panose="020B0502040204020203" pitchFamily="34" charset="0"/>
              </a:rPr>
              <a:t>tertarik</a:t>
            </a:r>
            <a:r>
              <a:rPr lang="en-US" sz="2800" dirty="0">
                <a:latin typeface="Bahnschrift Light SemiCondensed" panose="020B0502040204020203" pitchFamily="34" charset="0"/>
              </a:rPr>
              <a:t> dengan </a:t>
            </a:r>
            <a:r>
              <a:rPr lang="en-US" sz="28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800" dirty="0">
                <a:latin typeface="Bahnschrift Light SemiCondensed" panose="020B0502040204020203" pitchFamily="34" charset="0"/>
              </a:rPr>
              <a:t> yang </a:t>
            </a:r>
            <a:r>
              <a:rPr lang="en-US" sz="2800" dirty="0" err="1">
                <a:latin typeface="Bahnschrift Light SemiCondensed" panose="020B0502040204020203" pitchFamily="34" charset="0"/>
              </a:rPr>
              <a:t>ada</a:t>
            </a:r>
            <a:endParaRPr lang="en-ID" sz="2800" dirty="0">
              <a:latin typeface="Bahnschrift Light SemiCondensed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7948DE-BEAF-E46B-2D5C-B28961BD7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1" y="605340"/>
            <a:ext cx="4267200" cy="4267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544A28-3F6C-B87F-AF31-091F22CB1BB0}"/>
              </a:ext>
            </a:extLst>
          </p:cNvPr>
          <p:cNvSpPr txBox="1"/>
          <p:nvPr/>
        </p:nvSpPr>
        <p:spPr>
          <a:xfrm>
            <a:off x="2398164" y="254225"/>
            <a:ext cx="739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Proporsi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pelanggan</a:t>
            </a:r>
            <a:r>
              <a:rPr lang="en-US" sz="2800" dirty="0">
                <a:latin typeface="Bahnschrift SemiLight SemiConde" panose="020B0502040204020203" pitchFamily="34" charset="0"/>
              </a:rPr>
              <a:t> yang </a:t>
            </a:r>
          </a:p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menerima</a:t>
            </a:r>
            <a:r>
              <a:rPr lang="en-US" sz="2800" dirty="0">
                <a:latin typeface="Bahnschrift SemiLight SemiConde" panose="020B0502040204020203" pitchFamily="34" charset="0"/>
              </a:rPr>
              <a:t>/</a:t>
            </a:r>
            <a:r>
              <a:rPr lang="en-US" sz="2800" dirty="0" err="1">
                <a:latin typeface="Bahnschrift SemiLight SemiConde" panose="020B0502040204020203" pitchFamily="34" charset="0"/>
              </a:rPr>
              <a:t>menolak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promosi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8868A9-D4B0-CD89-CDD7-0470DD1763C1}"/>
              </a:ext>
            </a:extLst>
          </p:cNvPr>
          <p:cNvGrpSpPr/>
          <p:nvPr/>
        </p:nvGrpSpPr>
        <p:grpSpPr>
          <a:xfrm>
            <a:off x="-8974323" y="-5730809"/>
            <a:ext cx="10160298" cy="4223687"/>
            <a:chOff x="-3939399" y="-2080238"/>
            <a:chExt cx="12476017" cy="5204687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648E23C-677A-F29C-5AE5-F9E558C48812}"/>
                </a:ext>
              </a:extLst>
            </p:cNvPr>
            <p:cNvSpPr/>
            <p:nvPr/>
          </p:nvSpPr>
          <p:spPr>
            <a:xfrm rot="13288887">
              <a:off x="-737084" y="-2080238"/>
              <a:ext cx="9273702" cy="19409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6073B5-1D6D-F239-F230-8DA12F463E80}"/>
                </a:ext>
              </a:extLst>
            </p:cNvPr>
            <p:cNvSpPr/>
            <p:nvPr/>
          </p:nvSpPr>
          <p:spPr>
            <a:xfrm rot="13288887">
              <a:off x="-1103113" y="740321"/>
              <a:ext cx="9273702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5F56AD-D684-B576-D96B-B2DC1E2AB9F9}"/>
                </a:ext>
              </a:extLst>
            </p:cNvPr>
            <p:cNvSpPr/>
            <p:nvPr/>
          </p:nvSpPr>
          <p:spPr>
            <a:xfrm rot="13288887">
              <a:off x="-3939399" y="1175833"/>
              <a:ext cx="8883957" cy="19486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B8AC321-CCCE-B230-8056-D01419E5ACCE}"/>
              </a:ext>
            </a:extLst>
          </p:cNvPr>
          <p:cNvSpPr txBox="1"/>
          <p:nvPr/>
        </p:nvSpPr>
        <p:spPr>
          <a:xfrm>
            <a:off x="10783313" y="-2674464"/>
            <a:ext cx="2180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ahnschrift SemiLight SemiConde" panose="020B0502040204020203" pitchFamily="34" charset="0"/>
              </a:rPr>
              <a:t>Goals</a:t>
            </a:r>
            <a:endParaRPr lang="en-ID" sz="6600" dirty="0">
              <a:latin typeface="Bahnschrift SemiLight SemiConde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AFDB2A-A75A-CC4E-63CF-67DC8CD8FB4B}"/>
              </a:ext>
            </a:extLst>
          </p:cNvPr>
          <p:cNvGrpSpPr/>
          <p:nvPr/>
        </p:nvGrpSpPr>
        <p:grpSpPr>
          <a:xfrm>
            <a:off x="10052541" y="4786126"/>
            <a:ext cx="10423372" cy="4738743"/>
            <a:chOff x="1531112" y="1662564"/>
            <a:chExt cx="10423372" cy="47387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4C91EA-32DF-5CE2-2AB3-5CAD3304D259}"/>
                </a:ext>
              </a:extLst>
            </p:cNvPr>
            <p:cNvSpPr txBox="1"/>
            <p:nvPr/>
          </p:nvSpPr>
          <p:spPr>
            <a:xfrm>
              <a:off x="6164226" y="1662564"/>
              <a:ext cx="57902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1.Mengukur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sejauh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merespon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jenis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ditawarkan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supermarket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4B63B2-B5A2-653C-4296-CB043316B815}"/>
                </a:ext>
              </a:extLst>
            </p:cNvPr>
            <p:cNvSpPr txBox="1"/>
            <p:nvPr/>
          </p:nvSpPr>
          <p:spPr>
            <a:xfrm>
              <a:off x="3036377" y="4741278"/>
              <a:ext cx="606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4.Bagaimana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pola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perilaku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pembelian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di toko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fisik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platform online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berkontribusi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keputusan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tepat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? 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052AA2-2985-1757-4536-A607966F75EE}"/>
                </a:ext>
              </a:extLst>
            </p:cNvPr>
            <p:cNvSpPr txBox="1"/>
            <p:nvPr/>
          </p:nvSpPr>
          <p:spPr>
            <a:xfrm>
              <a:off x="5149088" y="2699417"/>
              <a:ext cx="5996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2.Apakah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karakteristik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berhubungan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kecenderungan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partisipasi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dalam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program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pemasaran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atau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respons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terhadap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endParaRPr lang="en-ID" sz="1600" dirty="0">
                <a:latin typeface="Bahnschrift SemiBold SemiConden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21F780-CE10-9DE9-178D-7946578AEE06}"/>
                </a:ext>
              </a:extLst>
            </p:cNvPr>
            <p:cNvSpPr txBox="1"/>
            <p:nvPr/>
          </p:nvSpPr>
          <p:spPr>
            <a:xfrm>
              <a:off x="4104591" y="3706774"/>
              <a:ext cx="6237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3.Sejauh mana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pendapatan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pelanggan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memengaruhi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total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pengeluaran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pada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berbagai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(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anggur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buah-buahan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daging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ikan,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-manis,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emas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)?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E31D08-6316-3035-04C2-BCC9649C2D2F}"/>
                </a:ext>
              </a:extLst>
            </p:cNvPr>
            <p:cNvSpPr txBox="1"/>
            <p:nvPr/>
          </p:nvSpPr>
          <p:spPr>
            <a:xfrm>
              <a:off x="1531112" y="5570310"/>
              <a:ext cx="65529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5.Prioritaskan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promosi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untuk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yang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kurang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sering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dibeli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oleh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konsumen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,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dengan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tujuan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meningkatkan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kesadaran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dan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penjualan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produk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 </a:t>
              </a:r>
              <a:r>
                <a:rPr lang="en-ID" sz="1600" b="0" dirty="0" err="1">
                  <a:effectLst/>
                  <a:latin typeface="Bahnschrift SemiBold SemiConden" panose="020B0502040204020203" pitchFamily="34" charset="0"/>
                </a:rPr>
                <a:t>tersebut</a:t>
              </a:r>
              <a:r>
                <a:rPr lang="en-ID" sz="1600" b="0" dirty="0">
                  <a:effectLst/>
                  <a:latin typeface="Bahnschrift SemiBold SemiConden" panose="020B0502040204020203" pitchFamily="34" charset="0"/>
                </a:rPr>
                <a:t>.</a:t>
              </a:r>
            </a:p>
            <a:p>
              <a:pPr algn="r"/>
              <a:endParaRPr lang="en-ID" sz="1600" b="0" dirty="0">
                <a:effectLst/>
                <a:latin typeface="Bahnschrift SemiBold SemiConden" panose="020B0502040204020203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83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A53ED-66B8-1718-2CF0-8E9FDB22E497}"/>
              </a:ext>
            </a:extLst>
          </p:cNvPr>
          <p:cNvSpPr txBox="1"/>
          <p:nvPr/>
        </p:nvSpPr>
        <p:spPr>
          <a:xfrm>
            <a:off x="2094616" y="197148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Persebaran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r>
              <a:rPr lang="en-US" sz="2800" dirty="0" err="1">
                <a:latin typeface="Bahnschrift SemiLight SemiConde" panose="020B0502040204020203" pitchFamily="34" charset="0"/>
              </a:rPr>
              <a:t>Umur</a:t>
            </a:r>
            <a:r>
              <a:rPr lang="en-US" sz="2800" dirty="0">
                <a:latin typeface="Bahnschrift SemiLight SemiConde" panose="020B0502040204020203" pitchFamily="34" charset="0"/>
              </a:rPr>
              <a:t> 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88353-4A3F-D6C4-6130-42C1EDECDB1A}"/>
              </a:ext>
            </a:extLst>
          </p:cNvPr>
          <p:cNvSpPr txBox="1"/>
          <p:nvPr/>
        </p:nvSpPr>
        <p:spPr>
          <a:xfrm>
            <a:off x="411910" y="1159932"/>
            <a:ext cx="2364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Mayoritas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berasal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dari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endParaRPr lang="en-US"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DEECB-91DB-2559-21B2-B471AB28649D}"/>
              </a:ext>
            </a:extLst>
          </p:cNvPr>
          <p:cNvSpPr txBox="1"/>
          <p:nvPr/>
        </p:nvSpPr>
        <p:spPr>
          <a:xfrm>
            <a:off x="408467" y="4664720"/>
            <a:ext cx="2727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SemiCondensed" panose="020B0502040204020203" pitchFamily="34" charset="0"/>
              </a:rPr>
              <a:t>Dari </a:t>
            </a:r>
            <a:r>
              <a:rPr lang="en-US" sz="24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400" dirty="0">
                <a:latin typeface="Bahnschrift Light SemiCondensed" panose="020B0502040204020203" pitchFamily="34" charset="0"/>
              </a:rPr>
              <a:t> 45-54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sebanyak</a:t>
            </a:r>
            <a:r>
              <a:rPr lang="en-US" sz="2400" dirty="0">
                <a:latin typeface="Bahnschrift Light SemiCondensed" panose="020B0502040204020203" pitchFamily="34" charset="0"/>
              </a:rPr>
              <a:t> 75%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menolak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promosi</a:t>
            </a:r>
            <a:endParaRPr lang="en-ID" sz="24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DAED9-32F2-35C2-1DE5-66A00363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22" y="623620"/>
            <a:ext cx="5438775" cy="411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1B8F2-2A95-6290-11A7-C8708338A52E}"/>
              </a:ext>
            </a:extLst>
          </p:cNvPr>
          <p:cNvSpPr txBox="1"/>
          <p:nvPr/>
        </p:nvSpPr>
        <p:spPr>
          <a:xfrm>
            <a:off x="3702256" y="5140839"/>
            <a:ext cx="417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 Light SemiCondensed" panose="020B0502040204020203" pitchFamily="34" charset="0"/>
              </a:rPr>
              <a:t>Maka</a:t>
            </a:r>
            <a:r>
              <a:rPr lang="en-US" sz="2400" dirty="0">
                <a:latin typeface="Bahnschrift Light SemiCondensed" panose="020B0502040204020203" pitchFamily="34" charset="0"/>
              </a:rPr>
              <a:t> target </a:t>
            </a:r>
            <a:r>
              <a:rPr lang="en-US" sz="2400" dirty="0" err="1">
                <a:latin typeface="Bahnschrift Light SemiCondensed" panose="020B0502040204020203" pitchFamily="34" charset="0"/>
              </a:rPr>
              <a:t>pelanggan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buat</a:t>
            </a:r>
            <a:r>
              <a:rPr lang="en-US" sz="2400" dirty="0">
                <a:latin typeface="Bahnschrift Light SemiCondensed" panose="020B0502040204020203" pitchFamily="34" charset="0"/>
              </a:rPr>
              <a:t> campaign </a:t>
            </a:r>
            <a:r>
              <a:rPr lang="en-US" sz="2400" dirty="0" err="1">
                <a:latin typeface="Bahnschrift Light SemiCondensed" panose="020B0502040204020203" pitchFamily="34" charset="0"/>
              </a:rPr>
              <a:t>adalah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r>
              <a:rPr lang="en-US" sz="2400" dirty="0" err="1">
                <a:latin typeface="Bahnschrift Light SemiCondensed" panose="020B0502040204020203" pitchFamily="34" charset="0"/>
              </a:rPr>
              <a:t>mereka</a:t>
            </a:r>
            <a:r>
              <a:rPr lang="en-US" sz="2400" dirty="0">
                <a:latin typeface="Bahnschrift Light SemiCondensed" panose="020B0502040204020203" pitchFamily="34" charset="0"/>
              </a:rPr>
              <a:t> yang </a:t>
            </a:r>
            <a:r>
              <a:rPr lang="en-US" sz="2400" dirty="0" err="1">
                <a:latin typeface="Bahnschrift Light SemiCondensed" panose="020B0502040204020203" pitchFamily="34" charset="0"/>
              </a:rPr>
              <a:t>berumur</a:t>
            </a:r>
            <a:r>
              <a:rPr lang="en-US" sz="2400" dirty="0">
                <a:latin typeface="Bahnschrift Light SemiCondensed" panose="020B0502040204020203" pitchFamily="34" charset="0"/>
              </a:rPr>
              <a:t> 45 –54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6081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1543758"/>
            <a:ext cx="3537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57091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A5B20-530B-BD9E-6F30-3F1C26EBB707}"/>
              </a:ext>
            </a:extLst>
          </p:cNvPr>
          <p:cNvSpPr txBox="1"/>
          <p:nvPr/>
        </p:nvSpPr>
        <p:spPr>
          <a:xfrm>
            <a:off x="5378848" y="4547927"/>
            <a:ext cx="2931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Median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pendapatan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kelompok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umur</a:t>
            </a:r>
            <a:r>
              <a:rPr lang="en-US" sz="2000" dirty="0">
                <a:latin typeface="Bahnschrift Light SemiCondensed" panose="020B0502040204020203" pitchFamily="34" charset="0"/>
              </a:rPr>
              <a:t> 45-54 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menerima</a:t>
            </a:r>
            <a:r>
              <a:rPr lang="en-US" sz="2000" dirty="0">
                <a:latin typeface="Bahnschrift Light SemiCondensed" panose="020B0502040204020203" pitchFamily="34" charset="0"/>
              </a:rPr>
              <a:t> campaign 44511 USD/</a:t>
            </a:r>
            <a:r>
              <a:rPr lang="en-US" sz="2000" dirty="0" err="1">
                <a:latin typeface="Bahnschrift Light SemiCondensed" panose="020B0502040204020203" pitchFamily="34" charset="0"/>
              </a:rPr>
              <a:t>Tahun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31BB-1AB4-A2E8-67C2-61DFCA23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1CE0D-1EE2-3F12-2428-87F1BB4B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7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963150D3-070E-AB51-8B08-0F4623601A07}"/>
              </a:ext>
            </a:extLst>
          </p:cNvPr>
          <p:cNvSpPr/>
          <p:nvPr/>
        </p:nvSpPr>
        <p:spPr>
          <a:xfrm>
            <a:off x="8683588" y="-812521"/>
            <a:ext cx="8559800" cy="848304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12A75-5E66-1CC0-6785-79073DD4A1C5}"/>
              </a:ext>
            </a:extLst>
          </p:cNvPr>
          <p:cNvSpPr txBox="1"/>
          <p:nvPr/>
        </p:nvSpPr>
        <p:spPr>
          <a:xfrm>
            <a:off x="5075570" y="2942901"/>
            <a:ext cx="35376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Light SemiCondensed" panose="020B0502040204020203" pitchFamily="34" charset="0"/>
              </a:rPr>
              <a:t>Untuk </a:t>
            </a:r>
            <a:r>
              <a:rPr lang="en-US" sz="2000" dirty="0" err="1">
                <a:latin typeface="Bahnschrift Light SemiCondensed" panose="020B0502040204020203" pitchFamily="34" charset="0"/>
              </a:rPr>
              <a:t>promosi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selanjutnya</a:t>
            </a:r>
            <a:r>
              <a:rPr lang="en-US" sz="2000" dirty="0">
                <a:latin typeface="Bahnschrift Light SemiCondensed" panose="020B0502040204020203" pitchFamily="34" charset="0"/>
              </a:rPr>
              <a:t>,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harus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memiliki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harga</a:t>
            </a:r>
            <a:r>
              <a:rPr lang="en-US" sz="2000" dirty="0">
                <a:latin typeface="Bahnschrift Light SemiCondensed" panose="020B0502040204020203" pitchFamily="34" charset="0"/>
              </a:rPr>
              <a:t> yang lebih </a:t>
            </a:r>
            <a:r>
              <a:rPr lang="en-US" sz="2000" dirty="0" err="1">
                <a:latin typeface="Bahnschrift Light SemiCondensed" panose="020B0502040204020203" pitchFamily="34" charset="0"/>
              </a:rPr>
              <a:t>murah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dibandingkan</a:t>
            </a:r>
            <a:r>
              <a:rPr lang="en-US" sz="2000" dirty="0">
                <a:latin typeface="Bahnschrift Light SemiCondensed" panose="020B0502040204020203" pitchFamily="34" charset="0"/>
              </a:rPr>
              <a:t> </a:t>
            </a:r>
            <a:r>
              <a:rPr lang="en-US" sz="2000" dirty="0" err="1">
                <a:latin typeface="Bahnschrift Light SemiCondensed" panose="020B0502040204020203" pitchFamily="34" charset="0"/>
              </a:rPr>
              <a:t>barang</a:t>
            </a:r>
            <a:r>
              <a:rPr lang="en-US" sz="2000" dirty="0">
                <a:latin typeface="Bahnschrift Light SemiCondensed" panose="020B0502040204020203" pitchFamily="34" charset="0"/>
              </a:rPr>
              <a:t> yang </a:t>
            </a:r>
            <a:r>
              <a:rPr lang="en-US" sz="2000" dirty="0" err="1">
                <a:latin typeface="Bahnschrift Light SemiCondensed" panose="020B0502040204020203" pitchFamily="34" charset="0"/>
              </a:rPr>
              <a:t>ditawarkan</a:t>
            </a:r>
            <a:r>
              <a:rPr lang="en-US" sz="2000" dirty="0">
                <a:latin typeface="Bahnschrift Light SemiCondensed" panose="020B0502040204020203" pitchFamily="34" charset="0"/>
              </a:rPr>
              <a:t> di campaign sebelumnya</a:t>
            </a:r>
            <a:endParaRPr lang="en-ID" sz="20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5A01A-8F3D-4939-1BCB-53778ED50914}"/>
              </a:ext>
            </a:extLst>
          </p:cNvPr>
          <p:cNvSpPr txBox="1"/>
          <p:nvPr/>
        </p:nvSpPr>
        <p:spPr>
          <a:xfrm>
            <a:off x="1447520" y="344690"/>
            <a:ext cx="739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Light SemiConde" panose="020B0502040204020203" pitchFamily="34" charset="0"/>
              </a:rPr>
              <a:t>Perbedaan</a:t>
            </a:r>
            <a:r>
              <a:rPr lang="en-US" sz="2800" dirty="0">
                <a:latin typeface="Bahnschrift SemiLight SemiConde" panose="020B0502040204020203" pitchFamily="34" charset="0"/>
              </a:rPr>
              <a:t> Income</a:t>
            </a:r>
            <a:endParaRPr lang="en-ID" sz="2800" dirty="0">
              <a:latin typeface="Bahnschrift SemiLight SemiConde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6A422-A85D-8DDA-A30B-E1A4ADE8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2" y="4044466"/>
            <a:ext cx="4447406" cy="2547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549AF-0082-3372-C5F4-BEE5E79DC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11" y="1076693"/>
            <a:ext cx="4447406" cy="254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99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945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 Light SemiCondensed</vt:lpstr>
      <vt:lpstr>Bahnschrift SemiBold Condensed</vt:lpstr>
      <vt:lpstr>Bahnschrift SemiBold SemiConden</vt:lpstr>
      <vt:lpstr>Bahnschrift SemiLight SemiConde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apr</dc:creator>
  <cp:lastModifiedBy>user apr</cp:lastModifiedBy>
  <cp:revision>163</cp:revision>
  <dcterms:created xsi:type="dcterms:W3CDTF">2024-01-08T07:53:10Z</dcterms:created>
  <dcterms:modified xsi:type="dcterms:W3CDTF">2024-01-29T03:48:23Z</dcterms:modified>
</cp:coreProperties>
</file>