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9" r:id="rId2"/>
    <p:sldId id="290" r:id="rId3"/>
    <p:sldId id="291" r:id="rId4"/>
    <p:sldId id="292" r:id="rId5"/>
    <p:sldId id="293" r:id="rId6"/>
    <p:sldId id="296" r:id="rId7"/>
    <p:sldId id="295" r:id="rId8"/>
    <p:sldId id="29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945"/>
    <a:srgbClr val="EEEEEE"/>
    <a:srgbClr val="E0E0E0"/>
    <a:srgbClr val="EC7540"/>
    <a:srgbClr val="EA6225"/>
    <a:srgbClr val="FFFFFF"/>
    <a:srgbClr val="FDFDFD"/>
    <a:srgbClr val="2469B3"/>
    <a:srgbClr val="FBFBF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89080" autoAdjust="0"/>
  </p:normalViewPr>
  <p:slideViewPr>
    <p:cSldViewPr>
      <p:cViewPr varScale="1">
        <p:scale>
          <a:sx n="153" d="100"/>
          <a:sy n="153" d="100"/>
        </p:scale>
        <p:origin x="-59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5FF-ECF0-4C2B-AB51-4B25631F6ECD}" type="datetimeFigureOut">
              <a:rPr lang="en-US" smtClean="0"/>
              <a:pPr/>
              <a:t>2/12/2021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4618A-13A0-4FE2-9374-7DE14F76B26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551D3-818C-48A4-9F39-260C825746E7}" type="datetimeFigureOut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1DD2-E504-4A17-8C3D-7AA61686F6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97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290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114800"/>
            <a:ext cx="2133600" cy="273844"/>
          </a:xfrm>
        </p:spPr>
        <p:txBody>
          <a:bodyPr/>
          <a:lstStyle>
            <a:lvl1pPr>
              <a:defRPr b="0">
                <a:latin typeface="Myriad Pro" pitchFamily="34" charset="0"/>
              </a:defRPr>
            </a:lvl1pPr>
          </a:lstStyle>
          <a:p>
            <a:fld id="{5920A8DC-E11A-42C4-833E-2606C06D8BAB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88367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yriad Pro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85850"/>
            <a:ext cx="7772400" cy="1102519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0550"/>
            <a:ext cx="4267200" cy="571500"/>
          </a:xfrm>
        </p:spPr>
        <p:txBody>
          <a:bodyPr>
            <a:noAutofit/>
          </a:bodyPr>
          <a:lstStyle>
            <a:lvl1pPr>
              <a:buNone/>
              <a:defRPr sz="2000" baseline="0">
                <a:latin typeface="Myriad Pro Light" pitchFamily="34" charset="0"/>
              </a:defRPr>
            </a:lvl1pPr>
            <a:lvl2pPr>
              <a:defRPr sz="2000">
                <a:latin typeface="Myriad Pro Light" pitchFamily="34" charset="0"/>
              </a:defRPr>
            </a:lvl2pPr>
            <a:lvl3pPr>
              <a:defRPr sz="2000">
                <a:latin typeface="Myriad Pro Light" pitchFamily="34" charset="0"/>
              </a:defRPr>
            </a:lvl3pPr>
            <a:lvl4pPr>
              <a:defRPr sz="2000">
                <a:latin typeface="Myriad Pro Light" pitchFamily="34" charset="0"/>
              </a:defRPr>
            </a:lvl4pPr>
            <a:lvl5pPr>
              <a:defRPr sz="2000">
                <a:latin typeface="Myriad Pro Light" pitchFamily="34" charset="0"/>
              </a:defRPr>
            </a:lvl5pPr>
          </a:lstStyle>
          <a:p>
            <a:pPr lvl="0"/>
            <a:r>
              <a:rPr lang="en-US" dirty="0" smtClean="0"/>
              <a:t>Click to add presenter names</a:t>
            </a:r>
            <a:endParaRPr lang="en-CA" dirty="0"/>
          </a:p>
        </p:txBody>
      </p:sp>
      <p:pic>
        <p:nvPicPr>
          <p:cNvPr id="9" name="Picture 8" descr="logonew-noShad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70305" y="4095750"/>
            <a:ext cx="2164095" cy="598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772400" cy="1102519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74117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yriad Pro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885950"/>
            <a:ext cx="7772400" cy="1021556"/>
          </a:xfrm>
        </p:spPr>
        <p:txBody>
          <a:bodyPr anchor="t">
            <a:noAutofit/>
          </a:bodyPr>
          <a:lstStyle>
            <a:lvl1pPr algn="ctr">
              <a:defRPr sz="4400" b="1" cap="none" baseline="0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A622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48105-3235-4D8B-B65A-D5851EE23EFB}" type="slidenum">
              <a:rPr kumimoji="0" lang="en-US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EA622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38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0ADF-1568-4E75-909E-6EA88C6DE37A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895350"/>
            <a:ext cx="8229600" cy="304800"/>
          </a:xfrm>
        </p:spPr>
        <p:txBody>
          <a:bodyPr anchor="ctr"/>
          <a:lstStyle>
            <a:lvl1pPr marL="0" indent="0" algn="ctr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fld id="{81D48105-3235-4D8B-B65A-D5851EE23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622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038600" cy="3623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38600" cy="3623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B85-AF21-48CD-98A3-063148248D42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fld id="{81D48105-3235-4D8B-B65A-D5851EE23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622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4040188" cy="47982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4040188" cy="3165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95350"/>
            <a:ext cx="4041775" cy="47982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28750"/>
            <a:ext cx="4041775" cy="3165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C93B-BD17-4078-BDE4-7A777CAF521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fld id="{81D48105-3235-4D8B-B65A-D5851EE23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622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C4A-9E53-4A70-84E0-8FDCDA099769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fld id="{81D48105-3235-4D8B-B65A-D5851EE23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1950"/>
            <a:ext cx="3008313" cy="714375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EA6225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398" y="361950"/>
            <a:ext cx="5111750" cy="4210051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3001"/>
            <a:ext cx="3008313" cy="3429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EFF0-B219-419A-8FEC-DBE8CBD64329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57150"/>
            <a:ext cx="3352800" cy="285750"/>
          </a:xfrm>
        </p:spPr>
        <p:txBody>
          <a:bodyPr anchor="ctr">
            <a:noAutofit/>
          </a:bodyPr>
          <a:lstStyle>
            <a:lvl1pPr algn="r">
              <a:buNone/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57150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FFFFFF"/>
                </a:solidFill>
                <a:latin typeface="Myriad Pro" pitchFamily="34" charset="0"/>
              </a:defRPr>
            </a:lvl1pPr>
          </a:lstStyle>
          <a:p>
            <a:fld id="{81D48105-3235-4D8B-B65A-D5851EE23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r>
              <a:rPr lang="en-US" dirty="0" err="1" smtClean="0"/>
              <a:t>abm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i="1">
                <a:solidFill>
                  <a:srgbClr val="EA6225"/>
                </a:solidFill>
                <a:latin typeface="Myriad Pro" pitchFamily="34" charset="0"/>
              </a:defRPr>
            </a:lvl1pPr>
          </a:lstStyle>
          <a:p>
            <a:fld id="{93C3F7A8-678B-4E02-BB03-9BE545D9EF6F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5086350"/>
            <a:ext cx="9144000" cy="571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8305800" y="0"/>
            <a:ext cx="381000" cy="3429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 descr="logonew-noShadow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467600" y="4629150"/>
            <a:ext cx="1219200" cy="337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3" r:id="rId3"/>
    <p:sldLayoutId id="2147483662" r:id="rId4"/>
    <p:sldLayoutId id="2147483670" r:id="rId5"/>
    <p:sldLayoutId id="2147483664" r:id="rId6"/>
    <p:sldLayoutId id="2147483665" r:id="rId7"/>
    <p:sldLayoutId id="2147483666" r:id="rId8"/>
    <p:sldLayoutId id="2147483668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800" kern="1200">
          <a:solidFill>
            <a:srgbClr val="EA6225"/>
          </a:solidFill>
          <a:latin typeface="Myriad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6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50000"/>
        <a:buFont typeface="Courier New" pitchFamily="49" charset="0"/>
        <a:buChar char="o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4705350"/>
            <a:ext cx="2133600" cy="273844"/>
          </a:xfrm>
        </p:spPr>
        <p:txBody>
          <a:bodyPr/>
          <a:lstStyle/>
          <a:p>
            <a:fld id="{5920A8DC-E11A-42C4-833E-2606C06D8BAB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3031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Licensing Program/DB</a:t>
            </a:r>
            <a:endParaRPr lang="en-US" sz="40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Overall Structure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3 databases(may be a forth for files), linked via a common “institution ID”</a:t>
            </a:r>
          </a:p>
          <a:p>
            <a:r>
              <a:rPr lang="en-CA" dirty="0" smtClean="0"/>
              <a:t>For storing institution details, individual licensed items and royalty reports/fees data generated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Functions:</a:t>
            </a:r>
          </a:p>
          <a:p>
            <a:r>
              <a:rPr lang="en-CA" dirty="0" smtClean="0"/>
              <a:t>Search Functions, with export of results to Excel file:</a:t>
            </a:r>
          </a:p>
          <a:p>
            <a:pPr>
              <a:buNone/>
            </a:pPr>
            <a:r>
              <a:rPr lang="en-CA" dirty="0" smtClean="0"/>
              <a:t>	  1) royalties: by Agreement #, by Institution, by Item, by Time Points, by Payment Status</a:t>
            </a:r>
          </a:p>
          <a:p>
            <a:pPr>
              <a:buNone/>
            </a:pPr>
            <a:r>
              <a:rPr lang="en-CA" dirty="0" smtClean="0"/>
              <a:t>	  2) licenses: by Institution, by SKU, by Product Name Keyword, by Status, by Contract Year, by Royalty Reporting Period, by abm Ref #, by Licensor Ref #, by Master Agreement #, by Product Category, by Species/Organ</a:t>
            </a:r>
          </a:p>
          <a:p>
            <a:r>
              <a:rPr lang="en-CA" dirty="0" smtClean="0"/>
              <a:t>Bulk Export to Excel file</a:t>
            </a:r>
          </a:p>
          <a:p>
            <a:r>
              <a:rPr lang="en-CA" dirty="0" smtClean="0"/>
              <a:t>Bulk Add-on Import from CSV/Excel file</a:t>
            </a:r>
          </a:p>
          <a:p>
            <a:r>
              <a:rPr lang="en-CA" dirty="0" smtClean="0"/>
              <a:t>Individual Add-on of Institutions and Licensed Items</a:t>
            </a:r>
          </a:p>
          <a:p>
            <a:r>
              <a:rPr lang="en-CA" dirty="0" smtClean="0"/>
              <a:t>Editing of Institution and License database rows</a:t>
            </a:r>
          </a:p>
          <a:p>
            <a:r>
              <a:rPr lang="en-CA" dirty="0" smtClean="0"/>
              <a:t>Royalty Report Generation and Subsequent Emailing (one per unique institution)</a:t>
            </a:r>
            <a:endParaRPr lang="en-US" dirty="0" smtClean="0"/>
          </a:p>
          <a:p>
            <a:r>
              <a:rPr lang="en-CA" dirty="0" smtClean="0"/>
              <a:t>Email Alerts for Report Deadlines, License Expirations/Terminations (based on “Expiration Date” in Licensed Item DB)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Institution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Unique Institution ID # (links throughout all DBs, set by system)</a:t>
            </a:r>
          </a:p>
          <a:p>
            <a:r>
              <a:rPr lang="en-CA" dirty="0" smtClean="0"/>
              <a:t>Institution Name (“fixed” drop down list)</a:t>
            </a:r>
          </a:p>
          <a:p>
            <a:r>
              <a:rPr lang="en-CA" dirty="0" smtClean="0"/>
              <a:t>Institution Address (separate fields for street, city, state/province, ZIP/postal code, country)</a:t>
            </a:r>
          </a:p>
          <a:p>
            <a:r>
              <a:rPr lang="en-CA" dirty="0" smtClean="0"/>
              <a:t>Institution Email(s) for Reports in one field (comma separated by </a:t>
            </a:r>
            <a:r>
              <a:rPr lang="en-CA" dirty="0" err="1" smtClean="0"/>
              <a:t>inputter</a:t>
            </a:r>
            <a:r>
              <a:rPr lang="en-CA" dirty="0" smtClean="0"/>
              <a:t>)</a:t>
            </a:r>
          </a:p>
          <a:p>
            <a:r>
              <a:rPr lang="en-CA" dirty="0" smtClean="0"/>
              <a:t>Institution Licensing Contact </a:t>
            </a:r>
            <a:r>
              <a:rPr lang="en-CA" dirty="0" smtClean="0"/>
              <a:t>Info [text field]</a:t>
            </a:r>
            <a:endParaRPr lang="en-CA" dirty="0" smtClean="0"/>
          </a:p>
          <a:p>
            <a:r>
              <a:rPr lang="en-CA" dirty="0" smtClean="0"/>
              <a:t>Institution Billing Contact </a:t>
            </a:r>
            <a:r>
              <a:rPr lang="en-CA" dirty="0" smtClean="0"/>
              <a:t>Info [text field]</a:t>
            </a:r>
            <a:endParaRPr lang="en-CA" dirty="0" smtClean="0"/>
          </a:p>
          <a:p>
            <a:r>
              <a:rPr lang="en-CA" dirty="0" smtClean="0"/>
              <a:t>Institution Payment Method </a:t>
            </a:r>
            <a:r>
              <a:rPr lang="en-CA" dirty="0" smtClean="0"/>
              <a:t>[drop </a:t>
            </a:r>
            <a:r>
              <a:rPr lang="en-CA" dirty="0" smtClean="0"/>
              <a:t>down: Check, Wire, </a:t>
            </a:r>
            <a:r>
              <a:rPr lang="en-CA" dirty="0" smtClean="0"/>
              <a:t>ACH]</a:t>
            </a:r>
            <a:endParaRPr lang="en-CA" dirty="0" smtClean="0"/>
          </a:p>
          <a:p>
            <a:r>
              <a:rPr lang="en-CA" dirty="0" smtClean="0"/>
              <a:t>Institution </a:t>
            </a:r>
            <a:r>
              <a:rPr lang="en-CA" dirty="0" smtClean="0"/>
              <a:t>Notes [text field]</a:t>
            </a:r>
            <a:endParaRPr lang="en-CA" dirty="0" smtClean="0"/>
          </a:p>
          <a:p>
            <a:r>
              <a:rPr lang="en-CA" dirty="0" smtClean="0"/>
              <a:t>Institution </a:t>
            </a:r>
            <a:r>
              <a:rPr lang="en-CA" dirty="0" smtClean="0"/>
              <a:t>Currency [drop down: USD, CAD)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Licensed Items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CA" dirty="0" smtClean="0"/>
              <a:t>Unique Institution ID # (links throughout all DBs, set by system</a:t>
            </a:r>
            <a:r>
              <a:rPr lang="en-CA" dirty="0" smtClean="0"/>
              <a:t>)</a:t>
            </a:r>
          </a:p>
          <a:p>
            <a:r>
              <a:rPr lang="en-CA" dirty="0" smtClean="0"/>
              <a:t>Unique </a:t>
            </a:r>
            <a:r>
              <a:rPr lang="en-CA" dirty="0" smtClean="0"/>
              <a:t>License ID </a:t>
            </a:r>
            <a:r>
              <a:rPr lang="en-CA" dirty="0" smtClean="0"/>
              <a:t># (links throughout all DBs, set by system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smtClean="0"/>
              <a:t>Category of Item [drop down: Stable Cell, Tumor Cell, Immortalized Cell, Primary Cell, Antibody, Vector, Chemical, Virus, Other]</a:t>
            </a:r>
          </a:p>
          <a:p>
            <a:r>
              <a:rPr lang="en-CA" dirty="0" smtClean="0"/>
              <a:t>SKU/Term to be searched [text field]</a:t>
            </a:r>
          </a:p>
          <a:p>
            <a:r>
              <a:rPr lang="en-CA" dirty="0" smtClean="0"/>
              <a:t>Field to indicated if “SKU” or “term” [drop down: SKU, term]</a:t>
            </a:r>
          </a:p>
          <a:p>
            <a:r>
              <a:rPr lang="en-CA" dirty="0" smtClean="0"/>
              <a:t>abm Ref # [letters/numbers]</a:t>
            </a:r>
          </a:p>
          <a:p>
            <a:r>
              <a:rPr lang="en-CA" dirty="0" smtClean="0"/>
              <a:t>Licensor Ref # [letters/numbers]</a:t>
            </a:r>
          </a:p>
          <a:p>
            <a:r>
              <a:rPr lang="en-CA" dirty="0" smtClean="0"/>
              <a:t>Master Agreement # [letters/numbers]</a:t>
            </a:r>
          </a:p>
          <a:p>
            <a:r>
              <a:rPr lang="en-CA" dirty="0" smtClean="0"/>
              <a:t>Status [drop down: </a:t>
            </a:r>
            <a:r>
              <a:rPr lang="en-US" dirty="0" smtClean="0"/>
              <a:t>Signing, Pending Shipment, In Stock, In Stock &amp; Online, Do not renew-Sell remaining Stock, Renew (in process), Terminating Process, Terminated, China Shipment, Not received, QC issue (abm lab)]</a:t>
            </a:r>
          </a:p>
          <a:p>
            <a:r>
              <a:rPr lang="en-CA" dirty="0" smtClean="0"/>
              <a:t>Reporting Period [drop down: monthly, quarterly, semi-annually, annually]</a:t>
            </a:r>
            <a:endParaRPr lang="en-US" dirty="0" smtClean="0"/>
          </a:p>
          <a:p>
            <a:r>
              <a:rPr lang="en-CA" dirty="0" smtClean="0"/>
              <a:t>Royalty Type [drop down: simple, 2-tier, cumulative, benchmark]</a:t>
            </a:r>
          </a:p>
          <a:p>
            <a:r>
              <a:rPr lang="en-CA" dirty="0" smtClean="0"/>
              <a:t>Royalty Reports [Yes/No]</a:t>
            </a:r>
          </a:p>
          <a:p>
            <a:r>
              <a:rPr lang="en-CA" dirty="0" smtClean="0"/>
              <a:t>Progress Reports [Yes/No]</a:t>
            </a:r>
          </a:p>
          <a:p>
            <a:r>
              <a:rPr lang="en-CA" dirty="0" smtClean="0"/>
              <a:t>Invoice Required [Yes/No]</a:t>
            </a:r>
          </a:p>
          <a:p>
            <a:r>
              <a:rPr lang="en-CA" dirty="0" smtClean="0"/>
              <a:t>Tier 1 % [number]</a:t>
            </a:r>
          </a:p>
          <a:p>
            <a:r>
              <a:rPr lang="en-CA" dirty="0" smtClean="0"/>
              <a:t>Tier 2/Cumulative </a:t>
            </a:r>
            <a:r>
              <a:rPr lang="en-CA" dirty="0" err="1" smtClean="0"/>
              <a:t>Cutoff</a:t>
            </a:r>
            <a:r>
              <a:rPr lang="en-CA" dirty="0" smtClean="0"/>
              <a:t> [number]</a:t>
            </a:r>
          </a:p>
          <a:p>
            <a:r>
              <a:rPr lang="en-CA" dirty="0" smtClean="0"/>
              <a:t>Tier 2 % [number]</a:t>
            </a:r>
          </a:p>
          <a:p>
            <a:r>
              <a:rPr lang="en-CA" dirty="0" smtClean="0"/>
              <a:t>Minimum Payment [number]</a:t>
            </a:r>
          </a:p>
          <a:p>
            <a:r>
              <a:rPr lang="en-CA" dirty="0" smtClean="0"/>
              <a:t>Annual Fee [number]</a:t>
            </a:r>
          </a:p>
          <a:p>
            <a:r>
              <a:rPr lang="en-CA" dirty="0" smtClean="0"/>
              <a:t>Upfront Fee [number] ***if input of &gt;0 in this field should auto-generate a royalty DB entry as ‘Upfront’***</a:t>
            </a:r>
          </a:p>
          <a:p>
            <a:r>
              <a:rPr lang="en-CA" dirty="0" smtClean="0"/>
              <a:t>License Start Date [</a:t>
            </a:r>
            <a:r>
              <a:rPr lang="en-CA" dirty="0" err="1" smtClean="0"/>
              <a:t>yyyy</a:t>
            </a:r>
            <a:r>
              <a:rPr lang="en-CA" dirty="0" smtClean="0"/>
              <a:t>-mm-</a:t>
            </a:r>
            <a:r>
              <a:rPr lang="en-CA" dirty="0" err="1" smtClean="0"/>
              <a:t>dd</a:t>
            </a:r>
            <a:r>
              <a:rPr lang="en-CA" dirty="0" smtClean="0"/>
              <a:t>, calendar to help select]</a:t>
            </a:r>
          </a:p>
          <a:p>
            <a:r>
              <a:rPr lang="en-CA" dirty="0" smtClean="0"/>
              <a:t>Renewal Date [text field]</a:t>
            </a:r>
          </a:p>
          <a:p>
            <a:r>
              <a:rPr lang="en-CA" dirty="0" smtClean="0"/>
              <a:t>Expiration Date [</a:t>
            </a:r>
            <a:r>
              <a:rPr lang="en-CA" dirty="0" err="1" smtClean="0"/>
              <a:t>yyyy</a:t>
            </a:r>
            <a:r>
              <a:rPr lang="en-CA" dirty="0" smtClean="0"/>
              <a:t>-mm-</a:t>
            </a:r>
            <a:r>
              <a:rPr lang="en-CA" dirty="0" err="1" smtClean="0"/>
              <a:t>dd</a:t>
            </a:r>
            <a:r>
              <a:rPr lang="en-CA" dirty="0" smtClean="0"/>
              <a:t>, calendar to help select]</a:t>
            </a:r>
          </a:p>
          <a:p>
            <a:r>
              <a:rPr lang="en-CA" dirty="0" smtClean="0"/>
              <a:t>For-Profit Sales  [Yes/No]</a:t>
            </a:r>
            <a:endParaRPr lang="en-US" dirty="0" smtClean="0"/>
          </a:p>
          <a:p>
            <a:r>
              <a:rPr lang="en-CA" dirty="0" smtClean="0"/>
              <a:t>Special MTA  [Yes/No]</a:t>
            </a:r>
          </a:p>
          <a:p>
            <a:r>
              <a:rPr lang="en-CA" dirty="0" smtClean="0"/>
              <a:t>Notes [text field]</a:t>
            </a:r>
          </a:p>
          <a:p>
            <a:r>
              <a:rPr lang="en-CA" dirty="0" smtClean="0"/>
              <a:t>References[text field]</a:t>
            </a:r>
          </a:p>
          <a:p>
            <a:r>
              <a:rPr lang="en-CA" dirty="0" smtClean="0"/>
              <a:t>PI  Contact-Technical Issues [text field]</a:t>
            </a:r>
          </a:p>
          <a:p>
            <a:r>
              <a:rPr lang="en-CA" dirty="0" smtClean="0"/>
              <a:t>Internal Licensor Name [text field]</a:t>
            </a:r>
          </a:p>
          <a:p>
            <a:r>
              <a:rPr lang="en-CA" dirty="0" smtClean="0"/>
              <a:t>Cell Type [drop down or text field</a:t>
            </a:r>
            <a:r>
              <a:rPr lang="en-CA" dirty="0" smtClean="0"/>
              <a:t>]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Ability to keep undefined number of associated documents/files </a:t>
            </a:r>
            <a:r>
              <a:rPr lang="en-CA" dirty="0" smtClean="0"/>
              <a:t>[***separate database***]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Royalty Report DB</a:t>
            </a:r>
            <a:br>
              <a:rPr lang="en-CA" dirty="0" smtClean="0"/>
            </a:br>
            <a:r>
              <a:rPr lang="en-CA" sz="1800" dirty="0" smtClean="0"/>
              <a:t>(entries generated from Upfront Fee inputs in Licensed Item DB and Report Generator)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Unique </a:t>
            </a:r>
            <a:r>
              <a:rPr lang="en-CA" dirty="0" smtClean="0"/>
              <a:t>License ID </a:t>
            </a:r>
            <a:r>
              <a:rPr lang="en-CA" dirty="0" smtClean="0"/>
              <a:t># (links throughout all DBs, set by system)</a:t>
            </a:r>
          </a:p>
          <a:p>
            <a:r>
              <a:rPr lang="en-CA" dirty="0" smtClean="0"/>
              <a:t>Net </a:t>
            </a:r>
            <a:r>
              <a:rPr lang="en-CA" dirty="0" smtClean="0"/>
              <a:t>Sales [number]</a:t>
            </a:r>
          </a:p>
          <a:p>
            <a:r>
              <a:rPr lang="en-CA" dirty="0" smtClean="0"/>
              <a:t>Value at Tier 1 </a:t>
            </a:r>
            <a:r>
              <a:rPr lang="en-CA" dirty="0" smtClean="0"/>
              <a:t>(taken from Licensed Item DB upon generation) [number</a:t>
            </a:r>
            <a:r>
              <a:rPr lang="en-CA" dirty="0" smtClean="0"/>
              <a:t>]</a:t>
            </a:r>
          </a:p>
          <a:p>
            <a:r>
              <a:rPr lang="en-CA" dirty="0" smtClean="0"/>
              <a:t>Value at</a:t>
            </a:r>
            <a:r>
              <a:rPr lang="en-CA" dirty="0" smtClean="0"/>
              <a:t> Tier 2  </a:t>
            </a:r>
            <a:r>
              <a:rPr lang="en-CA" dirty="0" smtClean="0"/>
              <a:t>(taken from Licensed Item DB upon generation) [number]</a:t>
            </a:r>
          </a:p>
          <a:p>
            <a:r>
              <a:rPr lang="en-CA" dirty="0" smtClean="0"/>
              <a:t>Currency Conversion </a:t>
            </a:r>
            <a:r>
              <a:rPr lang="en-CA" dirty="0" smtClean="0"/>
              <a:t>Rate Used (from user input on Report Generation function) [number]</a:t>
            </a:r>
          </a:p>
          <a:p>
            <a:r>
              <a:rPr lang="en-CA" dirty="0" smtClean="0"/>
              <a:t>Calculated Royalty [number]</a:t>
            </a:r>
          </a:p>
          <a:p>
            <a:r>
              <a:rPr lang="en-CA" dirty="0" smtClean="0"/>
              <a:t>Date of </a:t>
            </a:r>
            <a:r>
              <a:rPr lang="en-CA" dirty="0" smtClean="0"/>
              <a:t>Royalty End Period </a:t>
            </a:r>
            <a:r>
              <a:rPr lang="en-CA" dirty="0" smtClean="0"/>
              <a:t>[</a:t>
            </a:r>
            <a:r>
              <a:rPr lang="en-CA" dirty="0" err="1" smtClean="0"/>
              <a:t>yyyy</a:t>
            </a:r>
            <a:r>
              <a:rPr lang="en-CA" dirty="0" smtClean="0"/>
              <a:t>-mm-</a:t>
            </a:r>
            <a:r>
              <a:rPr lang="en-CA" dirty="0" err="1" smtClean="0"/>
              <a:t>dd</a:t>
            </a:r>
            <a:r>
              <a:rPr lang="en-CA" dirty="0" smtClean="0"/>
              <a:t>]</a:t>
            </a:r>
          </a:p>
          <a:p>
            <a:r>
              <a:rPr lang="en-CA" dirty="0" smtClean="0"/>
              <a:t>Type of Royalty (based on function used: generator=Periodic, LI DB input=Upfront) [text]</a:t>
            </a:r>
          </a:p>
          <a:p>
            <a:r>
              <a:rPr lang="en-CA" dirty="0" smtClean="0"/>
              <a:t>Invoice Receive </a:t>
            </a:r>
            <a:r>
              <a:rPr lang="en-CA" dirty="0" smtClean="0"/>
              <a:t>[Yes/No</a:t>
            </a:r>
            <a:r>
              <a:rPr lang="en-CA" dirty="0" smtClean="0"/>
              <a:t>] (function to toggle between Yes/No by user)</a:t>
            </a:r>
            <a:endParaRPr lang="en-CA" dirty="0" smtClean="0"/>
          </a:p>
          <a:p>
            <a:r>
              <a:rPr lang="en-CA" dirty="0" smtClean="0"/>
              <a:t>Royalty Paid [Yes/No</a:t>
            </a:r>
            <a:r>
              <a:rPr lang="en-CA" dirty="0" smtClean="0"/>
              <a:t>]</a:t>
            </a:r>
            <a:r>
              <a:rPr lang="en-CA" dirty="0" smtClean="0"/>
              <a:t> (function to toggle between Yes/No by user)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CA" dirty="0" smtClean="0"/>
              <a:t>Have a homepage with the following info</a:t>
            </a:r>
            <a:endParaRPr lang="en-US" sz="4400" dirty="0" smtClean="0"/>
          </a:p>
          <a:p>
            <a:pPr lvl="1"/>
            <a:r>
              <a:rPr lang="en-CA" sz="2800" dirty="0" smtClean="0"/>
              <a:t>Link to page which displays #of total licenses &amp; # of licenses for each </a:t>
            </a:r>
            <a:r>
              <a:rPr lang="en-CA" sz="2800" dirty="0" smtClean="0"/>
              <a:t>“Status” from License Item DB</a:t>
            </a:r>
            <a:endParaRPr lang="en-US" sz="4400" dirty="0" smtClean="0"/>
          </a:p>
          <a:p>
            <a:pPr lvl="1"/>
            <a:r>
              <a:rPr lang="en-CA" sz="2800" dirty="0" smtClean="0"/>
              <a:t>Search options for Licenses with Export function – if no terms inputted search displays all licenses</a:t>
            </a:r>
            <a:endParaRPr lang="en-US" sz="4400" dirty="0" smtClean="0"/>
          </a:p>
          <a:p>
            <a:pPr lvl="1"/>
            <a:r>
              <a:rPr lang="en-CA" sz="2800" dirty="0" smtClean="0"/>
              <a:t>Search options for Royalties </a:t>
            </a:r>
            <a:r>
              <a:rPr lang="en-CA" sz="2800" dirty="0" smtClean="0"/>
              <a:t>with Export function – </a:t>
            </a:r>
            <a:r>
              <a:rPr lang="en-CA" sz="2800" dirty="0" smtClean="0"/>
              <a:t>if no terms inputted search displays all royalties</a:t>
            </a:r>
            <a:endParaRPr lang="en-US" sz="4400" dirty="0" smtClean="0"/>
          </a:p>
          <a:p>
            <a:pPr lvl="1"/>
            <a:r>
              <a:rPr lang="en-CA" sz="2800" dirty="0" smtClean="0"/>
              <a:t>Master List of Institution </a:t>
            </a:r>
            <a:r>
              <a:rPr lang="en-CA" sz="2800" dirty="0" smtClean="0"/>
              <a:t>Data (Institution DB list)</a:t>
            </a:r>
            <a:endParaRPr lang="en-CA" sz="2800" dirty="0" smtClean="0"/>
          </a:p>
          <a:p>
            <a:pPr lvl="1"/>
            <a:r>
              <a:rPr lang="en-CA" sz="2800" dirty="0" smtClean="0"/>
              <a:t>Import option</a:t>
            </a:r>
          </a:p>
          <a:p>
            <a:pPr lvl="1"/>
            <a:r>
              <a:rPr lang="en-CA" sz="2800" dirty="0" smtClean="0"/>
              <a:t>Add </a:t>
            </a:r>
            <a:r>
              <a:rPr lang="en-CA" sz="2800" dirty="0" smtClean="0"/>
              <a:t>New (to add new entry ) and Edit function– </a:t>
            </a:r>
            <a:r>
              <a:rPr lang="en-CA" sz="2800" dirty="0" smtClean="0"/>
              <a:t>LICENSED ITEM DB </a:t>
            </a:r>
            <a:r>
              <a:rPr lang="en-CA" sz="2800" dirty="0" smtClean="0"/>
              <a:t>DATA</a:t>
            </a:r>
            <a:endParaRPr lang="en-US" sz="4400" dirty="0" smtClean="0"/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Add/Edit function - </a:t>
            </a:r>
            <a:r>
              <a:rPr lang="en-CA" sz="2800" dirty="0" smtClean="0">
                <a:solidFill>
                  <a:srgbClr val="FF0000"/>
                </a:solidFill>
              </a:rPr>
              <a:t>INSTITUTION </a:t>
            </a:r>
            <a:r>
              <a:rPr lang="en-CA" sz="2800" dirty="0" smtClean="0">
                <a:solidFill>
                  <a:srgbClr val="FF0000"/>
                </a:solidFill>
              </a:rPr>
              <a:t>DB DATA </a:t>
            </a:r>
            <a:r>
              <a:rPr lang="en-CA" sz="2800" dirty="0" smtClean="0">
                <a:solidFill>
                  <a:srgbClr val="FF0000"/>
                </a:solidFill>
              </a:rPr>
              <a:t>[Vincent - would adding institutions names a separate function</a:t>
            </a:r>
            <a:r>
              <a:rPr lang="en-CA" sz="2800" dirty="0" smtClean="0">
                <a:solidFill>
                  <a:srgbClr val="FF0000"/>
                </a:solidFill>
              </a:rPr>
              <a:t>????]</a:t>
            </a:r>
            <a:endParaRPr lang="en-CA" sz="28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Internal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Send alerts for obligations (internal system)</a:t>
            </a:r>
          </a:p>
          <a:p>
            <a:r>
              <a:rPr lang="en-US" dirty="0" smtClean="0"/>
              <a:t>Email alert for due dates (i.e. royalty, progress updates), or expiring licenses to IP team, send an alert email X days before the specified milestone date</a:t>
            </a:r>
          </a:p>
          <a:p>
            <a:pPr>
              <a:buNone/>
            </a:pPr>
            <a:r>
              <a:rPr lang="en-US" dirty="0" smtClean="0"/>
              <a:t>		- Scenario #1: Royalty &amp; Progress Reports (Reminder for 30 	days before the cut off date for reporting period to make any 	updates to the database if needed)</a:t>
            </a:r>
          </a:p>
          <a:p>
            <a:pPr>
              <a:buNone/>
            </a:pPr>
            <a:r>
              <a:rPr lang="en-US" dirty="0" smtClean="0"/>
              <a:t>		- Scenario #2: License Expiring (90 days before expiration 	date to review the license and check sales) </a:t>
            </a:r>
          </a:p>
          <a:p>
            <a:pPr>
              <a:buNone/>
            </a:pPr>
            <a:r>
              <a:rPr lang="en-US" dirty="0" smtClean="0"/>
              <a:t>		- Scenario #3: License is terminated (immediate email sent to 	licensing@abmgood.com team with all affected SKU to 	update sales team, website, pending orders etc)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Report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/>
            <a:r>
              <a:rPr lang="en-CA" dirty="0" smtClean="0"/>
              <a:t>Reports merged together in a package by unique institution</a:t>
            </a:r>
            <a:r>
              <a:rPr lang="en-CA" u="sng" dirty="0" smtClean="0"/>
              <a:t>. Preferably a single multi-page PDF, </a:t>
            </a:r>
            <a:r>
              <a:rPr lang="en-CA" dirty="0" smtClean="0"/>
              <a:t>and copy sent to licensing@abmgood.com for our records</a:t>
            </a:r>
            <a:endParaRPr lang="en-US" sz="4400" dirty="0" smtClean="0"/>
          </a:p>
          <a:p>
            <a:pPr lvl="0"/>
            <a:r>
              <a:rPr lang="en-CA" dirty="0" smtClean="0"/>
              <a:t>Emailed to </a:t>
            </a:r>
            <a:r>
              <a:rPr lang="en-CA" i="1" dirty="0" smtClean="0"/>
              <a:t>{Institution Email(s) for Reports in one field – from Institution DB} </a:t>
            </a:r>
            <a:r>
              <a:rPr lang="en-CA" dirty="0" smtClean="0"/>
              <a:t>with potential for multiple PDF attachments</a:t>
            </a:r>
            <a:endParaRPr lang="en-US" sz="4400" dirty="0" smtClean="0"/>
          </a:p>
          <a:p>
            <a:pPr lvl="0"/>
            <a:r>
              <a:rPr lang="en-CA" dirty="0" smtClean="0"/>
              <a:t>Auto email will have text requesting for invoice for payments</a:t>
            </a:r>
            <a:endParaRPr lang="en-US" sz="4400" dirty="0" smtClean="0"/>
          </a:p>
          <a:p>
            <a:pPr lvl="0"/>
            <a:r>
              <a:rPr lang="en-CA" dirty="0" smtClean="0"/>
              <a:t>Responses will be directed to licensing@abmgood.com and accounting@abmgood.com</a:t>
            </a:r>
            <a:endParaRPr lang="en-US" sz="4400" dirty="0" smtClean="0"/>
          </a:p>
          <a:p>
            <a:pPr lvl="0"/>
            <a:r>
              <a:rPr lang="en-CA" dirty="0" smtClean="0"/>
              <a:t>Each file name is unique to the reporting period</a:t>
            </a:r>
            <a:r>
              <a:rPr lang="en-CA" u="sng" dirty="0" smtClean="0"/>
              <a:t> [if separate PDFs “Reporting period-Year-SKU”)</a:t>
            </a:r>
            <a:endParaRPr lang="en-US" sz="4400" dirty="0" smtClean="0"/>
          </a:p>
          <a:p>
            <a:pPr lvl="0"/>
            <a:r>
              <a:rPr lang="en-CA" dirty="0" smtClean="0"/>
              <a:t>Information it will pull if below features are “Yes” in Licensed Items DB, first display a list of results before the final emailing</a:t>
            </a:r>
            <a:endParaRPr lang="en-US" sz="4400" dirty="0" smtClean="0"/>
          </a:p>
          <a:p>
            <a:pPr lvl="1"/>
            <a:r>
              <a:rPr lang="en-CA" sz="2800" dirty="0" smtClean="0"/>
              <a:t>Royalty Report</a:t>
            </a:r>
            <a:r>
              <a:rPr lang="en-CA" sz="2800" u="sng" dirty="0" smtClean="0"/>
              <a:t> (ONLY SEND OUT IF ROYALTY REPORT IS “YES”)</a:t>
            </a:r>
            <a:endParaRPr lang="en-US" sz="4400" dirty="0" smtClean="0"/>
          </a:p>
          <a:p>
            <a:pPr lvl="2"/>
            <a:r>
              <a:rPr lang="en-CA" dirty="0" smtClean="0"/>
              <a:t>Net sales {from Royalty Report DB} </a:t>
            </a:r>
            <a:endParaRPr lang="en-US" sz="4000" dirty="0" smtClean="0"/>
          </a:p>
          <a:p>
            <a:pPr lvl="2"/>
            <a:r>
              <a:rPr lang="en-CA" dirty="0" smtClean="0"/>
              <a:t>Calculated royalty {from Royalty Report DB} ***these equations </a:t>
            </a:r>
            <a:endParaRPr lang="en-US" sz="4000" dirty="0" smtClean="0"/>
          </a:p>
          <a:p>
            <a:pPr lvl="2"/>
            <a:r>
              <a:rPr lang="en-CA" dirty="0" smtClean="0"/>
              <a:t>Conversion to correct currency  {from Royalty Report DB}</a:t>
            </a:r>
            <a:endParaRPr lang="en-US" sz="4000" dirty="0" smtClean="0"/>
          </a:p>
          <a:p>
            <a:pPr lvl="2"/>
            <a:r>
              <a:rPr lang="en-CA" dirty="0" smtClean="0"/>
              <a:t>SKU/search Term {from Royalty Report DB}</a:t>
            </a:r>
            <a:endParaRPr lang="en-US" sz="4000" dirty="0" smtClean="0"/>
          </a:p>
          <a:p>
            <a:pPr lvl="2"/>
            <a:r>
              <a:rPr lang="en-CA" dirty="0" smtClean="0"/>
              <a:t>Cell Line Name {from ???}</a:t>
            </a:r>
            <a:endParaRPr lang="en-US" sz="4000" dirty="0" smtClean="0"/>
          </a:p>
          <a:p>
            <a:pPr lvl="2"/>
            <a:r>
              <a:rPr lang="en-CA" dirty="0" smtClean="0"/>
              <a:t>Institution reference number {from Licensed Item DB}</a:t>
            </a:r>
            <a:endParaRPr lang="en-US" sz="4000" dirty="0" smtClean="0"/>
          </a:p>
          <a:p>
            <a:pPr lvl="2"/>
            <a:r>
              <a:rPr lang="en-CA" dirty="0" smtClean="0"/>
              <a:t>Institution name {from Institution DB}</a:t>
            </a:r>
            <a:endParaRPr lang="en-US" sz="4000" dirty="0" smtClean="0"/>
          </a:p>
          <a:p>
            <a:pPr lvl="2"/>
            <a:r>
              <a:rPr lang="en-CA" dirty="0" smtClean="0"/>
              <a:t>Institution report address {from Institution DB}</a:t>
            </a:r>
            <a:endParaRPr lang="en-US" sz="4000" dirty="0" smtClean="0"/>
          </a:p>
          <a:p>
            <a:pPr lvl="2"/>
            <a:r>
              <a:rPr lang="en-CA" dirty="0" smtClean="0"/>
              <a:t>Approved by Finance</a:t>
            </a:r>
            <a:endParaRPr lang="en-US" sz="4000" dirty="0" smtClean="0"/>
          </a:p>
          <a:p>
            <a:pPr lvl="1"/>
            <a:r>
              <a:rPr lang="en-CA" sz="2800" dirty="0" smtClean="0">
                <a:solidFill>
                  <a:srgbClr val="FFC000"/>
                </a:solidFill>
              </a:rPr>
              <a:t>Progress Report (ONLY SEND OUT IF PROGRESS REPORT IS “YES”)</a:t>
            </a:r>
            <a:endParaRPr lang="en-US" sz="44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SKU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Cell Line Name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Institution reference number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Institution name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Institution report address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u="sng" dirty="0" smtClean="0">
                <a:solidFill>
                  <a:srgbClr val="FFC000"/>
                </a:solidFill>
              </a:rPr>
              <a:t>TEXT template should be about plans for sales etc</a:t>
            </a:r>
            <a:r>
              <a:rPr lang="en-CA" sz="2000" dirty="0" smtClean="0">
                <a:solidFill>
                  <a:srgbClr val="FFC000"/>
                </a:solidFill>
              </a:rPr>
              <a:t> </a:t>
            </a:r>
            <a:endParaRPr lang="en-US" sz="4000" dirty="0" smtClean="0">
              <a:solidFill>
                <a:srgbClr val="FFC000"/>
              </a:solidFill>
            </a:endParaRPr>
          </a:p>
          <a:p>
            <a:pPr lvl="2"/>
            <a:r>
              <a:rPr lang="en-CA" dirty="0" smtClean="0">
                <a:solidFill>
                  <a:srgbClr val="FFC000"/>
                </a:solidFill>
              </a:rPr>
              <a:t>Approved by BD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FF24-B0B4-47CE-972F-9F1C10E410C4}" type="datetime1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962150"/>
            <a:ext cx="419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100" b="1" u="sng" dirty="0" smtClean="0">
                <a:solidFill>
                  <a:srgbClr val="0000FF"/>
                </a:solidFill>
              </a:rPr>
              <a:t>Royalty Calc, based on “Royalty Type” in Licensed Item DB:</a:t>
            </a:r>
          </a:p>
          <a:p>
            <a:pPr lvl="0"/>
            <a:endParaRPr lang="en-CA" sz="1100" u="sng" dirty="0" smtClean="0">
              <a:solidFill>
                <a:srgbClr val="0000FF"/>
              </a:solidFill>
            </a:endParaRPr>
          </a:p>
          <a:p>
            <a:pPr lvl="0"/>
            <a:r>
              <a:rPr lang="en-CA" sz="1100" b="1" dirty="0" smtClean="0">
                <a:solidFill>
                  <a:srgbClr val="0000FF"/>
                </a:solidFill>
              </a:rPr>
              <a:t>Simple:</a:t>
            </a:r>
            <a:r>
              <a:rPr lang="en-CA" sz="1100" dirty="0" smtClean="0">
                <a:solidFill>
                  <a:srgbClr val="0000FF"/>
                </a:solidFill>
              </a:rPr>
              <a:t> Royalty calc for one </a:t>
            </a:r>
            <a:r>
              <a:rPr lang="en-CA" sz="1100" dirty="0" smtClean="0">
                <a:solidFill>
                  <a:srgbClr val="0000FF"/>
                </a:solidFill>
              </a:rPr>
              <a:t>SKU </a:t>
            </a:r>
            <a:r>
              <a:rPr lang="en-CA" sz="1100" dirty="0" smtClean="0">
                <a:solidFill>
                  <a:srgbClr val="0000FF"/>
                </a:solidFill>
              </a:rPr>
              <a:t>(X% on total sales)</a:t>
            </a:r>
          </a:p>
          <a:p>
            <a:pPr lvl="0"/>
            <a:endParaRPr lang="en-US" sz="1100" dirty="0" smtClean="0">
              <a:solidFill>
                <a:srgbClr val="0000FF"/>
              </a:solidFill>
            </a:endParaRPr>
          </a:p>
          <a:p>
            <a:pPr lvl="0"/>
            <a:r>
              <a:rPr lang="en-CA" sz="1100" b="1" dirty="0" smtClean="0">
                <a:solidFill>
                  <a:srgbClr val="0000FF"/>
                </a:solidFill>
              </a:rPr>
              <a:t>2-Tier:</a:t>
            </a:r>
            <a:r>
              <a:rPr lang="en-CA" sz="1100" dirty="0" smtClean="0">
                <a:solidFill>
                  <a:srgbClr val="0000FF"/>
                </a:solidFill>
              </a:rPr>
              <a:t> Royalty calc for one SKU (2-tier royalty, if &lt;$X = calc Y% x </a:t>
            </a:r>
            <a:r>
              <a:rPr lang="en-CA" sz="1100" dirty="0" err="1" smtClean="0">
                <a:solidFill>
                  <a:srgbClr val="0000FF"/>
                </a:solidFill>
              </a:rPr>
              <a:t>X</a:t>
            </a:r>
            <a:r>
              <a:rPr lang="en-CA" sz="1100" dirty="0" smtClean="0">
                <a:solidFill>
                  <a:srgbClr val="0000FF"/>
                </a:solidFill>
              </a:rPr>
              <a:t>, if &gt;$X = calc Z% x total sales – X), reset for each reporting period</a:t>
            </a:r>
          </a:p>
          <a:p>
            <a:pPr lvl="0"/>
            <a:endParaRPr lang="en-US" sz="1100" dirty="0" smtClean="0">
              <a:solidFill>
                <a:srgbClr val="0000FF"/>
              </a:solidFill>
            </a:endParaRPr>
          </a:p>
          <a:p>
            <a:pPr lvl="0"/>
            <a:r>
              <a:rPr lang="en-CA" sz="1100" b="1" dirty="0" smtClean="0">
                <a:solidFill>
                  <a:srgbClr val="0000FF"/>
                </a:solidFill>
              </a:rPr>
              <a:t>Cumulative:</a:t>
            </a:r>
            <a:r>
              <a:rPr lang="en-CA" sz="1100" dirty="0" smtClean="0">
                <a:solidFill>
                  <a:srgbClr val="0000FF"/>
                </a:solidFill>
              </a:rPr>
              <a:t> Royalty calc for one SKU (Cumulative tier royalty, if &lt;$X = calc Y% x </a:t>
            </a:r>
            <a:r>
              <a:rPr lang="en-CA" sz="1100" dirty="0" err="1" smtClean="0">
                <a:solidFill>
                  <a:srgbClr val="0000FF"/>
                </a:solidFill>
              </a:rPr>
              <a:t>X</a:t>
            </a:r>
            <a:r>
              <a:rPr lang="en-CA" sz="1100" dirty="0" smtClean="0">
                <a:solidFill>
                  <a:srgbClr val="0000FF"/>
                </a:solidFill>
              </a:rPr>
              <a:t>, but once reach &gt;$X = calc Z% x total sales – X) </a:t>
            </a:r>
            <a:r>
              <a:rPr lang="en-CA" sz="1100" u="sng" dirty="0" smtClean="0">
                <a:solidFill>
                  <a:srgbClr val="0000FF"/>
                </a:solidFill>
              </a:rPr>
              <a:t>LIFE TIME SALES</a:t>
            </a:r>
          </a:p>
          <a:p>
            <a:pPr lvl="0"/>
            <a:endParaRPr lang="en-US" sz="1100" dirty="0" smtClean="0">
              <a:solidFill>
                <a:srgbClr val="0000FF"/>
              </a:solidFill>
            </a:endParaRPr>
          </a:p>
          <a:p>
            <a:pPr lvl="0"/>
            <a:r>
              <a:rPr lang="en-CA" sz="1100" b="1" dirty="0" smtClean="0">
                <a:solidFill>
                  <a:srgbClr val="0000FF"/>
                </a:solidFill>
              </a:rPr>
              <a:t>Benchmark:</a:t>
            </a:r>
            <a:r>
              <a:rPr lang="en-CA" sz="1100" dirty="0" smtClean="0">
                <a:solidFill>
                  <a:srgbClr val="0000FF"/>
                </a:solidFill>
              </a:rPr>
              <a:t> Royalty calc for one SKU (pay $X once royalty reaches every $Y amount milestone)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m Presentation Template">
  <a:themeElements>
    <a:clrScheme name="abm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A9C737"/>
      </a:accent1>
      <a:accent2>
        <a:srgbClr val="00B3A5"/>
      </a:accent2>
      <a:accent3>
        <a:srgbClr val="2469B3"/>
      </a:accent3>
      <a:accent4>
        <a:srgbClr val="EA6225"/>
      </a:accent4>
      <a:accent5>
        <a:srgbClr val="B394C5"/>
      </a:accent5>
      <a:accent6>
        <a:srgbClr val="FEC22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1114</Words>
  <Application>Microsoft Office PowerPoint</Application>
  <PresentationFormat>On-screen Show (16:9)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abm Presentation Template</vt:lpstr>
      <vt:lpstr>Licensing Program/DB</vt:lpstr>
      <vt:lpstr>Overall Structure &amp; Functions</vt:lpstr>
      <vt:lpstr>Institution DB</vt:lpstr>
      <vt:lpstr>Licensed Items DB</vt:lpstr>
      <vt:lpstr>Royalty Report DB (entries generated from Upfront Fee inputs in Licensed Item DB and Report Generator)</vt:lpstr>
      <vt:lpstr>Main Menu</vt:lpstr>
      <vt:lpstr>Internal Notifications</vt:lpstr>
      <vt:lpstr>Report Output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Mo</dc:creator>
  <cp:lastModifiedBy>abm</cp:lastModifiedBy>
  <cp:revision>408</cp:revision>
  <dcterms:created xsi:type="dcterms:W3CDTF">2015-06-09T17:54:22Z</dcterms:created>
  <dcterms:modified xsi:type="dcterms:W3CDTF">2021-02-12T18:54:22Z</dcterms:modified>
</cp:coreProperties>
</file>