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9144000" cy="5143500" type="screen16x9"/>
  <p:notesSz cx="6858000" cy="9144000"/>
  <p:embeddedFontLst>
    <p:embeddedFont>
      <p:font typeface="Open Sans Light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" panose="020B0604020202020204" charset="0"/>
      <p:regular r:id="rId16"/>
      <p:bold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OZGdntuDvJsw+ehHAQvmNNu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49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llapplication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ifelinecelltech.com/product-category/tissue-type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13e7565c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e13e7565c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e13e7565cb_0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13e7565c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e13e7565c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u="sng">
                <a:solidFill>
                  <a:schemeClr val="hlink"/>
                </a:solidFill>
                <a:hlinkClick r:id="rId3"/>
              </a:rPr>
              <a:t>https://www.cellapplications.com/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u="sng">
                <a:solidFill>
                  <a:schemeClr val="hlink"/>
                </a:solidFill>
                <a:hlinkClick r:id="rId4"/>
              </a:rPr>
              <a:t>https://www.lifelinecelltech.com/product-category/tissue-type/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e13e7565cb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1d78c99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e21d78c99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e21d78c99d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0" y="0"/>
            <a:ext cx="9144000" cy="4972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457200" y="41148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ubTitle" idx="1"/>
          </p:nvPr>
        </p:nvSpPr>
        <p:spPr>
          <a:xfrm>
            <a:off x="1371600" y="2188367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685800" y="108585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2"/>
          </p:nvPr>
        </p:nvSpPr>
        <p:spPr>
          <a:xfrm>
            <a:off x="457200" y="4400550"/>
            <a:ext cx="4267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o"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11" descr="logonew-no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70305" y="4095750"/>
            <a:ext cx="2164095" cy="598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ubTitle" idx="1"/>
          </p:nvPr>
        </p:nvSpPr>
        <p:spPr>
          <a:xfrm>
            <a:off x="1371600" y="2474117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SzPts val="26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2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/>
          <p:nvPr/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t>‹#›</a:t>
            </a:fld>
            <a:endParaRPr sz="1400" b="0" i="1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subtitle">
  <p:cSld name="Title and Content with sub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82296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SzPts val="26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457200" y="89535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3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3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457200" y="1428750"/>
            <a:ext cx="4040188" cy="316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Char char="o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3"/>
          </p:nvPr>
        </p:nvSpPr>
        <p:spPr>
          <a:xfrm>
            <a:off x="4648200" y="895350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4"/>
          </p:nvPr>
        </p:nvSpPr>
        <p:spPr>
          <a:xfrm>
            <a:off x="4645028" y="1428750"/>
            <a:ext cx="4041775" cy="316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Char char="o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5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457201" y="361950"/>
            <a:ext cx="3008313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2400"/>
              <a:buFont typeface="Calibri"/>
              <a:buNone/>
              <a:defRPr sz="2400" b="0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3581398" y="361950"/>
            <a:ext cx="5111750" cy="421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SzPts val="2600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o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457201" y="1143001"/>
            <a:ext cx="3008313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3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Open Sans Light"/>
              <a:buNone/>
              <a:defRPr sz="3800" b="0" i="0" u="none" strike="noStrike" cap="none">
                <a:solidFill>
                  <a:srgbClr val="EA622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rgbClr val="EA622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/>
          <p:nvPr/>
        </p:nvSpPr>
        <p:spPr>
          <a:xfrm rot="10800000" flipH="1">
            <a:off x="0" y="5086350"/>
            <a:ext cx="9144000" cy="5715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0"/>
          <p:cNvSpPr/>
          <p:nvPr/>
        </p:nvSpPr>
        <p:spPr>
          <a:xfrm rot="10800000" flipH="1">
            <a:off x="8305800" y="0"/>
            <a:ext cx="381000" cy="34290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0" descr="logonew-noShadow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67600" y="4629150"/>
            <a:ext cx="1219200" cy="3373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685800" y="108585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New Website Structure/Framework</a:t>
            </a:r>
            <a:endParaRPr dirty="0"/>
          </a:p>
        </p:txBody>
      </p:sp>
      <p:sp>
        <p:nvSpPr>
          <p:cNvPr id="78" name="Google Shape;78;p1"/>
          <p:cNvSpPr txBox="1">
            <a:spLocks noGrp="1"/>
          </p:cNvSpPr>
          <p:nvPr>
            <p:ph type="body" idx="2"/>
          </p:nvPr>
        </p:nvSpPr>
        <p:spPr>
          <a:xfrm>
            <a:off x="457200" y="4400550"/>
            <a:ext cx="4267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ct val="100000"/>
              <a:buFont typeface="Calibri"/>
              <a:buNone/>
            </a:pPr>
            <a:r>
              <a:rPr lang="en-US" b="1" dirty="0" smtClean="0"/>
              <a:t>Home page</a:t>
            </a:r>
            <a:br>
              <a:rPr lang="en-US" b="1" dirty="0" smtClean="0"/>
            </a:br>
            <a:r>
              <a:rPr lang="en-US" b="1" dirty="0" smtClean="0"/>
              <a:t> (</a:t>
            </a:r>
            <a:r>
              <a:rPr lang="en-US" sz="3600" b="1" dirty="0" smtClean="0"/>
              <a:t>3 </a:t>
            </a:r>
            <a:r>
              <a:rPr lang="en-US" sz="3600" b="1" dirty="0"/>
              <a:t>Big </a:t>
            </a:r>
            <a:r>
              <a:rPr lang="en-US" sz="3600" b="1" dirty="0" smtClean="0"/>
              <a:t>Categories in 3 squares </a:t>
            </a:r>
            <a:r>
              <a:rPr lang="en-US" sz="3600" b="1" dirty="0" smtClean="0"/>
              <a:t>like old website</a:t>
            </a:r>
            <a:r>
              <a:rPr lang="en-US" b="1" dirty="0" smtClean="0"/>
              <a:t>)</a:t>
            </a:r>
            <a:endParaRPr b="1"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body" idx="1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3435927" y="1482436"/>
            <a:ext cx="2743200" cy="1863437"/>
          </a:xfrm>
          <a:prstGeom prst="roundRect">
            <a:avLst>
              <a:gd name="adj" fmla="val 16667"/>
            </a:avLst>
          </a:prstGeom>
          <a:solidFill>
            <a:srgbClr val="FFF2D4"/>
          </a:solidFill>
          <a:ln w="25400" cap="flat" cmpd="sng">
            <a:solidFill>
              <a:srgbClr val="FFF2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Cullular</a:t>
            </a:r>
            <a:r>
              <a:rPr lang="en-US" sz="1400" b="1" i="0" u="none" strike="noStrike" cap="none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 biological Materials</a:t>
            </a:r>
            <a:endParaRPr sz="1400" b="1" i="0" u="none" strike="noStrike" cap="none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568036" y="1482436"/>
            <a:ext cx="2743200" cy="1775102"/>
          </a:xfrm>
          <a:prstGeom prst="roundRect">
            <a:avLst>
              <a:gd name="adj" fmla="val 16667"/>
            </a:avLst>
          </a:prstGeom>
          <a:solidFill>
            <a:srgbClr val="FFF2D4"/>
          </a:solidFill>
          <a:ln w="25400" cap="flat" cmpd="sng">
            <a:solidFill>
              <a:srgbClr val="FFF2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General </a:t>
            </a: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Biological Materials</a:t>
            </a:r>
            <a:endParaRPr sz="1400" b="1" i="0" u="none" strike="noStrike" cap="none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6303818" y="1421380"/>
            <a:ext cx="2743200" cy="1897213"/>
          </a:xfrm>
          <a:prstGeom prst="roundRect">
            <a:avLst>
              <a:gd name="adj" fmla="val 16667"/>
            </a:avLst>
          </a:prstGeom>
          <a:solidFill>
            <a:srgbClr val="FFF2D4"/>
          </a:solidFill>
          <a:ln w="25400" cap="flat" cmpd="sng">
            <a:solidFill>
              <a:srgbClr val="FFF2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Genetic Materials</a:t>
            </a:r>
            <a:endParaRPr sz="1400" b="1" i="0" u="none" strike="noStrike" cap="none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2" descr="FUJIFILM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2" descr="FUJIFILM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2" descr="FUJIFILM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2" descr="FUJIFILM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2" descr="FUJIFILM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2" descr="Laboratory Chemicals-FUJIFILM Wako Chemicals U.S.A. Corporation/e-Reagent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89;p2"/>
          <p:cNvSpPr/>
          <p:nvPr/>
        </p:nvSpPr>
        <p:spPr>
          <a:xfrm>
            <a:off x="3435927" y="3318593"/>
            <a:ext cx="2743200" cy="1897213"/>
          </a:xfrm>
          <a:prstGeom prst="roundRect">
            <a:avLst>
              <a:gd name="adj" fmla="val 16667"/>
            </a:avLst>
          </a:prstGeom>
          <a:solidFill>
            <a:srgbClr val="FFF2D4"/>
          </a:solidFill>
          <a:ln w="25400" cap="flat" cmpd="sng">
            <a:solidFill>
              <a:srgbClr val="FFF2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Custom Services</a:t>
            </a:r>
            <a:endParaRPr sz="1400" b="1" i="0" u="none" strike="noStrike" cap="none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89;p2"/>
          <p:cNvSpPr/>
          <p:nvPr/>
        </p:nvSpPr>
        <p:spPr>
          <a:xfrm>
            <a:off x="457200" y="3257538"/>
            <a:ext cx="2743200" cy="1897213"/>
          </a:xfrm>
          <a:prstGeom prst="roundRect">
            <a:avLst>
              <a:gd name="adj" fmla="val 16667"/>
            </a:avLst>
          </a:prstGeom>
          <a:solidFill>
            <a:srgbClr val="FFF2D4"/>
          </a:solidFill>
          <a:ln w="25400" cap="flat" cmpd="sng">
            <a:solidFill>
              <a:srgbClr val="FFF2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Antibodies</a:t>
            </a:r>
            <a:endParaRPr sz="1400" b="1" i="0" u="none" strike="noStrike" cap="none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13e7565cb_0_143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63" name="Google Shape;163;ge13e7565cb_0_143"/>
          <p:cNvSpPr txBox="1">
            <a:spLocks noGrp="1"/>
          </p:cNvSpPr>
          <p:nvPr>
            <p:ph type="title"/>
          </p:nvPr>
        </p:nvSpPr>
        <p:spPr>
          <a:xfrm>
            <a:off x="559675" y="357225"/>
            <a:ext cx="82296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ct val="100000"/>
              <a:buFont typeface="Calibri"/>
              <a:buNone/>
            </a:pPr>
            <a:r>
              <a:rPr lang="en-US" b="1"/>
              <a:t>General Biology</a:t>
            </a:r>
            <a:endParaRPr b="1"/>
          </a:p>
        </p:txBody>
      </p:sp>
      <p:sp>
        <p:nvSpPr>
          <p:cNvPr id="164" name="Google Shape;164;ge13e7565cb_0_143"/>
          <p:cNvSpPr txBox="1">
            <a:spLocks noGrp="1"/>
          </p:cNvSpPr>
          <p:nvPr>
            <p:ph type="body" idx="1"/>
          </p:nvPr>
        </p:nvSpPr>
        <p:spPr>
          <a:xfrm>
            <a:off x="4953000" y="51150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</a:pPr>
            <a:endParaRPr/>
          </a:p>
        </p:txBody>
      </p:sp>
      <p:sp>
        <p:nvSpPr>
          <p:cNvPr id="166" name="Google Shape;166;ge13e7565cb_0_143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ge13e7565cb_0_143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ge13e7565cb_0_143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ge13e7565cb_0_143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ge13e7565cb_0_143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ge13e7565cb_0_143" descr="Laboratory Chemicals-FUJIFILM Wako Chemicals U.S.A. Corporation/e-Reagent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ge13e7565cb_0_143"/>
          <p:cNvSpPr/>
          <p:nvPr/>
        </p:nvSpPr>
        <p:spPr>
          <a:xfrm>
            <a:off x="307975" y="904043"/>
            <a:ext cx="1788300" cy="1582657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 Enzymes </a:t>
            </a:r>
            <a:endParaRPr b="1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  <a:latin typeface="Gill Sans"/>
                <a:ea typeface="Gill Sans"/>
                <a:cs typeface="Gill Sans"/>
                <a:sym typeface="Gill Sans"/>
              </a:rPr>
              <a:t>(200)</a:t>
            </a:r>
            <a:endParaRPr b="1" dirty="0">
              <a:solidFill>
                <a:schemeClr val="accent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185;ge13e7565cb_0_143"/>
          <p:cNvSpPr/>
          <p:nvPr/>
        </p:nvSpPr>
        <p:spPr>
          <a:xfrm>
            <a:off x="4674475" y="1012827"/>
            <a:ext cx="1788300" cy="1582657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 Laboratory chemical and WB </a:t>
            </a:r>
            <a:endParaRPr b="1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4"/>
                </a:solidFill>
                <a:latin typeface="Gill Sans"/>
                <a:ea typeface="Gill Sans"/>
                <a:cs typeface="Gill Sans"/>
                <a:sym typeface="Gill Sans"/>
              </a:rPr>
              <a:t>(500</a:t>
            </a:r>
            <a:r>
              <a:rPr lang="en-US" b="1" dirty="0">
                <a:solidFill>
                  <a:schemeClr val="accent4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b="1" dirty="0">
              <a:solidFill>
                <a:schemeClr val="accent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185;ge13e7565cb_0_143"/>
          <p:cNvSpPr/>
          <p:nvPr/>
        </p:nvSpPr>
        <p:spPr>
          <a:xfrm>
            <a:off x="2491225" y="1012826"/>
            <a:ext cx="1788300" cy="1582657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 Cloning Vectors </a:t>
            </a:r>
            <a:endParaRPr b="1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4"/>
                </a:solidFill>
                <a:latin typeface="Gill Sans"/>
                <a:ea typeface="Gill Sans"/>
                <a:cs typeface="Gill Sans"/>
                <a:sym typeface="Gill Sans"/>
              </a:rPr>
              <a:t>(100</a:t>
            </a:r>
            <a:r>
              <a:rPr lang="en-US" b="1" dirty="0">
                <a:solidFill>
                  <a:schemeClr val="accent4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b="1" dirty="0">
              <a:solidFill>
                <a:schemeClr val="accent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185;ge13e7565cb_0_143"/>
          <p:cNvSpPr/>
          <p:nvPr/>
        </p:nvSpPr>
        <p:spPr>
          <a:xfrm>
            <a:off x="6708000" y="1068246"/>
            <a:ext cx="1788300" cy="1582657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 Laboratory chemical and WB </a:t>
            </a:r>
            <a:endParaRPr b="1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4"/>
                </a:solidFill>
                <a:latin typeface="Gill Sans"/>
                <a:ea typeface="Gill Sans"/>
                <a:cs typeface="Gill Sans"/>
                <a:sym typeface="Gill Sans"/>
              </a:rPr>
              <a:t>(500</a:t>
            </a:r>
            <a:r>
              <a:rPr lang="en-US" b="1" dirty="0">
                <a:solidFill>
                  <a:schemeClr val="accent4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b="1" dirty="0">
              <a:solidFill>
                <a:schemeClr val="accent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185;ge13e7565cb_0_143"/>
          <p:cNvSpPr/>
          <p:nvPr/>
        </p:nvSpPr>
        <p:spPr>
          <a:xfrm>
            <a:off x="559675" y="2966319"/>
            <a:ext cx="1788300" cy="1582657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Equipments</a:t>
            </a:r>
            <a:endParaRPr b="1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13e7565cb_0_110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33" name="Google Shape;133;ge13e7565cb_0_11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ct val="100000"/>
              <a:buFont typeface="Calibri"/>
              <a:buNone/>
            </a:pPr>
            <a:r>
              <a:rPr lang="en-US" b="1" dirty="0" smtClean="0"/>
              <a:t>Cellular Materials</a:t>
            </a:r>
            <a:endParaRPr b="1" dirty="0"/>
          </a:p>
        </p:txBody>
      </p:sp>
      <p:sp>
        <p:nvSpPr>
          <p:cNvPr id="134" name="Google Shape;134;ge13e7565cb_0_110"/>
          <p:cNvSpPr txBox="1">
            <a:spLocks noGrp="1"/>
          </p:cNvSpPr>
          <p:nvPr>
            <p:ph type="body" idx="1"/>
          </p:nvPr>
        </p:nvSpPr>
        <p:spPr>
          <a:xfrm>
            <a:off x="4953000" y="57150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</a:pPr>
            <a:endParaRPr/>
          </a:p>
        </p:txBody>
      </p:sp>
      <p:sp>
        <p:nvSpPr>
          <p:cNvPr id="136" name="Google Shape;136;ge13e7565cb_0_11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e13e7565cb_0_11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ge13e7565cb_0_11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ge13e7565cb_0_11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e13e7565cb_0_11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ge13e7565cb_0_110" descr="Laboratory Chemicals-FUJIFILM Wako Chemicals U.S.A. Corporation/e-Reagent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ge13e7565cb_0_110"/>
          <p:cNvSpPr/>
          <p:nvPr/>
        </p:nvSpPr>
        <p:spPr>
          <a:xfrm>
            <a:off x="1715950" y="820725"/>
            <a:ext cx="1600200" cy="15240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Primary and Immortalized Cells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(5000-10000)</a:t>
            </a:r>
            <a:endParaRPr sz="1400" b="1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ge13e7565cb_0_110"/>
          <p:cNvSpPr/>
          <p:nvPr/>
        </p:nvSpPr>
        <p:spPr>
          <a:xfrm>
            <a:off x="3682186" y="887500"/>
            <a:ext cx="1600200" cy="13333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Stable cell line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(20000-50000)</a:t>
            </a:r>
            <a:endParaRPr b="1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ge13e7565cb_0_110"/>
          <p:cNvSpPr/>
          <p:nvPr/>
        </p:nvSpPr>
        <p:spPr>
          <a:xfrm>
            <a:off x="5435800" y="932925"/>
            <a:ext cx="1828800" cy="1279400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EDF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Growth Factors / </a:t>
            </a: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Cytokines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sym typeface="Gill Sans"/>
              </a:rPr>
              <a:t>(500-1000)</a:t>
            </a:r>
            <a:endParaRPr dirty="0"/>
          </a:p>
        </p:txBody>
      </p:sp>
      <p:sp>
        <p:nvSpPr>
          <p:cNvPr id="156" name="Google Shape;156;ge13e7565cb_0_110"/>
          <p:cNvSpPr/>
          <p:nvPr/>
        </p:nvSpPr>
        <p:spPr>
          <a:xfrm>
            <a:off x="-130200" y="4741200"/>
            <a:ext cx="17304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note: advertise beside each eligible SKU</a:t>
            </a:r>
            <a:endParaRPr sz="1000"/>
          </a:p>
        </p:txBody>
      </p:sp>
      <p:sp>
        <p:nvSpPr>
          <p:cNvPr id="27" name="Google Shape;152;ge13e7565cb_0_110"/>
          <p:cNvSpPr/>
          <p:nvPr/>
        </p:nvSpPr>
        <p:spPr>
          <a:xfrm>
            <a:off x="7315200" y="943025"/>
            <a:ext cx="1828800" cy="1279400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EDF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Cell Exchange</a:t>
            </a:r>
            <a:endParaRPr lang="en-US" b="1" dirty="0" smtClean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21d78c99d_0_69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02" name="Google Shape;102;ge21d78c99d_0_69"/>
          <p:cNvSpPr txBox="1">
            <a:spLocks noGrp="1"/>
          </p:cNvSpPr>
          <p:nvPr>
            <p:ph type="title"/>
          </p:nvPr>
        </p:nvSpPr>
        <p:spPr>
          <a:xfrm>
            <a:off x="1371799" y="-107100"/>
            <a:ext cx="4142309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ct val="100000"/>
              <a:buFont typeface="Calibri"/>
              <a:buNone/>
            </a:pPr>
            <a:r>
              <a:rPr lang="en-US" b="1" dirty="0" smtClean="0"/>
              <a:t>Genetic Materials </a:t>
            </a:r>
            <a:endParaRPr b="1" dirty="0"/>
          </a:p>
        </p:txBody>
      </p:sp>
      <p:sp>
        <p:nvSpPr>
          <p:cNvPr id="105" name="Google Shape;105;ge21d78c99d_0_69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ge21d78c99d_0_69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ge21d78c99d_0_69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ge21d78c99d_0_69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ge21d78c99d_0_69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ge21d78c99d_0_69" descr="Laboratory Chemicals-FUJIFILM Wako Chemicals U.S.A. Corporation/e-Reagent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ge21d78c99d_0_69"/>
          <p:cNvSpPr/>
          <p:nvPr/>
        </p:nvSpPr>
        <p:spPr>
          <a:xfrm>
            <a:off x="514490" y="1165575"/>
            <a:ext cx="1896201" cy="573170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EDF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Lentivirus (30K)</a:t>
            </a:r>
            <a:endParaRPr dirty="0"/>
          </a:p>
        </p:txBody>
      </p:sp>
      <p:sp>
        <p:nvSpPr>
          <p:cNvPr id="112" name="Google Shape;112;ge21d78c99d_0_69"/>
          <p:cNvSpPr/>
          <p:nvPr/>
        </p:nvSpPr>
        <p:spPr>
          <a:xfrm>
            <a:off x="2931173" y="2484750"/>
            <a:ext cx="2057400" cy="285900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EDF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siRNA (200K)</a:t>
            </a:r>
            <a:endParaRPr dirty="0"/>
          </a:p>
        </p:txBody>
      </p:sp>
      <p:sp>
        <p:nvSpPr>
          <p:cNvPr id="113" name="Google Shape;113;ge21d78c99d_0_69"/>
          <p:cNvSpPr/>
          <p:nvPr/>
        </p:nvSpPr>
        <p:spPr>
          <a:xfrm>
            <a:off x="3001382" y="1825223"/>
            <a:ext cx="2057400" cy="369089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EDF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CRISPR (100K)</a:t>
            </a:r>
            <a:endParaRPr dirty="0"/>
          </a:p>
        </p:txBody>
      </p:sp>
      <p:sp>
        <p:nvSpPr>
          <p:cNvPr id="114" name="Google Shape;114;ge21d78c99d_0_69"/>
          <p:cNvSpPr/>
          <p:nvPr/>
        </p:nvSpPr>
        <p:spPr>
          <a:xfrm>
            <a:off x="460375" y="2455718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EDF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Adenovirus (30K)</a:t>
            </a:r>
            <a:endParaRPr sz="1400" b="1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ge21d78c99d_0_69"/>
          <p:cNvSpPr/>
          <p:nvPr/>
        </p:nvSpPr>
        <p:spPr>
          <a:xfrm>
            <a:off x="514490" y="1801091"/>
            <a:ext cx="2057400" cy="419373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EDF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AAV (30K)</a:t>
            </a:r>
            <a:endParaRPr sz="1400" b="1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ge21d78c99d_0_69"/>
          <p:cNvSpPr/>
          <p:nvPr/>
        </p:nvSpPr>
        <p:spPr>
          <a:xfrm>
            <a:off x="514490" y="2988600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EDF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ORF (50K)</a:t>
            </a:r>
            <a:endParaRPr dirty="0"/>
          </a:p>
        </p:txBody>
      </p:sp>
      <p:sp>
        <p:nvSpPr>
          <p:cNvPr id="120" name="Google Shape;120;ge21d78c99d_0_69"/>
          <p:cNvSpPr/>
          <p:nvPr/>
        </p:nvSpPr>
        <p:spPr>
          <a:xfrm>
            <a:off x="3124200" y="3124800"/>
            <a:ext cx="1600200" cy="3372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miRNA</a:t>
            </a:r>
            <a:endParaRPr b="1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  <a:latin typeface="Gill Sans"/>
                <a:ea typeface="Gill Sans"/>
                <a:cs typeface="Gill Sans"/>
                <a:sym typeface="Gill Sans"/>
              </a:rPr>
              <a:t>(2500)</a:t>
            </a:r>
            <a:endParaRPr b="1" dirty="0">
              <a:solidFill>
                <a:schemeClr val="accent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ge21d78c99d_0_69"/>
          <p:cNvSpPr/>
          <p:nvPr/>
        </p:nvSpPr>
        <p:spPr>
          <a:xfrm>
            <a:off x="514490" y="3635214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EDF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Protein </a:t>
            </a:r>
            <a:r>
              <a:rPr lang="en-US" sz="1100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vectors (50K)</a:t>
            </a:r>
            <a:endParaRPr sz="1100" dirty="0"/>
          </a:p>
        </p:txBody>
      </p:sp>
      <p:sp>
        <p:nvSpPr>
          <p:cNvPr id="123" name="Google Shape;123;ge21d78c99d_0_69"/>
          <p:cNvSpPr/>
          <p:nvPr/>
        </p:nvSpPr>
        <p:spPr>
          <a:xfrm>
            <a:off x="3001382" y="1121368"/>
            <a:ext cx="2297982" cy="534250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EDF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3’UTR (30K)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m Presentation Template">
  <a:themeElements>
    <a:clrScheme name="abm">
      <a:dk1>
        <a:srgbClr val="000000"/>
      </a:dk1>
      <a:lt1>
        <a:srgbClr val="FFFFFF"/>
      </a:lt1>
      <a:dk2>
        <a:srgbClr val="1F497D"/>
      </a:dk2>
      <a:lt2>
        <a:srgbClr val="FFFFFF"/>
      </a:lt2>
      <a:accent1>
        <a:srgbClr val="A9C737"/>
      </a:accent1>
      <a:accent2>
        <a:srgbClr val="00B3A5"/>
      </a:accent2>
      <a:accent3>
        <a:srgbClr val="2469B3"/>
      </a:accent3>
      <a:accent4>
        <a:srgbClr val="EA6225"/>
      </a:accent4>
      <a:accent5>
        <a:srgbClr val="B394C5"/>
      </a:accent5>
      <a:accent6>
        <a:srgbClr val="FEC22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133</Words>
  <Application>Microsoft Office PowerPoint</Application>
  <PresentationFormat>On-screen Show (16:9)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Open Sans Light</vt:lpstr>
      <vt:lpstr>Calibri</vt:lpstr>
      <vt:lpstr>Arial</vt:lpstr>
      <vt:lpstr>Gill Sans</vt:lpstr>
      <vt:lpstr>Courier New</vt:lpstr>
      <vt:lpstr>Open Sans</vt:lpstr>
      <vt:lpstr>abm Presentation Template</vt:lpstr>
      <vt:lpstr>New Website Structure/Framework</vt:lpstr>
      <vt:lpstr>Home page  (3 Big Categories in 3 squares like old website)</vt:lpstr>
      <vt:lpstr>General Biology</vt:lpstr>
      <vt:lpstr>Cellular Materials</vt:lpstr>
      <vt:lpstr>Genetic Materials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Website Structure/Framework</dc:title>
  <dc:creator>Mo</dc:creator>
  <cp:lastModifiedBy>Peter Li</cp:lastModifiedBy>
  <cp:revision>5</cp:revision>
  <dcterms:created xsi:type="dcterms:W3CDTF">2015-06-09T17:54:22Z</dcterms:created>
  <dcterms:modified xsi:type="dcterms:W3CDTF">2021-07-05T22:00:11Z</dcterms:modified>
</cp:coreProperties>
</file>