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itchFamily="34" charset="0"/>
      <p:regular r:id="rId10"/>
      <p:bold r:id="rId11"/>
      <p:italic r:id="rId12"/>
      <p:boldItalic r:id="rId13"/>
    </p:embeddedFont>
    <p:embeddedFont>
      <p:font typeface="Gill Sans" charset="0"/>
      <p:regular r:id="rId14"/>
      <p:bold r:id="rId15"/>
    </p:embeddedFont>
    <p:embeddedFont>
      <p:font typeface="Open Sans" charset="0"/>
      <p:regular r:id="rId16"/>
      <p:bold r:id="rId17"/>
      <p:italic r:id="rId18"/>
      <p:boldItalic r:id="rId19"/>
    </p:embeddedFont>
    <p:embeddedFont>
      <p:font typeface="Open Sans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RE9KgXG78SfX47rfJ62TN1set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6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b370afb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b370afb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e3b370afb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b370afb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e3b370afb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e3b370afb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3b370afb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3b370afb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e3b370afb7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b370afb7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e3b370afb7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3b370afb7_2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b99a631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e2b99a631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e2b99a631f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2c11bea8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2c11bea8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e2c11bea8d_1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9144000" cy="49720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411480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 descr="logonew-noShado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70305" y="4095750"/>
            <a:ext cx="2164095" cy="598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with subtitl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371600" y="2474117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2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/>
          <p:nvPr/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1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t>‹#›</a:t>
            </a:fld>
            <a:endParaRPr sz="1400" b="0" i="1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ubtitle">
  <p:cSld name="Title and Content with sub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8229600" cy="3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457200" y="89535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Calibri"/>
              <a:buNone/>
              <a:defRPr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457200" y="1428750"/>
            <a:ext cx="4040188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4648200" y="895350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4"/>
          </p:nvPr>
        </p:nvSpPr>
        <p:spPr>
          <a:xfrm>
            <a:off x="4645028" y="1428750"/>
            <a:ext cx="4041775" cy="3165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79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Char char="o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5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57201" y="361950"/>
            <a:ext cx="3008313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2400"/>
              <a:buFont typeface="Calibri"/>
              <a:buNone/>
              <a:defRPr sz="2400" b="0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3581398" y="361950"/>
            <a:ext cx="5111750" cy="421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SzPts val="2600"/>
              <a:buChar char="•"/>
              <a:defRPr sz="26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21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o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457201" y="1143001"/>
            <a:ext cx="3008313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953000" y="57150"/>
            <a:ext cx="33528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  <a:defRPr sz="1400" i="1">
                <a:solidFill>
                  <a:srgbClr val="EA622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Char char="o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3800"/>
              <a:buFont typeface="Open Sans Light"/>
              <a:buNone/>
              <a:defRPr sz="3800" b="0" i="0" u="none" strike="noStrike" cap="none">
                <a:solidFill>
                  <a:srgbClr val="EA6225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2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381000" y="4743450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1" u="none" strike="noStrike" cap="none">
                <a:solidFill>
                  <a:srgbClr val="EA622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 rot="10800000" flipH="1">
            <a:off x="0" y="5086350"/>
            <a:ext cx="9144000" cy="5715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0"/>
          <p:cNvSpPr/>
          <p:nvPr/>
        </p:nvSpPr>
        <p:spPr>
          <a:xfrm rot="10800000" flipH="1">
            <a:off x="8305800" y="0"/>
            <a:ext cx="381000" cy="342900"/>
          </a:xfrm>
          <a:prstGeom prst="rect">
            <a:avLst/>
          </a:prstGeom>
          <a:solidFill>
            <a:srgbClr val="EA622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0" descr="logonew-noShadow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67600" y="4629150"/>
            <a:ext cx="1219200" cy="3373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New Website Structure/Framework</a:t>
            </a: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3b370afb7_1_0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e3b370afb7_1_0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Layer (Homepage)</a:t>
            </a:r>
            <a:endParaRPr/>
          </a:p>
        </p:txBody>
      </p:sp>
      <p:sp>
        <p:nvSpPr>
          <p:cNvPr id="86" name="Google Shape;86;ge3b370afb7_1_0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b370afb7_2_0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93" name="Google Shape;93;ge3b370afb7_2_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4 Big Categories, 4 small ones</a:t>
            </a:r>
            <a:endParaRPr b="1"/>
          </a:p>
        </p:txBody>
      </p:sp>
      <p:sp>
        <p:nvSpPr>
          <p:cNvPr id="94" name="Google Shape;94;ge3b370afb7_2_0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95" name="Google Shape;95;ge3b370afb7_2_0"/>
          <p:cNvSpPr/>
          <p:nvPr/>
        </p:nvSpPr>
        <p:spPr>
          <a:xfrm>
            <a:off x="4458775" y="1106813"/>
            <a:ext cx="27432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Cell</a:t>
            </a: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ular Biological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" name="Google Shape;96;ge3b370afb7_2_0"/>
          <p:cNvSpPr/>
          <p:nvPr/>
        </p:nvSpPr>
        <p:spPr>
          <a:xfrm>
            <a:off x="1446550" y="1106812"/>
            <a:ext cx="27432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Genetic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ge3b370afb7_2_0"/>
          <p:cNvSpPr/>
          <p:nvPr/>
        </p:nvSpPr>
        <p:spPr>
          <a:xfrm>
            <a:off x="1430350" y="2227100"/>
            <a:ext cx="2775600" cy="908700"/>
          </a:xfrm>
          <a:prstGeom prst="roundRect">
            <a:avLst>
              <a:gd name="adj" fmla="val 16667"/>
            </a:avLst>
          </a:prstGeom>
          <a:solidFill>
            <a:srgbClr val="FFF2D4"/>
          </a:solidFill>
          <a:ln w="25400" cap="flat" cmpd="sng">
            <a:solidFill>
              <a:srgbClr val="FFF2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General Biological Materials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ge3b370afb7_2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ge3b370afb7_2_0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ge3b370afb7_2_0"/>
          <p:cNvSpPr/>
          <p:nvPr/>
        </p:nvSpPr>
        <p:spPr>
          <a:xfrm>
            <a:off x="4442575" y="2227150"/>
            <a:ext cx="2775600" cy="9087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EDF3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abmVacations+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ge3b370afb7_2_0"/>
          <p:cNvSpPr/>
          <p:nvPr/>
        </p:nvSpPr>
        <p:spPr>
          <a:xfrm>
            <a:off x="1430350" y="3347400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Antibodies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ge3b370afb7_2_0"/>
          <p:cNvSpPr/>
          <p:nvPr/>
        </p:nvSpPr>
        <p:spPr>
          <a:xfrm>
            <a:off x="2887150" y="3347400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Custom Services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ge3b370afb7_2_0"/>
          <p:cNvSpPr/>
          <p:nvPr/>
        </p:nvSpPr>
        <p:spPr>
          <a:xfrm>
            <a:off x="4442575" y="3347475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Promo I:</a:t>
            </a:r>
            <a:b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2X points for PCR, RT, qPCR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ge3b370afb7_2_0"/>
          <p:cNvSpPr/>
          <p:nvPr/>
        </p:nvSpPr>
        <p:spPr>
          <a:xfrm>
            <a:off x="5899375" y="3347475"/>
            <a:ext cx="1318800" cy="9087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rgbClr val="EFE9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Promo 2</a:t>
            </a: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3b370afb7_1_7"/>
          <p:cNvSpPr txBox="1">
            <a:spLocks noGrp="1"/>
          </p:cNvSpPr>
          <p:nvPr>
            <p:ph type="subTitle" idx="1"/>
          </p:nvPr>
        </p:nvSpPr>
        <p:spPr>
          <a:xfrm>
            <a:off x="1371600" y="2188367"/>
            <a:ext cx="6400800" cy="131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ctr" rtl="0">
              <a:spcBef>
                <a:spcPts val="40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General Biological Materials</a:t>
            </a:r>
            <a:endParaRPr/>
          </a:p>
          <a:p>
            <a: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Cellular Biological Materials</a:t>
            </a:r>
            <a:endParaRPr/>
          </a:p>
          <a:p>
            <a:pPr marL="457200" lvl="0" indent="-355600" algn="ctr" rtl="0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Genetic Biological Materials</a:t>
            </a:r>
            <a:endParaRPr/>
          </a:p>
        </p:txBody>
      </p:sp>
      <p:sp>
        <p:nvSpPr>
          <p:cNvPr id="115" name="Google Shape;115;ge3b370afb7_1_7"/>
          <p:cNvSpPr txBox="1">
            <a:spLocks noGrp="1"/>
          </p:cNvSpPr>
          <p:nvPr>
            <p:ph type="ctrTitle"/>
          </p:nvPr>
        </p:nvSpPr>
        <p:spPr>
          <a:xfrm>
            <a:off x="685800" y="1085850"/>
            <a:ext cx="77724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Layer</a:t>
            </a:r>
            <a:endParaRPr/>
          </a:p>
        </p:txBody>
      </p:sp>
      <p:sp>
        <p:nvSpPr>
          <p:cNvPr id="116" name="Google Shape;116;ge3b370afb7_1_7"/>
          <p:cNvSpPr txBox="1">
            <a:spLocks noGrp="1"/>
          </p:cNvSpPr>
          <p:nvPr>
            <p:ph type="body" idx="2"/>
          </p:nvPr>
        </p:nvSpPr>
        <p:spPr>
          <a:xfrm>
            <a:off x="457200" y="4400550"/>
            <a:ext cx="4267200" cy="571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3b370afb7_2_71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23" name="Google Shape;123;ge3b370afb7_2_7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General Biological Materials</a:t>
            </a:r>
            <a:endParaRPr b="1"/>
          </a:p>
        </p:txBody>
      </p:sp>
      <p:sp>
        <p:nvSpPr>
          <p:cNvPr id="124" name="Google Shape;124;ge3b370afb7_2_71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25" name="Google Shape;125;ge3b370afb7_2_71"/>
          <p:cNvSpPr/>
          <p:nvPr/>
        </p:nvSpPr>
        <p:spPr>
          <a:xfrm>
            <a:off x="4458775" y="1106825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Expression Systems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ge3b370afb7_2_71"/>
          <p:cNvSpPr/>
          <p:nvPr/>
        </p:nvSpPr>
        <p:spPr>
          <a:xfrm>
            <a:off x="1446550" y="1106796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PCR, qPCR, and RT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ge3b370afb7_2_71"/>
          <p:cNvSpPr/>
          <p:nvPr/>
        </p:nvSpPr>
        <p:spPr>
          <a:xfrm>
            <a:off x="1430350" y="260810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Reagents and Chemicals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ge3b370afb7_2_7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ge3b370afb7_2_71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" name="Google Shape;134;ge3b370afb7_2_71"/>
          <p:cNvSpPr/>
          <p:nvPr/>
        </p:nvSpPr>
        <p:spPr>
          <a:xfrm>
            <a:off x="4442575" y="260815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Enzymes and Kits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ge3b370afb7_2_71"/>
          <p:cNvSpPr/>
          <p:nvPr/>
        </p:nvSpPr>
        <p:spPr>
          <a:xfrm>
            <a:off x="1430350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RNA Mango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e3b370afb7_2_71"/>
          <p:cNvSpPr/>
          <p:nvPr/>
        </p:nvSpPr>
        <p:spPr>
          <a:xfrm>
            <a:off x="2887150" y="420450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Equipment &amp; Lab Consumables</a:t>
            </a:r>
            <a:endParaRPr sz="13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e3b370afb7_2_71"/>
          <p:cNvSpPr/>
          <p:nvPr/>
        </p:nvSpPr>
        <p:spPr>
          <a:xfrm>
            <a:off x="44425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Stains, Gels, Blots &amp; ELISAs</a:t>
            </a:r>
            <a:endParaRPr sz="1400" b="1" i="0" u="none" strike="noStrike" cap="none" dirty="0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ge3b370afb7_2_71"/>
          <p:cNvSpPr/>
          <p:nvPr/>
        </p:nvSpPr>
        <p:spPr>
          <a:xfrm>
            <a:off x="5899375" y="42045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b99a631f_3_0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45" name="Google Shape;145;ge2b99a631f_3_0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Cellular Biology Materials</a:t>
            </a:r>
            <a:endParaRPr b="1"/>
          </a:p>
        </p:txBody>
      </p:sp>
      <p:sp>
        <p:nvSpPr>
          <p:cNvPr id="146" name="Google Shape;146;ge2b99a631f_3_0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47" name="Google Shape;147;ge2b99a631f_3_0"/>
          <p:cNvSpPr/>
          <p:nvPr/>
        </p:nvSpPr>
        <p:spPr>
          <a:xfrm>
            <a:off x="4458775" y="1106825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Stable Cell Lines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ge2b99a631f_3_0"/>
          <p:cNvSpPr/>
          <p:nvPr/>
        </p:nvSpPr>
        <p:spPr>
          <a:xfrm>
            <a:off x="1446550" y="1106796"/>
            <a:ext cx="27432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Primary and Immortalized Cell Lines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e2b99a631f_3_0"/>
          <p:cNvSpPr/>
          <p:nvPr/>
        </p:nvSpPr>
        <p:spPr>
          <a:xfrm>
            <a:off x="1430350" y="260810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Tumor Cell Lines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e2b99a631f_3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ge2b99a631f_3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ge2b99a631f_3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ge2b99a631f_3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ge2b99a631f_3_0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ge2b99a631f_3_0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ge2b99a631f_3_0"/>
          <p:cNvSpPr/>
          <p:nvPr/>
        </p:nvSpPr>
        <p:spPr>
          <a:xfrm>
            <a:off x="4442575" y="2608150"/>
            <a:ext cx="2775600" cy="14595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Get your cell line free!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ge2b99a631f_3_0"/>
          <p:cNvSpPr/>
          <p:nvPr/>
        </p:nvSpPr>
        <p:spPr>
          <a:xfrm>
            <a:off x="2953100" y="424185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Mycoplasma Detection/ Elimination</a:t>
            </a:r>
            <a:endParaRPr sz="10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ge2b99a631f_3_0"/>
          <p:cNvSpPr/>
          <p:nvPr/>
        </p:nvSpPr>
        <p:spPr>
          <a:xfrm>
            <a:off x="4409900" y="4241775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Growth Factors &amp; Cytokines</a:t>
            </a:r>
            <a:endParaRPr sz="10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9" name="Google Shape;159;ge2b99a631f_3_0"/>
          <p:cNvSpPr/>
          <p:nvPr/>
        </p:nvSpPr>
        <p:spPr>
          <a:xfrm>
            <a:off x="5965325" y="424185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Media, Reagents, Kits &amp; Plastics</a:t>
            </a:r>
            <a:endParaRPr sz="10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ge2b99a631f_3_0"/>
          <p:cNvSpPr/>
          <p:nvPr/>
        </p:nvSpPr>
        <p:spPr>
          <a:xfrm>
            <a:off x="1446550" y="4241850"/>
            <a:ext cx="1318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Antibodies</a:t>
            </a:r>
            <a:endParaRPr sz="1000"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2c11bea8d_1_21"/>
          <p:cNvSpPr txBox="1">
            <a:spLocks noGrp="1"/>
          </p:cNvSpPr>
          <p:nvPr>
            <p:ph type="sldNum" idx="12"/>
          </p:nvPr>
        </p:nvSpPr>
        <p:spPr>
          <a:xfrm>
            <a:off x="8305800" y="57150"/>
            <a:ext cx="381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167" name="Google Shape;167;ge2c11bea8d_1_21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ct val="100000"/>
              <a:buFont typeface="Calibri"/>
              <a:buNone/>
            </a:pPr>
            <a:r>
              <a:rPr lang="en-US" b="1"/>
              <a:t>Genetic Biological Materials</a:t>
            </a:r>
            <a:endParaRPr b="1"/>
          </a:p>
        </p:txBody>
      </p:sp>
      <p:sp>
        <p:nvSpPr>
          <p:cNvPr id="168" name="Google Shape;168;ge2c11bea8d_1_21"/>
          <p:cNvSpPr txBox="1">
            <a:spLocks noGrp="1"/>
          </p:cNvSpPr>
          <p:nvPr>
            <p:ph type="body" idx="1"/>
          </p:nvPr>
        </p:nvSpPr>
        <p:spPr>
          <a:xfrm>
            <a:off x="4953000" y="57150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rgbClr val="EA6225"/>
              </a:buClr>
              <a:buSzPts val="1400"/>
              <a:buNone/>
            </a:pPr>
            <a:endParaRPr/>
          </a:p>
        </p:txBody>
      </p:sp>
      <p:sp>
        <p:nvSpPr>
          <p:cNvPr id="169" name="Google Shape;169;ge2c11bea8d_1_21"/>
          <p:cNvSpPr/>
          <p:nvPr/>
        </p:nvSpPr>
        <p:spPr>
          <a:xfrm>
            <a:off x="1446550" y="1106800"/>
            <a:ext cx="5771700" cy="1327200"/>
          </a:xfrm>
          <a:prstGeom prst="roundRect">
            <a:avLst>
              <a:gd name="adj" fmla="val 16667"/>
            </a:avLst>
          </a:prstGeom>
          <a:solidFill>
            <a:srgbClr val="EFE9F3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GENE SEARCH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ge2c11bea8d_1_2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ge2c11bea8d_1_2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ge2c11bea8d_1_2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" name="Google Shape;173;ge2c11bea8d_1_2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4" name="Google Shape;174;ge2c11bea8d_1_21" descr="FUJIFILM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ge2c11bea8d_1_21" descr="Laboratory Chemicals-FUJIFILM Wako Chemicals U.S.A. Corporation/e-Reagent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ge2c11bea8d_1_21"/>
          <p:cNvSpPr txBox="1"/>
          <p:nvPr/>
        </p:nvSpPr>
        <p:spPr>
          <a:xfrm>
            <a:off x="3242225" y="1675950"/>
            <a:ext cx="2026500" cy="3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ge2c11bea8d_1_21"/>
          <p:cNvSpPr txBox="1"/>
          <p:nvPr/>
        </p:nvSpPr>
        <p:spPr>
          <a:xfrm>
            <a:off x="5178924" y="1588125"/>
            <a:ext cx="69589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dirty="0">
                <a:solidFill>
                  <a:srgbClr val="4D5156"/>
                </a:solidFill>
                <a:highlight>
                  <a:srgbClr val="FFFFFF"/>
                </a:highlight>
              </a:rPr>
              <a:t>🔍</a:t>
            </a:r>
            <a:endParaRPr sz="2300" dirty="0"/>
          </a:p>
        </p:txBody>
      </p:sp>
      <p:sp>
        <p:nvSpPr>
          <p:cNvPr id="178" name="Google Shape;178;ge2c11bea8d_1_21"/>
          <p:cNvSpPr/>
          <p:nvPr/>
        </p:nvSpPr>
        <p:spPr>
          <a:xfrm>
            <a:off x="3383348" y="336577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Protein 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ge2c11bea8d_1_21"/>
          <p:cNvSpPr/>
          <p:nvPr/>
        </p:nvSpPr>
        <p:spPr>
          <a:xfrm>
            <a:off x="1438500" y="2571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RNA Mango</a:t>
            </a: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ge2c11bea8d_1_21"/>
          <p:cNvSpPr/>
          <p:nvPr/>
        </p:nvSpPr>
        <p:spPr>
          <a:xfrm>
            <a:off x="3372644" y="2571750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ge2c11bea8d_1_21"/>
          <p:cNvSpPr/>
          <p:nvPr/>
        </p:nvSpPr>
        <p:spPr>
          <a:xfrm>
            <a:off x="5437729" y="2571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ge2c11bea8d_1_21"/>
          <p:cNvSpPr/>
          <p:nvPr/>
        </p:nvSpPr>
        <p:spPr>
          <a:xfrm>
            <a:off x="1438500" y="3365850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ORF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ge2c11bea8d_1_21"/>
          <p:cNvSpPr/>
          <p:nvPr/>
        </p:nvSpPr>
        <p:spPr>
          <a:xfrm>
            <a:off x="1438500" y="2571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Lentivirus</a:t>
            </a:r>
            <a:endParaRPr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ge2c11bea8d_1_21"/>
          <p:cNvSpPr/>
          <p:nvPr/>
        </p:nvSpPr>
        <p:spPr>
          <a:xfrm>
            <a:off x="3372644" y="2571750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Adenovirus</a:t>
            </a:r>
            <a:endParaRPr b="1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ge2c11bea8d_1_21"/>
          <p:cNvSpPr/>
          <p:nvPr/>
        </p:nvSpPr>
        <p:spPr>
          <a:xfrm>
            <a:off x="5437729" y="2571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AAV</a:t>
            </a:r>
            <a:endParaRPr b="1" i="0" u="none" strike="noStrike" cap="none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ge2c11bea8d_1_21"/>
          <p:cNvSpPr/>
          <p:nvPr/>
        </p:nvSpPr>
        <p:spPr>
          <a:xfrm>
            <a:off x="1451254" y="4159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CRISPR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ge2c11bea8d_1_21"/>
          <p:cNvSpPr/>
          <p:nvPr/>
        </p:nvSpPr>
        <p:spPr>
          <a:xfrm>
            <a:off x="3385398" y="4159750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siRNA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ge2c11bea8d_1_21"/>
          <p:cNvSpPr/>
          <p:nvPr/>
        </p:nvSpPr>
        <p:spPr>
          <a:xfrm>
            <a:off x="5437729" y="4159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EDF3D6"/>
          </a:solidFill>
          <a:ln w="254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abmXchange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Get a free vector 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ge2c11bea8d_1_21"/>
          <p:cNvSpPr/>
          <p:nvPr/>
        </p:nvSpPr>
        <p:spPr>
          <a:xfrm>
            <a:off x="5437729" y="3365825"/>
            <a:ext cx="1750800" cy="661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54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rPr>
              <a:t>miRNA and 3’UTR</a:t>
            </a:r>
            <a:endParaRPr b="1">
              <a:solidFill>
                <a:srgbClr val="7F7F7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bm Presentation Template">
  <a:themeElements>
    <a:clrScheme name="abm">
      <a:dk1>
        <a:srgbClr val="000000"/>
      </a:dk1>
      <a:lt1>
        <a:srgbClr val="FFFFFF"/>
      </a:lt1>
      <a:dk2>
        <a:srgbClr val="1F497D"/>
      </a:dk2>
      <a:lt2>
        <a:srgbClr val="FFFFFF"/>
      </a:lt2>
      <a:accent1>
        <a:srgbClr val="A9C737"/>
      </a:accent1>
      <a:accent2>
        <a:srgbClr val="00B3A5"/>
      </a:accent2>
      <a:accent3>
        <a:srgbClr val="2469B3"/>
      </a:accent3>
      <a:accent4>
        <a:srgbClr val="EA6225"/>
      </a:accent4>
      <a:accent5>
        <a:srgbClr val="B394C5"/>
      </a:accent5>
      <a:accent6>
        <a:srgbClr val="FEC22C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144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</vt:lpstr>
      <vt:lpstr>Open Sans</vt:lpstr>
      <vt:lpstr>Open Sans Light</vt:lpstr>
      <vt:lpstr>Courier New</vt:lpstr>
      <vt:lpstr>abm Presentation Template</vt:lpstr>
      <vt:lpstr>New Website Structure/Framework</vt:lpstr>
      <vt:lpstr>First Layer (Homepage)</vt:lpstr>
      <vt:lpstr>4 Big Categories, 4 small ones</vt:lpstr>
      <vt:lpstr>Second Layer</vt:lpstr>
      <vt:lpstr>General Biological Materials</vt:lpstr>
      <vt:lpstr>Cellular Biology Materials</vt:lpstr>
      <vt:lpstr>Genetic Biological Materials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Website Structure/Framework</dc:title>
  <dc:creator>Mo</dc:creator>
  <cp:lastModifiedBy>Admin</cp:lastModifiedBy>
  <cp:revision>2</cp:revision>
  <dcterms:created xsi:type="dcterms:W3CDTF">2015-06-09T17:54:22Z</dcterms:created>
  <dcterms:modified xsi:type="dcterms:W3CDTF">2021-07-09T22:17:20Z</dcterms:modified>
</cp:coreProperties>
</file>