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Calibri" pitchFamily="34" charset="0"/>
      <p:regular r:id="rId9"/>
      <p:bold r:id="rId10"/>
      <p:italic r:id="rId11"/>
      <p:boldItalic r:id="rId12"/>
    </p:embeddedFont>
    <p:embeddedFont>
      <p:font typeface="Gill Sans" charset="0"/>
      <p:regular r:id="rId13"/>
      <p:bold r:id="rId14"/>
    </p:embeddedFont>
    <p:embeddedFont>
      <p:font typeface="Open Sans Light" charset="0"/>
      <p:regular r:id="rId15"/>
      <p:bold r:id="rId16"/>
      <p:italic r:id="rId17"/>
      <p:boldItalic r:id="rId18"/>
    </p:embeddedFont>
    <p:embeddedFont>
      <p:font typeface="Open Sans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5" roundtripDataSignature="AMtx7misOGuffGtq/7Pf39GXqIL4tH+4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-59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55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57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56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3b370afb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3b370afb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e3b370afb7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3b370afb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ge3b370afb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e3b370afb7_2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3b370afb7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3b370afb7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e3b370afb7_1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3b370afb7_2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e3b370afb7_2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e3b370afb7_2_7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3b370afb7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e3b370afb7_2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e3b370afb7_2_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esentation Title Slide">
  <p:cSld name="Presentation 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/>
          <p:nvPr/>
        </p:nvSpPr>
        <p:spPr>
          <a:xfrm>
            <a:off x="0" y="0"/>
            <a:ext cx="9144000" cy="49720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1"/>
          <p:cNvSpPr/>
          <p:nvPr/>
        </p:nvSpPr>
        <p:spPr>
          <a:xfrm>
            <a:off x="0" y="0"/>
            <a:ext cx="9144000" cy="3829050"/>
          </a:xfrm>
          <a:prstGeom prst="rect">
            <a:avLst/>
          </a:prstGeom>
          <a:solidFill>
            <a:srgbClr val="EA622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1"/>
          <p:cNvSpPr txBox="1">
            <a:spLocks noGrp="1"/>
          </p:cNvSpPr>
          <p:nvPr>
            <p:ph type="dt" idx="10"/>
          </p:nvPr>
        </p:nvSpPr>
        <p:spPr>
          <a:xfrm>
            <a:off x="457200" y="411480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subTitle" idx="1"/>
          </p:nvPr>
        </p:nvSpPr>
        <p:spPr>
          <a:xfrm>
            <a:off x="1371600" y="2188367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520"/>
              </a:spcBef>
              <a:spcAft>
                <a:spcPts val="0"/>
              </a:spcAft>
              <a:buSzPts val="2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ctrTitle"/>
          </p:nvPr>
        </p:nvSpPr>
        <p:spPr>
          <a:xfrm>
            <a:off x="685800" y="1085850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body" idx="2"/>
          </p:nvPr>
        </p:nvSpPr>
        <p:spPr>
          <a:xfrm>
            <a:off x="457200" y="4400550"/>
            <a:ext cx="42672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lvl="4" indent="-2921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o"/>
              <a:defRPr sz="20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3" name="Google Shape;23;p11" descr="logonew-noShadow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70305" y="4095750"/>
            <a:ext cx="2164095" cy="598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 txBox="1">
            <a:spLocks noGrp="1"/>
          </p:cNvSpPr>
          <p:nvPr>
            <p:ph type="title"/>
          </p:nvPr>
        </p:nvSpPr>
        <p:spPr>
          <a:xfrm>
            <a:off x="457200" y="342900"/>
            <a:ext cx="8229600" cy="55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A6225"/>
              </a:buClr>
              <a:buSzPts val="3800"/>
              <a:buFont typeface="Calibri"/>
              <a:buNone/>
              <a:defRPr>
                <a:solidFill>
                  <a:srgbClr val="EA622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dt" idx="10"/>
          </p:nvPr>
        </p:nvSpPr>
        <p:spPr>
          <a:xfrm>
            <a:off x="381000" y="474345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body" idx="1"/>
          </p:nvPr>
        </p:nvSpPr>
        <p:spPr>
          <a:xfrm>
            <a:off x="4953000" y="57150"/>
            <a:ext cx="3352800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spcBef>
                <a:spcPts val="280"/>
              </a:spcBef>
              <a:spcAft>
                <a:spcPts val="0"/>
              </a:spcAft>
              <a:buClr>
                <a:srgbClr val="EA6225"/>
              </a:buClr>
              <a:buSzPts val="1400"/>
              <a:buNone/>
              <a:defRPr sz="1400" i="1">
                <a:solidFill>
                  <a:srgbClr val="EA622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00"/>
              <a:buChar char="o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sldNum" idx="12"/>
          </p:nvPr>
        </p:nvSpPr>
        <p:spPr>
          <a:xfrm>
            <a:off x="8305800" y="57150"/>
            <a:ext cx="381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0" i="1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0" i="1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0" i="1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0" i="1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0" i="1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0" i="1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0" i="1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0" i="1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0" i="1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with subtitle" type="titl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A622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4"/>
          <p:cNvSpPr txBox="1">
            <a:spLocks noGrp="1"/>
          </p:cNvSpPr>
          <p:nvPr>
            <p:ph type="ctrTitle"/>
          </p:nvPr>
        </p:nvSpPr>
        <p:spPr>
          <a:xfrm>
            <a:off x="685800" y="1371600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subTitle" idx="1"/>
          </p:nvPr>
        </p:nvSpPr>
        <p:spPr>
          <a:xfrm>
            <a:off x="1371600" y="2474117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520"/>
              </a:spcBef>
              <a:spcAft>
                <a:spcPts val="0"/>
              </a:spcAft>
              <a:buSzPts val="2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457200" y="342900"/>
            <a:ext cx="8229600" cy="55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A6225"/>
              </a:buClr>
              <a:buSzPts val="3800"/>
              <a:buFont typeface="Calibri"/>
              <a:buNone/>
              <a:defRPr>
                <a:solidFill>
                  <a:srgbClr val="EA622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93700" algn="l">
              <a:spcBef>
                <a:spcPts val="520"/>
              </a:spcBef>
              <a:spcAft>
                <a:spcPts val="0"/>
              </a:spcAft>
              <a:buSzPts val="26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21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o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dt" idx="10"/>
          </p:nvPr>
        </p:nvSpPr>
        <p:spPr>
          <a:xfrm>
            <a:off x="381000" y="474345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body" idx="2"/>
          </p:nvPr>
        </p:nvSpPr>
        <p:spPr>
          <a:xfrm>
            <a:off x="4953000" y="57150"/>
            <a:ext cx="3352800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spcBef>
                <a:spcPts val="280"/>
              </a:spcBef>
              <a:spcAft>
                <a:spcPts val="0"/>
              </a:spcAft>
              <a:buClr>
                <a:srgbClr val="EA6225"/>
              </a:buClr>
              <a:buSzPts val="1400"/>
              <a:buNone/>
              <a:defRPr sz="1400" i="1">
                <a:solidFill>
                  <a:srgbClr val="EA622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00"/>
              <a:buChar char="o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5"/>
          <p:cNvSpPr txBox="1"/>
          <p:nvPr/>
        </p:nvSpPr>
        <p:spPr>
          <a:xfrm>
            <a:off x="8305800" y="57150"/>
            <a:ext cx="381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fld id="{00000000-1234-1234-1234-123412341234}" type="slidenum">
              <a:rPr lang="en-US" sz="1400" b="0" i="1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t>‹#›</a:t>
            </a:fld>
            <a:endParaRPr sz="1400" b="0" i="1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ith subtitle">
  <p:cSld name="Title and Content with sub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6"/>
          <p:cNvSpPr txBox="1">
            <a:spLocks noGrp="1"/>
          </p:cNvSpPr>
          <p:nvPr>
            <p:ph type="title"/>
          </p:nvPr>
        </p:nvSpPr>
        <p:spPr>
          <a:xfrm>
            <a:off x="457200" y="342900"/>
            <a:ext cx="8229600" cy="55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A6225"/>
              </a:buClr>
              <a:buSzPts val="3800"/>
              <a:buFont typeface="Calibri"/>
              <a:buNone/>
              <a:defRPr>
                <a:solidFill>
                  <a:srgbClr val="EA622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1"/>
          </p:nvPr>
        </p:nvSpPr>
        <p:spPr>
          <a:xfrm>
            <a:off x="457200" y="1276350"/>
            <a:ext cx="8229600" cy="3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93700" algn="l">
              <a:spcBef>
                <a:spcPts val="520"/>
              </a:spcBef>
              <a:spcAft>
                <a:spcPts val="0"/>
              </a:spcAft>
              <a:buSzPts val="26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21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o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dt" idx="10"/>
          </p:nvPr>
        </p:nvSpPr>
        <p:spPr>
          <a:xfrm>
            <a:off x="381000" y="474345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body" idx="2"/>
          </p:nvPr>
        </p:nvSpPr>
        <p:spPr>
          <a:xfrm>
            <a:off x="457200" y="89535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1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body" idx="3"/>
          </p:nvPr>
        </p:nvSpPr>
        <p:spPr>
          <a:xfrm>
            <a:off x="4953000" y="57150"/>
            <a:ext cx="3352800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spcBef>
                <a:spcPts val="280"/>
              </a:spcBef>
              <a:spcAft>
                <a:spcPts val="0"/>
              </a:spcAft>
              <a:buClr>
                <a:srgbClr val="EA6225"/>
              </a:buClr>
              <a:buSzPts val="1400"/>
              <a:buNone/>
              <a:defRPr sz="1400" i="1">
                <a:solidFill>
                  <a:srgbClr val="EA622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00"/>
              <a:buChar char="o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sldNum" idx="12"/>
          </p:nvPr>
        </p:nvSpPr>
        <p:spPr>
          <a:xfrm>
            <a:off x="8305800" y="57150"/>
            <a:ext cx="381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title"/>
          </p:nvPr>
        </p:nvSpPr>
        <p:spPr>
          <a:xfrm>
            <a:off x="457200" y="342900"/>
            <a:ext cx="8229600" cy="55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A6225"/>
              </a:buClr>
              <a:buSzPts val="3800"/>
              <a:buFont typeface="Calibri"/>
              <a:buNone/>
              <a:defRPr>
                <a:solidFill>
                  <a:srgbClr val="EA622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4038600" cy="3623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00"/>
              <a:buChar char="o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body" idx="2"/>
          </p:nvPr>
        </p:nvSpPr>
        <p:spPr>
          <a:xfrm>
            <a:off x="4648200" y="971550"/>
            <a:ext cx="4038600" cy="3623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00"/>
              <a:buChar char="o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dt" idx="10"/>
          </p:nvPr>
        </p:nvSpPr>
        <p:spPr>
          <a:xfrm>
            <a:off x="381000" y="474345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7"/>
          <p:cNvSpPr txBox="1">
            <a:spLocks noGrp="1"/>
          </p:cNvSpPr>
          <p:nvPr>
            <p:ph type="body" idx="3"/>
          </p:nvPr>
        </p:nvSpPr>
        <p:spPr>
          <a:xfrm>
            <a:off x="4953000" y="57150"/>
            <a:ext cx="3352800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spcBef>
                <a:spcPts val="280"/>
              </a:spcBef>
              <a:spcAft>
                <a:spcPts val="0"/>
              </a:spcAft>
              <a:buClr>
                <a:srgbClr val="EA6225"/>
              </a:buClr>
              <a:buSzPts val="1400"/>
              <a:buNone/>
              <a:defRPr sz="1400" i="1">
                <a:solidFill>
                  <a:srgbClr val="EA622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00"/>
              <a:buChar char="o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17"/>
          <p:cNvSpPr txBox="1">
            <a:spLocks noGrp="1"/>
          </p:cNvSpPr>
          <p:nvPr>
            <p:ph type="sldNum" idx="12"/>
          </p:nvPr>
        </p:nvSpPr>
        <p:spPr>
          <a:xfrm>
            <a:off x="8305800" y="57150"/>
            <a:ext cx="381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8"/>
          <p:cNvSpPr txBox="1">
            <a:spLocks noGrp="1"/>
          </p:cNvSpPr>
          <p:nvPr>
            <p:ph type="title"/>
          </p:nvPr>
        </p:nvSpPr>
        <p:spPr>
          <a:xfrm>
            <a:off x="457200" y="342900"/>
            <a:ext cx="8229600" cy="55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A6225"/>
              </a:buClr>
              <a:buSzPts val="3800"/>
              <a:buFont typeface="Calibri"/>
              <a:buNone/>
              <a:defRPr>
                <a:solidFill>
                  <a:srgbClr val="EA622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body" idx="1"/>
          </p:nvPr>
        </p:nvSpPr>
        <p:spPr>
          <a:xfrm>
            <a:off x="457200" y="895350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1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body" idx="2"/>
          </p:nvPr>
        </p:nvSpPr>
        <p:spPr>
          <a:xfrm>
            <a:off x="457200" y="1428750"/>
            <a:ext cx="4040188" cy="3165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79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800"/>
              <a:buChar char="o"/>
              <a:defRPr sz="16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body" idx="3"/>
          </p:nvPr>
        </p:nvSpPr>
        <p:spPr>
          <a:xfrm>
            <a:off x="4648200" y="895350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1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body" idx="4"/>
          </p:nvPr>
        </p:nvSpPr>
        <p:spPr>
          <a:xfrm>
            <a:off x="4645028" y="1428750"/>
            <a:ext cx="4041775" cy="3165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79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800"/>
              <a:buChar char="o"/>
              <a:defRPr sz="16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dt" idx="10"/>
          </p:nvPr>
        </p:nvSpPr>
        <p:spPr>
          <a:xfrm>
            <a:off x="381000" y="474345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body" idx="5"/>
          </p:nvPr>
        </p:nvSpPr>
        <p:spPr>
          <a:xfrm>
            <a:off x="4953000" y="57150"/>
            <a:ext cx="3352800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spcBef>
                <a:spcPts val="280"/>
              </a:spcBef>
              <a:spcAft>
                <a:spcPts val="0"/>
              </a:spcAft>
              <a:buClr>
                <a:srgbClr val="EA6225"/>
              </a:buClr>
              <a:buSzPts val="1400"/>
              <a:buNone/>
              <a:defRPr sz="1400" i="1">
                <a:solidFill>
                  <a:srgbClr val="EA622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00"/>
              <a:buChar char="o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sldNum" idx="12"/>
          </p:nvPr>
        </p:nvSpPr>
        <p:spPr>
          <a:xfrm>
            <a:off x="8305800" y="57150"/>
            <a:ext cx="381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>
            <a:spLocks noGrp="1"/>
          </p:cNvSpPr>
          <p:nvPr>
            <p:ph type="title"/>
          </p:nvPr>
        </p:nvSpPr>
        <p:spPr>
          <a:xfrm>
            <a:off x="457201" y="361950"/>
            <a:ext cx="3008313" cy="71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A6225"/>
              </a:buClr>
              <a:buSzPts val="2400"/>
              <a:buFont typeface="Calibri"/>
              <a:buNone/>
              <a:defRPr sz="2400" b="0">
                <a:solidFill>
                  <a:srgbClr val="EA622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body" idx="1"/>
          </p:nvPr>
        </p:nvSpPr>
        <p:spPr>
          <a:xfrm>
            <a:off x="3581398" y="361950"/>
            <a:ext cx="5111750" cy="421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93700" algn="l">
              <a:spcBef>
                <a:spcPts val="520"/>
              </a:spcBef>
              <a:spcAft>
                <a:spcPts val="0"/>
              </a:spcAft>
              <a:buSzPts val="2600"/>
              <a:buChar char="•"/>
              <a:defRPr sz="26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21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o"/>
              <a:defRPr sz="20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body" idx="2"/>
          </p:nvPr>
        </p:nvSpPr>
        <p:spPr>
          <a:xfrm>
            <a:off x="457201" y="1143001"/>
            <a:ext cx="3008313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45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dt" idx="10"/>
          </p:nvPr>
        </p:nvSpPr>
        <p:spPr>
          <a:xfrm>
            <a:off x="381000" y="474345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3"/>
          </p:nvPr>
        </p:nvSpPr>
        <p:spPr>
          <a:xfrm>
            <a:off x="4953000" y="57150"/>
            <a:ext cx="3352800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spcBef>
                <a:spcPts val="280"/>
              </a:spcBef>
              <a:spcAft>
                <a:spcPts val="0"/>
              </a:spcAft>
              <a:buClr>
                <a:srgbClr val="EA6225"/>
              </a:buClr>
              <a:buSzPts val="1400"/>
              <a:buNone/>
              <a:defRPr sz="1400" i="1">
                <a:solidFill>
                  <a:srgbClr val="EA622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00"/>
              <a:buChar char="o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sldNum" idx="12"/>
          </p:nvPr>
        </p:nvSpPr>
        <p:spPr>
          <a:xfrm>
            <a:off x="8305800" y="57150"/>
            <a:ext cx="381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457200" y="342900"/>
            <a:ext cx="8229600" cy="55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EA6225"/>
              </a:buClr>
              <a:buSzPts val="3800"/>
              <a:buFont typeface="Open Sans Light"/>
              <a:buNone/>
              <a:defRPr sz="3800" b="0" i="0" u="none" strike="noStrike" cap="none">
                <a:solidFill>
                  <a:srgbClr val="EA6225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93700" algn="l" rtl="0">
              <a:spcBef>
                <a:spcPts val="520"/>
              </a:spcBef>
              <a:spcAft>
                <a:spcPts val="0"/>
              </a:spcAft>
              <a:buClr>
                <a:srgbClr val="3F3F3F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921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o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dt" idx="10"/>
          </p:nvPr>
        </p:nvSpPr>
        <p:spPr>
          <a:xfrm>
            <a:off x="381000" y="474345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1" u="none" strike="noStrike" cap="none">
                <a:solidFill>
                  <a:srgbClr val="EA622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/>
          <p:nvPr/>
        </p:nvSpPr>
        <p:spPr>
          <a:xfrm rot="10800000" flipH="1">
            <a:off x="0" y="5086350"/>
            <a:ext cx="9144000" cy="57150"/>
          </a:xfrm>
          <a:prstGeom prst="rect">
            <a:avLst/>
          </a:prstGeom>
          <a:solidFill>
            <a:srgbClr val="EA622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" name="Google Shape;14;p10"/>
          <p:cNvSpPr/>
          <p:nvPr/>
        </p:nvSpPr>
        <p:spPr>
          <a:xfrm rot="10800000" flipH="1">
            <a:off x="8305800" y="0"/>
            <a:ext cx="381000" cy="342900"/>
          </a:xfrm>
          <a:prstGeom prst="rect">
            <a:avLst/>
          </a:prstGeom>
          <a:solidFill>
            <a:srgbClr val="EA622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5" name="Google Shape;15;p10" descr="logonew-noShadow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467600" y="4629150"/>
            <a:ext cx="1219200" cy="33734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"/>
          <p:cNvSpPr txBox="1">
            <a:spLocks noGrp="1"/>
          </p:cNvSpPr>
          <p:nvPr>
            <p:ph type="ctrTitle"/>
          </p:nvPr>
        </p:nvSpPr>
        <p:spPr>
          <a:xfrm>
            <a:off x="685800" y="1085850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/>
              <a:t>New Website Structure/Framework</a:t>
            </a:r>
            <a:endParaRPr/>
          </a:p>
        </p:txBody>
      </p:sp>
      <p:sp>
        <p:nvSpPr>
          <p:cNvPr id="78" name="Google Shape;78;p1"/>
          <p:cNvSpPr txBox="1">
            <a:spLocks noGrp="1"/>
          </p:cNvSpPr>
          <p:nvPr>
            <p:ph type="body" idx="2"/>
          </p:nvPr>
        </p:nvSpPr>
        <p:spPr>
          <a:xfrm>
            <a:off x="457200" y="4400550"/>
            <a:ext cx="42672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3b370afb7_1_0"/>
          <p:cNvSpPr txBox="1">
            <a:spLocks noGrp="1"/>
          </p:cNvSpPr>
          <p:nvPr>
            <p:ph type="subTitle" idx="1"/>
          </p:nvPr>
        </p:nvSpPr>
        <p:spPr>
          <a:xfrm>
            <a:off x="1371600" y="2188367"/>
            <a:ext cx="6400800" cy="1314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ge3b370afb7_1_0"/>
          <p:cNvSpPr txBox="1">
            <a:spLocks noGrp="1"/>
          </p:cNvSpPr>
          <p:nvPr>
            <p:ph type="ctrTitle"/>
          </p:nvPr>
        </p:nvSpPr>
        <p:spPr>
          <a:xfrm>
            <a:off x="685800" y="1085850"/>
            <a:ext cx="7772400" cy="1102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First Layer (Homepage)</a:t>
            </a:r>
            <a:endParaRPr/>
          </a:p>
        </p:txBody>
      </p:sp>
      <p:sp>
        <p:nvSpPr>
          <p:cNvPr id="86" name="Google Shape;86;ge3b370afb7_1_0"/>
          <p:cNvSpPr txBox="1">
            <a:spLocks noGrp="1"/>
          </p:cNvSpPr>
          <p:nvPr>
            <p:ph type="body" idx="2"/>
          </p:nvPr>
        </p:nvSpPr>
        <p:spPr>
          <a:xfrm>
            <a:off x="457200" y="4400550"/>
            <a:ext cx="4267200" cy="571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3b370afb7_2_0"/>
          <p:cNvSpPr txBox="1">
            <a:spLocks noGrp="1"/>
          </p:cNvSpPr>
          <p:nvPr>
            <p:ph type="sldNum" idx="12"/>
          </p:nvPr>
        </p:nvSpPr>
        <p:spPr>
          <a:xfrm>
            <a:off x="8305800" y="57150"/>
            <a:ext cx="381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93" name="Google Shape;93;ge3b370afb7_2_0"/>
          <p:cNvSpPr txBox="1">
            <a:spLocks noGrp="1"/>
          </p:cNvSpPr>
          <p:nvPr>
            <p:ph type="title"/>
          </p:nvPr>
        </p:nvSpPr>
        <p:spPr>
          <a:xfrm>
            <a:off x="457200" y="342900"/>
            <a:ext cx="82296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EA6225"/>
              </a:buClr>
              <a:buSzPct val="100000"/>
              <a:buFont typeface="Calibri"/>
              <a:buNone/>
            </a:pPr>
            <a:r>
              <a:rPr lang="en-US" b="1"/>
              <a:t>4 Big Categories, 4 small ones</a:t>
            </a:r>
            <a:endParaRPr b="1"/>
          </a:p>
        </p:txBody>
      </p:sp>
      <p:sp>
        <p:nvSpPr>
          <p:cNvPr id="94" name="Google Shape;94;ge3b370afb7_2_0"/>
          <p:cNvSpPr txBox="1">
            <a:spLocks noGrp="1"/>
          </p:cNvSpPr>
          <p:nvPr>
            <p:ph type="body" idx="1"/>
          </p:nvPr>
        </p:nvSpPr>
        <p:spPr>
          <a:xfrm>
            <a:off x="4953000" y="57150"/>
            <a:ext cx="33528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r" rtl="0">
              <a:spcBef>
                <a:spcPts val="0"/>
              </a:spcBef>
              <a:spcAft>
                <a:spcPts val="0"/>
              </a:spcAft>
              <a:buClr>
                <a:srgbClr val="EA6225"/>
              </a:buClr>
              <a:buSzPts val="1400"/>
              <a:buNone/>
            </a:pPr>
            <a:endParaRPr/>
          </a:p>
        </p:txBody>
      </p:sp>
      <p:sp>
        <p:nvSpPr>
          <p:cNvPr id="95" name="Google Shape;95;ge3b370afb7_2_0"/>
          <p:cNvSpPr/>
          <p:nvPr/>
        </p:nvSpPr>
        <p:spPr>
          <a:xfrm>
            <a:off x="4458775" y="1106813"/>
            <a:ext cx="2743200" cy="908700"/>
          </a:xfrm>
          <a:prstGeom prst="roundRect">
            <a:avLst>
              <a:gd name="adj" fmla="val 16667"/>
            </a:avLst>
          </a:prstGeom>
          <a:solidFill>
            <a:srgbClr val="FFF2D4"/>
          </a:solidFill>
          <a:ln w="25400" cap="flat" cmpd="sng">
            <a:solidFill>
              <a:srgbClr val="FFF2D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Cell</a:t>
            </a:r>
            <a:r>
              <a:rPr lang="en-US" b="1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ular Biological Materials</a:t>
            </a:r>
            <a:endParaRPr sz="1400" b="1" i="0" u="none" strike="noStrike" cap="none">
              <a:solidFill>
                <a:srgbClr val="7F7F7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6" name="Google Shape;96;ge3b370afb7_2_0"/>
          <p:cNvSpPr/>
          <p:nvPr/>
        </p:nvSpPr>
        <p:spPr>
          <a:xfrm>
            <a:off x="1446550" y="1106812"/>
            <a:ext cx="2743200" cy="908700"/>
          </a:xfrm>
          <a:prstGeom prst="roundRect">
            <a:avLst>
              <a:gd name="adj" fmla="val 16667"/>
            </a:avLst>
          </a:prstGeom>
          <a:solidFill>
            <a:srgbClr val="FFF2D4"/>
          </a:solidFill>
          <a:ln w="25400" cap="flat" cmpd="sng">
            <a:solidFill>
              <a:srgbClr val="FFF2D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Genetic Materials</a:t>
            </a:r>
            <a:endParaRPr sz="1400" b="1" i="0" u="none" strike="noStrike" cap="none">
              <a:solidFill>
                <a:srgbClr val="7F7F7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7" name="Google Shape;97;ge3b370afb7_2_0"/>
          <p:cNvSpPr/>
          <p:nvPr/>
        </p:nvSpPr>
        <p:spPr>
          <a:xfrm>
            <a:off x="1430350" y="2227100"/>
            <a:ext cx="2775600" cy="908700"/>
          </a:xfrm>
          <a:prstGeom prst="roundRect">
            <a:avLst>
              <a:gd name="adj" fmla="val 16667"/>
            </a:avLst>
          </a:prstGeom>
          <a:solidFill>
            <a:srgbClr val="FFF2D4"/>
          </a:solidFill>
          <a:ln w="25400" cap="flat" cmpd="sng">
            <a:solidFill>
              <a:srgbClr val="FFF2D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General Biological Materials</a:t>
            </a:r>
            <a:endParaRPr sz="1400" b="1" i="0" u="none" strike="noStrike" cap="none">
              <a:solidFill>
                <a:srgbClr val="7F7F7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8" name="Google Shape;98;ge3b370afb7_2_0" descr="FUJIFILM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9" name="Google Shape;99;ge3b370afb7_2_0" descr="FUJIFILM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0" name="Google Shape;100;ge3b370afb7_2_0" descr="FUJIFILM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1" name="Google Shape;101;ge3b370afb7_2_0" descr="FUJIFILM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2" name="Google Shape;102;ge3b370afb7_2_0" descr="FUJIFILM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3" name="Google Shape;103;ge3b370afb7_2_0" descr="Laboratory Chemicals-FUJIFILM Wako Chemicals U.S.A. Corporation/e-Reagent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4" name="Google Shape;104;ge3b370afb7_2_0"/>
          <p:cNvSpPr/>
          <p:nvPr/>
        </p:nvSpPr>
        <p:spPr>
          <a:xfrm>
            <a:off x="4442575" y="2227150"/>
            <a:ext cx="2775600" cy="908700"/>
          </a:xfrm>
          <a:prstGeom prst="roundRect">
            <a:avLst>
              <a:gd name="adj" fmla="val 16667"/>
            </a:avLst>
          </a:prstGeom>
          <a:solidFill>
            <a:srgbClr val="EDF3D6"/>
          </a:solidFill>
          <a:ln w="25400" cap="flat" cmpd="sng">
            <a:solidFill>
              <a:srgbClr val="EDF3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abmVacations+</a:t>
            </a:r>
            <a:endParaRPr sz="1400" b="1" i="0" u="none" strike="noStrike" cap="none">
              <a:solidFill>
                <a:srgbClr val="7F7F7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5" name="Google Shape;105;ge3b370afb7_2_0"/>
          <p:cNvSpPr/>
          <p:nvPr/>
        </p:nvSpPr>
        <p:spPr>
          <a:xfrm>
            <a:off x="1430350" y="3347400"/>
            <a:ext cx="1318800" cy="908700"/>
          </a:xfrm>
          <a:prstGeom prst="roundRect">
            <a:avLst>
              <a:gd name="adj" fmla="val 16667"/>
            </a:avLst>
          </a:prstGeom>
          <a:solidFill>
            <a:srgbClr val="EFE9F3"/>
          </a:solidFill>
          <a:ln w="25400" cap="flat" cmpd="sng">
            <a:solidFill>
              <a:srgbClr val="EFE9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Antibodies</a:t>
            </a:r>
            <a:endParaRPr sz="1400" b="1" i="0" u="none" strike="noStrike" cap="none">
              <a:solidFill>
                <a:srgbClr val="7F7F7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6" name="Google Shape;106;ge3b370afb7_2_0"/>
          <p:cNvSpPr/>
          <p:nvPr/>
        </p:nvSpPr>
        <p:spPr>
          <a:xfrm>
            <a:off x="2887150" y="3347400"/>
            <a:ext cx="1318800" cy="908700"/>
          </a:xfrm>
          <a:prstGeom prst="roundRect">
            <a:avLst>
              <a:gd name="adj" fmla="val 16667"/>
            </a:avLst>
          </a:prstGeom>
          <a:solidFill>
            <a:srgbClr val="EFE9F3"/>
          </a:solidFill>
          <a:ln w="25400" cap="flat" cmpd="sng">
            <a:solidFill>
              <a:srgbClr val="EFE9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Custom Services</a:t>
            </a:r>
            <a:endParaRPr sz="1400" b="1" i="0" u="none" strike="noStrike" cap="none">
              <a:solidFill>
                <a:srgbClr val="7F7F7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7" name="Google Shape;107;ge3b370afb7_2_0"/>
          <p:cNvSpPr/>
          <p:nvPr/>
        </p:nvSpPr>
        <p:spPr>
          <a:xfrm>
            <a:off x="4442575" y="3347475"/>
            <a:ext cx="1318800" cy="908700"/>
          </a:xfrm>
          <a:prstGeom prst="roundRect">
            <a:avLst>
              <a:gd name="adj" fmla="val 16667"/>
            </a:avLst>
          </a:prstGeom>
          <a:solidFill>
            <a:srgbClr val="EFE9F3"/>
          </a:solidFill>
          <a:ln w="25400" cap="flat" cmpd="sng">
            <a:solidFill>
              <a:srgbClr val="EFE9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Promo I:</a:t>
            </a:r>
            <a:br>
              <a:rPr lang="en-US" b="1" u="sng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b="1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2X points for PCR, RT, qPCR</a:t>
            </a:r>
            <a:endParaRPr sz="1400" b="1" i="0" u="none" strike="noStrike" cap="none">
              <a:solidFill>
                <a:srgbClr val="7F7F7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8" name="Google Shape;108;ge3b370afb7_2_0"/>
          <p:cNvSpPr/>
          <p:nvPr/>
        </p:nvSpPr>
        <p:spPr>
          <a:xfrm>
            <a:off x="5899375" y="3347475"/>
            <a:ext cx="1318800" cy="908700"/>
          </a:xfrm>
          <a:prstGeom prst="roundRect">
            <a:avLst>
              <a:gd name="adj" fmla="val 16667"/>
            </a:avLst>
          </a:prstGeom>
          <a:solidFill>
            <a:srgbClr val="EFE9F3"/>
          </a:solidFill>
          <a:ln w="25400" cap="flat" cmpd="sng">
            <a:solidFill>
              <a:srgbClr val="EFE9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Promo 2</a:t>
            </a:r>
            <a:endParaRPr b="1" u="sng">
              <a:solidFill>
                <a:srgbClr val="7F7F7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u="sng">
              <a:solidFill>
                <a:srgbClr val="7F7F7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u="sng">
              <a:solidFill>
                <a:srgbClr val="7F7F7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u="sng">
              <a:solidFill>
                <a:srgbClr val="7F7F7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3b370afb7_1_7"/>
          <p:cNvSpPr txBox="1">
            <a:spLocks noGrp="1"/>
          </p:cNvSpPr>
          <p:nvPr>
            <p:ph type="subTitle" idx="1"/>
          </p:nvPr>
        </p:nvSpPr>
        <p:spPr>
          <a:xfrm>
            <a:off x="1371600" y="2188367"/>
            <a:ext cx="6400800" cy="1314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55600" algn="ctr" rtl="0">
              <a:spcBef>
                <a:spcPts val="400"/>
              </a:spcBef>
              <a:spcAft>
                <a:spcPts val="0"/>
              </a:spcAft>
              <a:buSzPts val="2000"/>
              <a:buAutoNum type="arabicParenR"/>
            </a:pPr>
            <a:r>
              <a:rPr lang="en-US"/>
              <a:t>General Biological Materials</a:t>
            </a:r>
            <a:endParaRPr/>
          </a:p>
        </p:txBody>
      </p:sp>
      <p:sp>
        <p:nvSpPr>
          <p:cNvPr id="115" name="Google Shape;115;ge3b370afb7_1_7"/>
          <p:cNvSpPr txBox="1">
            <a:spLocks noGrp="1"/>
          </p:cNvSpPr>
          <p:nvPr>
            <p:ph type="ctrTitle"/>
          </p:nvPr>
        </p:nvSpPr>
        <p:spPr>
          <a:xfrm>
            <a:off x="685800" y="1085850"/>
            <a:ext cx="7772400" cy="1102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Second Layer</a:t>
            </a:r>
            <a:endParaRPr/>
          </a:p>
        </p:txBody>
      </p:sp>
      <p:sp>
        <p:nvSpPr>
          <p:cNvPr id="116" name="Google Shape;116;ge3b370afb7_1_7"/>
          <p:cNvSpPr txBox="1">
            <a:spLocks noGrp="1"/>
          </p:cNvSpPr>
          <p:nvPr>
            <p:ph type="body" idx="2"/>
          </p:nvPr>
        </p:nvSpPr>
        <p:spPr>
          <a:xfrm>
            <a:off x="457200" y="4400550"/>
            <a:ext cx="4267200" cy="571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3b370afb7_2_71"/>
          <p:cNvSpPr txBox="1">
            <a:spLocks noGrp="1"/>
          </p:cNvSpPr>
          <p:nvPr>
            <p:ph type="sldNum" idx="12"/>
          </p:nvPr>
        </p:nvSpPr>
        <p:spPr>
          <a:xfrm>
            <a:off x="8305800" y="57150"/>
            <a:ext cx="381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123" name="Google Shape;123;ge3b370afb7_2_71"/>
          <p:cNvSpPr txBox="1">
            <a:spLocks noGrp="1"/>
          </p:cNvSpPr>
          <p:nvPr>
            <p:ph type="title"/>
          </p:nvPr>
        </p:nvSpPr>
        <p:spPr>
          <a:xfrm>
            <a:off x="457200" y="342900"/>
            <a:ext cx="82296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EA6225"/>
              </a:buClr>
              <a:buSzPct val="100000"/>
              <a:buFont typeface="Calibri"/>
              <a:buNone/>
            </a:pPr>
            <a:r>
              <a:rPr lang="en-US" b="1"/>
              <a:t>General Biological Materials</a:t>
            </a:r>
            <a:endParaRPr b="1"/>
          </a:p>
        </p:txBody>
      </p:sp>
      <p:sp>
        <p:nvSpPr>
          <p:cNvPr id="124" name="Google Shape;124;ge3b370afb7_2_71"/>
          <p:cNvSpPr txBox="1">
            <a:spLocks noGrp="1"/>
          </p:cNvSpPr>
          <p:nvPr>
            <p:ph type="body" idx="1"/>
          </p:nvPr>
        </p:nvSpPr>
        <p:spPr>
          <a:xfrm>
            <a:off x="4953000" y="57150"/>
            <a:ext cx="33528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r" rtl="0">
              <a:spcBef>
                <a:spcPts val="0"/>
              </a:spcBef>
              <a:spcAft>
                <a:spcPts val="0"/>
              </a:spcAft>
              <a:buClr>
                <a:srgbClr val="EA6225"/>
              </a:buClr>
              <a:buSzPts val="1400"/>
              <a:buNone/>
            </a:pPr>
            <a:endParaRPr/>
          </a:p>
        </p:txBody>
      </p:sp>
      <p:sp>
        <p:nvSpPr>
          <p:cNvPr id="125" name="Google Shape;125;ge3b370afb7_2_71"/>
          <p:cNvSpPr/>
          <p:nvPr/>
        </p:nvSpPr>
        <p:spPr>
          <a:xfrm>
            <a:off x="4458775" y="1106825"/>
            <a:ext cx="2743200" cy="1327200"/>
          </a:xfrm>
          <a:prstGeom prst="roundRect">
            <a:avLst>
              <a:gd name="adj" fmla="val 16667"/>
            </a:avLst>
          </a:prstGeom>
          <a:solidFill>
            <a:srgbClr val="EFE9F3"/>
          </a:solidFill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Expression Systems</a:t>
            </a:r>
            <a:endParaRPr sz="1400" b="1" i="0" u="none" strike="noStrike" cap="none">
              <a:solidFill>
                <a:srgbClr val="7F7F7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6" name="Google Shape;126;ge3b370afb7_2_71"/>
          <p:cNvSpPr/>
          <p:nvPr/>
        </p:nvSpPr>
        <p:spPr>
          <a:xfrm>
            <a:off x="1446550" y="1106796"/>
            <a:ext cx="2743200" cy="1327200"/>
          </a:xfrm>
          <a:prstGeom prst="roundRect">
            <a:avLst>
              <a:gd name="adj" fmla="val 16667"/>
            </a:avLst>
          </a:prstGeom>
          <a:solidFill>
            <a:srgbClr val="EFE9F3"/>
          </a:solidFill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PCR, qPCR, and RT</a:t>
            </a:r>
            <a:endParaRPr sz="1400" b="1" i="0" u="none" strike="noStrike" cap="none">
              <a:solidFill>
                <a:srgbClr val="7F7F7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7" name="Google Shape;127;ge3b370afb7_2_71"/>
          <p:cNvSpPr/>
          <p:nvPr/>
        </p:nvSpPr>
        <p:spPr>
          <a:xfrm>
            <a:off x="1430350" y="2608100"/>
            <a:ext cx="2775600" cy="1459500"/>
          </a:xfrm>
          <a:prstGeom prst="roundRect">
            <a:avLst>
              <a:gd name="adj" fmla="val 16667"/>
            </a:avLst>
          </a:prstGeom>
          <a:solidFill>
            <a:srgbClr val="EFE9F3"/>
          </a:solidFill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Reagents and Chemicals</a:t>
            </a:r>
            <a:endParaRPr sz="1400" b="1" i="0" u="none" strike="noStrike" cap="none">
              <a:solidFill>
                <a:srgbClr val="7F7F7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8" name="Google Shape;128;ge3b370afb7_2_71" descr="FUJIFILM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9" name="Google Shape;129;ge3b370afb7_2_71" descr="FUJIFILM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0" name="Google Shape;130;ge3b370afb7_2_71" descr="FUJIFILM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1" name="Google Shape;131;ge3b370afb7_2_71" descr="FUJIFILM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2" name="Google Shape;132;ge3b370afb7_2_71" descr="FUJIFILM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3" name="Google Shape;133;ge3b370afb7_2_71" descr="Laboratory Chemicals-FUJIFILM Wako Chemicals U.S.A. Corporation/e-Reagent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4" name="Google Shape;134;ge3b370afb7_2_71"/>
          <p:cNvSpPr/>
          <p:nvPr/>
        </p:nvSpPr>
        <p:spPr>
          <a:xfrm>
            <a:off x="4442575" y="2608150"/>
            <a:ext cx="2775600" cy="1459500"/>
          </a:xfrm>
          <a:prstGeom prst="roundRect">
            <a:avLst>
              <a:gd name="adj" fmla="val 16667"/>
            </a:avLst>
          </a:prstGeom>
          <a:solidFill>
            <a:srgbClr val="EFE9F3"/>
          </a:solidFill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Enzymes and Kits</a:t>
            </a:r>
            <a:endParaRPr sz="1400" b="1" i="0" u="none" strike="noStrike" cap="none">
              <a:solidFill>
                <a:srgbClr val="7F7F7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5" name="Google Shape;135;ge3b370afb7_2_71"/>
          <p:cNvSpPr/>
          <p:nvPr/>
        </p:nvSpPr>
        <p:spPr>
          <a:xfrm>
            <a:off x="1430350" y="4204575"/>
            <a:ext cx="1318800" cy="6612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5400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RNA Mango</a:t>
            </a:r>
            <a:endParaRPr sz="1400" b="1" i="0" u="none" strike="noStrike" cap="none">
              <a:solidFill>
                <a:srgbClr val="7F7F7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6" name="Google Shape;136;ge3b370afb7_2_71"/>
          <p:cNvSpPr/>
          <p:nvPr/>
        </p:nvSpPr>
        <p:spPr>
          <a:xfrm>
            <a:off x="2887150" y="4204500"/>
            <a:ext cx="1318800" cy="6612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5400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Equipment &amp; Lab Consumables</a:t>
            </a:r>
            <a:endParaRPr sz="1300" b="1" i="0" u="none" strike="noStrike" cap="none">
              <a:solidFill>
                <a:srgbClr val="7F7F7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7" name="Google Shape;137;ge3b370afb7_2_71"/>
          <p:cNvSpPr/>
          <p:nvPr/>
        </p:nvSpPr>
        <p:spPr>
          <a:xfrm>
            <a:off x="4442575" y="4204575"/>
            <a:ext cx="1318800" cy="6612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5400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Stains, Gels, Blots &amp; ELISAs</a:t>
            </a:r>
            <a:endParaRPr sz="1400" b="1" i="0" u="none" strike="noStrike" cap="none">
              <a:solidFill>
                <a:srgbClr val="7F7F7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8" name="Google Shape;138;ge3b370afb7_2_71"/>
          <p:cNvSpPr/>
          <p:nvPr/>
        </p:nvSpPr>
        <p:spPr>
          <a:xfrm>
            <a:off x="5899375" y="4204575"/>
            <a:ext cx="1318800" cy="6612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5400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7F7F7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3b370afb7_2_46"/>
          <p:cNvSpPr txBox="1">
            <a:spLocks noGrp="1"/>
          </p:cNvSpPr>
          <p:nvPr>
            <p:ph type="sldNum" idx="12"/>
          </p:nvPr>
        </p:nvSpPr>
        <p:spPr>
          <a:xfrm>
            <a:off x="8305800" y="57150"/>
            <a:ext cx="381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sp>
        <p:nvSpPr>
          <p:cNvPr id="145" name="Google Shape;145;ge3b370afb7_2_46"/>
          <p:cNvSpPr txBox="1">
            <a:spLocks noGrp="1"/>
          </p:cNvSpPr>
          <p:nvPr>
            <p:ph type="title"/>
          </p:nvPr>
        </p:nvSpPr>
        <p:spPr>
          <a:xfrm>
            <a:off x="457200" y="342900"/>
            <a:ext cx="82296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EA6225"/>
              </a:buClr>
              <a:buSzPct val="100000"/>
              <a:buFont typeface="Calibri"/>
              <a:buNone/>
            </a:pPr>
            <a:r>
              <a:rPr lang="en-US" b="1"/>
              <a:t>General Biological Materials</a:t>
            </a:r>
            <a:endParaRPr b="1"/>
          </a:p>
        </p:txBody>
      </p:sp>
      <p:sp>
        <p:nvSpPr>
          <p:cNvPr id="146" name="Google Shape;146;ge3b370afb7_2_46"/>
          <p:cNvSpPr txBox="1">
            <a:spLocks noGrp="1"/>
          </p:cNvSpPr>
          <p:nvPr>
            <p:ph type="body" idx="1"/>
          </p:nvPr>
        </p:nvSpPr>
        <p:spPr>
          <a:xfrm>
            <a:off x="4953000" y="57150"/>
            <a:ext cx="33528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r" rtl="0">
              <a:spcBef>
                <a:spcPts val="0"/>
              </a:spcBef>
              <a:spcAft>
                <a:spcPts val="0"/>
              </a:spcAft>
              <a:buClr>
                <a:srgbClr val="EA6225"/>
              </a:buClr>
              <a:buSzPts val="1400"/>
              <a:buNone/>
            </a:pPr>
            <a:endParaRPr/>
          </a:p>
        </p:txBody>
      </p:sp>
      <p:sp>
        <p:nvSpPr>
          <p:cNvPr id="147" name="Google Shape;147;ge3b370afb7_2_46"/>
          <p:cNvSpPr/>
          <p:nvPr/>
        </p:nvSpPr>
        <p:spPr>
          <a:xfrm>
            <a:off x="4458775" y="1106825"/>
            <a:ext cx="2743200" cy="304800"/>
          </a:xfrm>
          <a:prstGeom prst="roundRect">
            <a:avLst>
              <a:gd name="adj" fmla="val 16667"/>
            </a:avLst>
          </a:prstGeom>
          <a:solidFill>
            <a:srgbClr val="EFE9F3"/>
          </a:solidFill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Expression Systems</a:t>
            </a:r>
            <a:endParaRPr sz="1400" b="1" i="0" u="none" strike="noStrike" cap="none">
              <a:solidFill>
                <a:srgbClr val="7F7F7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8" name="Google Shape;148;ge3b370afb7_2_46"/>
          <p:cNvSpPr/>
          <p:nvPr/>
        </p:nvSpPr>
        <p:spPr>
          <a:xfrm>
            <a:off x="1446550" y="1106801"/>
            <a:ext cx="2743200" cy="304800"/>
          </a:xfrm>
          <a:prstGeom prst="roundRect">
            <a:avLst>
              <a:gd name="adj" fmla="val 16667"/>
            </a:avLst>
          </a:prstGeom>
          <a:solidFill>
            <a:srgbClr val="EFE9F3"/>
          </a:solidFill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PCR, qPCR, and RT</a:t>
            </a:r>
            <a:endParaRPr sz="1400" b="1" i="0" u="none" strike="noStrike" cap="none">
              <a:solidFill>
                <a:srgbClr val="7F7F7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9" name="Google Shape;149;ge3b370afb7_2_46"/>
          <p:cNvSpPr/>
          <p:nvPr/>
        </p:nvSpPr>
        <p:spPr>
          <a:xfrm>
            <a:off x="1430350" y="2608100"/>
            <a:ext cx="2775600" cy="273900"/>
          </a:xfrm>
          <a:prstGeom prst="roundRect">
            <a:avLst>
              <a:gd name="adj" fmla="val 16667"/>
            </a:avLst>
          </a:prstGeom>
          <a:solidFill>
            <a:srgbClr val="EFE9F3"/>
          </a:solidFill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Reagents and Chemicals</a:t>
            </a:r>
            <a:endParaRPr sz="1400" b="1" i="0" u="none" strike="noStrike" cap="none">
              <a:solidFill>
                <a:srgbClr val="7F7F7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0" name="Google Shape;150;ge3b370afb7_2_46" descr="FUJIFILM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1" name="Google Shape;151;ge3b370afb7_2_46" descr="FUJIFILM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2" name="Google Shape;152;ge3b370afb7_2_46" descr="FUJIFILM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3" name="Google Shape;153;ge3b370afb7_2_46" descr="FUJIFILM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4" name="Google Shape;154;ge3b370afb7_2_46" descr="FUJIFILM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5" name="Google Shape;155;ge3b370afb7_2_46" descr="Laboratory Chemicals-FUJIFILM Wako Chemicals U.S.A. Corporation/e-Reagent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6" name="Google Shape;156;ge3b370afb7_2_46"/>
          <p:cNvSpPr/>
          <p:nvPr/>
        </p:nvSpPr>
        <p:spPr>
          <a:xfrm>
            <a:off x="4442575" y="2608150"/>
            <a:ext cx="2775600" cy="273900"/>
          </a:xfrm>
          <a:prstGeom prst="roundRect">
            <a:avLst>
              <a:gd name="adj" fmla="val 16667"/>
            </a:avLst>
          </a:prstGeom>
          <a:solidFill>
            <a:srgbClr val="EFE9F3"/>
          </a:solidFill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Enzymes and Kits</a:t>
            </a:r>
            <a:endParaRPr sz="1400" b="1" i="0" u="none" strike="noStrike" cap="none">
              <a:solidFill>
                <a:srgbClr val="7F7F7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7" name="Google Shape;157;ge3b370afb7_2_46"/>
          <p:cNvSpPr/>
          <p:nvPr/>
        </p:nvSpPr>
        <p:spPr>
          <a:xfrm>
            <a:off x="1430350" y="4204575"/>
            <a:ext cx="1318800" cy="6612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5400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RNA Mango</a:t>
            </a:r>
            <a:endParaRPr sz="1400" b="1" i="0" u="none" strike="noStrike" cap="none">
              <a:solidFill>
                <a:srgbClr val="7F7F7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8" name="Google Shape;158;ge3b370afb7_2_46"/>
          <p:cNvSpPr/>
          <p:nvPr/>
        </p:nvSpPr>
        <p:spPr>
          <a:xfrm>
            <a:off x="2887150" y="4204500"/>
            <a:ext cx="1318800" cy="6612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5400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Equipment &amp; Lab Consumables</a:t>
            </a:r>
            <a:endParaRPr sz="1300" b="1" i="0" u="none" strike="noStrike" cap="none">
              <a:solidFill>
                <a:srgbClr val="7F7F7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9" name="Google Shape;159;ge3b370afb7_2_46"/>
          <p:cNvSpPr/>
          <p:nvPr/>
        </p:nvSpPr>
        <p:spPr>
          <a:xfrm>
            <a:off x="4442575" y="4204575"/>
            <a:ext cx="1318800" cy="6612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5400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Stains, Gels, Blots &amp; ELISAs</a:t>
            </a:r>
            <a:endParaRPr sz="1400" b="1" i="0" u="none" strike="noStrike" cap="none">
              <a:solidFill>
                <a:srgbClr val="7F7F7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0" name="Google Shape;160;ge3b370afb7_2_46"/>
          <p:cNvSpPr/>
          <p:nvPr/>
        </p:nvSpPr>
        <p:spPr>
          <a:xfrm>
            <a:off x="5899375" y="4204575"/>
            <a:ext cx="1318800" cy="6612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5400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7F7F7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1" name="Google Shape;161;ge3b370afb7_2_46"/>
          <p:cNvSpPr/>
          <p:nvPr/>
        </p:nvSpPr>
        <p:spPr>
          <a:xfrm>
            <a:off x="1342300" y="1411625"/>
            <a:ext cx="2951700" cy="10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19050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Gill Sans"/>
              <a:buChar char="●"/>
            </a:pPr>
            <a:r>
              <a:rPr lang="en-US" sz="1200" b="1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PCR Polymerase</a:t>
            </a:r>
            <a:endParaRPr sz="1200" b="1">
              <a:solidFill>
                <a:srgbClr val="7F7F7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228600" marR="0" lvl="0" indent="-19050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Gill Sans"/>
              <a:buChar char="●"/>
            </a:pPr>
            <a:r>
              <a:rPr lang="en-US" sz="1200" b="1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RT and RT-PCR</a:t>
            </a:r>
            <a:endParaRPr sz="1200" b="1">
              <a:solidFill>
                <a:srgbClr val="7F7F7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228600" marR="0" lvl="0" indent="-19050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Gill Sans"/>
              <a:buChar char="●"/>
            </a:pPr>
            <a:r>
              <a:rPr lang="en-US" sz="1200" b="1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qPCR</a:t>
            </a:r>
            <a:endParaRPr sz="1200" b="1">
              <a:solidFill>
                <a:srgbClr val="7F7F7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228600" marR="0" lvl="0" indent="-19050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Gill Sans"/>
              <a:buChar char="●"/>
            </a:pPr>
            <a:r>
              <a:rPr lang="en-US" sz="1200" b="1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Mycoplasma Detection </a:t>
            </a:r>
            <a:endParaRPr sz="1200" b="1">
              <a:solidFill>
                <a:srgbClr val="7F7F7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228600" marR="0" lvl="0" indent="-19050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Gill Sans"/>
              <a:buChar char="●"/>
            </a:pPr>
            <a:r>
              <a:rPr lang="en-US" sz="1200" b="1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Lentivirus Titration </a:t>
            </a:r>
            <a:endParaRPr sz="1200" b="1">
              <a:solidFill>
                <a:srgbClr val="7F7F7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228600" marR="0" lvl="0" indent="-19050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Gill Sans"/>
              <a:buChar char="●"/>
            </a:pPr>
            <a:r>
              <a:rPr lang="en-US" sz="1200" b="1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Probes and Primers</a:t>
            </a:r>
            <a:endParaRPr sz="1200" b="1">
              <a:solidFill>
                <a:srgbClr val="7F7F7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7F7F7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2" name="Google Shape;162;ge3b370afb7_2_46"/>
          <p:cNvSpPr/>
          <p:nvPr/>
        </p:nvSpPr>
        <p:spPr>
          <a:xfrm>
            <a:off x="4354525" y="1395325"/>
            <a:ext cx="3614100" cy="10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19050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Gill Sans"/>
              <a:buChar char="●"/>
            </a:pPr>
            <a:r>
              <a:rPr lang="en-US" sz="1200" b="1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Lentiviral Vectors and Packaging Mix</a:t>
            </a:r>
            <a:endParaRPr sz="1200" b="1">
              <a:solidFill>
                <a:srgbClr val="7F7F7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228600" marR="0" lvl="0" indent="-19050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Gill Sans"/>
              <a:buChar char="●"/>
            </a:pPr>
            <a:r>
              <a:rPr lang="en-US" sz="1200" b="1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Retroviral Vectors and Packaging Mix</a:t>
            </a:r>
            <a:endParaRPr sz="1200" b="1">
              <a:solidFill>
                <a:srgbClr val="7F7F7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228600" marR="0" lvl="0" indent="-19050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Gill Sans"/>
              <a:buChar char="●"/>
            </a:pPr>
            <a:r>
              <a:rPr lang="en-US" sz="1200" b="1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Adenoviral Vectors and Kits</a:t>
            </a:r>
            <a:endParaRPr sz="1200" b="1">
              <a:solidFill>
                <a:srgbClr val="7F7F7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228600" marR="0" lvl="0" indent="-19050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Gill Sans"/>
              <a:buChar char="●"/>
            </a:pPr>
            <a:r>
              <a:rPr lang="en-US" sz="1200" b="1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AAV Serotype Packaging Mixes</a:t>
            </a:r>
            <a:endParaRPr sz="1200" b="1">
              <a:solidFill>
                <a:srgbClr val="7F7F7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228600" marR="0" lvl="0" indent="-19050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Gill Sans"/>
              <a:buChar char="●"/>
            </a:pPr>
            <a:r>
              <a:rPr lang="en-US" sz="1200" b="1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Control and Reporter Vectors</a:t>
            </a:r>
            <a:endParaRPr sz="1200" b="1">
              <a:solidFill>
                <a:srgbClr val="7F7F7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3" name="Google Shape;163;ge3b370afb7_2_46"/>
          <p:cNvSpPr/>
          <p:nvPr/>
        </p:nvSpPr>
        <p:spPr>
          <a:xfrm>
            <a:off x="1342300" y="2935625"/>
            <a:ext cx="2951700" cy="10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19050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Gill Sans"/>
              <a:buChar char="●"/>
            </a:pPr>
            <a:r>
              <a:rPr lang="en-US" sz="1200" b="1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General chemicals and antibiotics</a:t>
            </a:r>
            <a:endParaRPr sz="1200" b="1">
              <a:solidFill>
                <a:srgbClr val="7F7F7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228600" marR="0" lvl="0" indent="-19050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Gill Sans"/>
              <a:buChar char="●"/>
            </a:pPr>
            <a:r>
              <a:rPr lang="en-US" sz="1200" b="1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Transfection and transduction</a:t>
            </a:r>
            <a:endParaRPr sz="1200" b="1">
              <a:solidFill>
                <a:srgbClr val="7F7F7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228600" marR="0" lvl="0" indent="-19050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Gill Sans"/>
              <a:buChar char="●"/>
            </a:pPr>
            <a:r>
              <a:rPr lang="en-US" sz="1200" b="1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dNTP/NTP</a:t>
            </a:r>
            <a:endParaRPr sz="1200" b="1">
              <a:solidFill>
                <a:srgbClr val="7F7F7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228600" marR="0" lvl="0" indent="-19050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Gill Sans"/>
              <a:buChar char="●"/>
            </a:pPr>
            <a:r>
              <a:rPr lang="en-US" sz="1200" b="1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DNA Ladders</a:t>
            </a:r>
            <a:endParaRPr sz="1200" b="1">
              <a:solidFill>
                <a:srgbClr val="7F7F7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228600" marR="0" lvl="0" indent="-19050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Gill Sans"/>
              <a:buChar char="●"/>
            </a:pPr>
            <a:r>
              <a:rPr lang="en-US" sz="1200" b="1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SafeView Stains</a:t>
            </a:r>
            <a:endParaRPr sz="1200" b="1">
              <a:solidFill>
                <a:srgbClr val="7F7F7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228600" marR="0" lvl="0" indent="-19050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Gill Sans"/>
              <a:buChar char="●"/>
            </a:pPr>
            <a:r>
              <a:rPr lang="en-US" sz="1200" b="1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Buffers/ Solutions</a:t>
            </a:r>
            <a:endParaRPr sz="1200" b="1">
              <a:solidFill>
                <a:srgbClr val="7F7F7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4" name="Google Shape;164;ge3b370afb7_2_46"/>
          <p:cNvSpPr/>
          <p:nvPr/>
        </p:nvSpPr>
        <p:spPr>
          <a:xfrm>
            <a:off x="4354525" y="2919325"/>
            <a:ext cx="2951700" cy="10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19050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Gill Sans"/>
              <a:buChar char="●"/>
            </a:pPr>
            <a:r>
              <a:rPr lang="en-US" sz="1200" b="1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Restriction Enzymes</a:t>
            </a:r>
            <a:endParaRPr sz="1200" b="1">
              <a:solidFill>
                <a:srgbClr val="7F7F7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228600" marR="0" lvl="0" indent="-19050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Gill Sans"/>
              <a:buChar char="●"/>
            </a:pPr>
            <a:r>
              <a:rPr lang="en-US" sz="1200" b="1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RNA and DNA Extraction</a:t>
            </a:r>
            <a:endParaRPr sz="1200" b="1">
              <a:solidFill>
                <a:srgbClr val="7F7F7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228600" marR="0" lvl="0" indent="-19050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Gill Sans"/>
              <a:buChar char="●"/>
            </a:pPr>
            <a:r>
              <a:rPr lang="en-US" sz="1200" b="1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Cloning enzymes and kits</a:t>
            </a:r>
            <a:endParaRPr sz="1200" b="1">
              <a:solidFill>
                <a:srgbClr val="7F7F7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228600" marR="0" lvl="0" indent="-19050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Gill Sans"/>
              <a:buChar char="●"/>
            </a:pPr>
            <a:r>
              <a:rPr lang="en-US" sz="1200" b="1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NGS Kits</a:t>
            </a:r>
            <a:endParaRPr sz="1200" b="1">
              <a:solidFill>
                <a:srgbClr val="7F7F7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bm Presentation Template">
  <a:themeElements>
    <a:clrScheme name="abm">
      <a:dk1>
        <a:srgbClr val="000000"/>
      </a:dk1>
      <a:lt1>
        <a:srgbClr val="FFFFFF"/>
      </a:lt1>
      <a:dk2>
        <a:srgbClr val="1F497D"/>
      </a:dk2>
      <a:lt2>
        <a:srgbClr val="FFFFFF"/>
      </a:lt2>
      <a:accent1>
        <a:srgbClr val="A9C737"/>
      </a:accent1>
      <a:accent2>
        <a:srgbClr val="00B3A5"/>
      </a:accent2>
      <a:accent3>
        <a:srgbClr val="2469B3"/>
      </a:accent3>
      <a:accent4>
        <a:srgbClr val="EA6225"/>
      </a:accent4>
      <a:accent5>
        <a:srgbClr val="B394C5"/>
      </a:accent5>
      <a:accent6>
        <a:srgbClr val="FEC22C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</Words>
  <Application>Microsoft Office PowerPoint</Application>
  <PresentationFormat>On-screen Show (16:9)</PresentationFormat>
  <Paragraphs>60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Gill Sans</vt:lpstr>
      <vt:lpstr>Open Sans Light</vt:lpstr>
      <vt:lpstr>Open Sans</vt:lpstr>
      <vt:lpstr>Courier New</vt:lpstr>
      <vt:lpstr>abm Presentation Template</vt:lpstr>
      <vt:lpstr>New Website Structure/Framework</vt:lpstr>
      <vt:lpstr>First Layer (Homepage)</vt:lpstr>
      <vt:lpstr>4 Big Categories, 4 small ones</vt:lpstr>
      <vt:lpstr>Second Layer</vt:lpstr>
      <vt:lpstr>General Biological Materials</vt:lpstr>
      <vt:lpstr>General Biological Materials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Website Structure/Framework</dc:title>
  <dc:creator>Mo</dc:creator>
  <cp:lastModifiedBy>Admin</cp:lastModifiedBy>
  <cp:revision>1</cp:revision>
  <dcterms:created xsi:type="dcterms:W3CDTF">2015-06-09T17:54:22Z</dcterms:created>
  <dcterms:modified xsi:type="dcterms:W3CDTF">2021-07-06T22:47:59Z</dcterms:modified>
</cp:coreProperties>
</file>