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77" r:id="rId6"/>
    <p:sldId id="278" r:id="rId7"/>
    <p:sldId id="282" r:id="rId8"/>
    <p:sldId id="283" r:id="rId9"/>
    <p:sldId id="281" r:id="rId10"/>
    <p:sldId id="279" r:id="rId11"/>
    <p:sldId id="284" r:id="rId12"/>
    <p:sldId id="260" r:id="rId13"/>
    <p:sldId id="259" r:id="rId14"/>
    <p:sldId id="276" r:id="rId15"/>
  </p:sldIdLst>
  <p:sldSz cx="13716000" cy="7696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68548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137096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2056439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274192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342740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4112879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4798359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5483840" algn="l" defTabSz="137096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42" y="-58"/>
      </p:cViewPr>
      <p:guideLst>
        <p:guide orient="horz" pos="2424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31697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370960" latinLnBrk="0">
      <a:defRPr>
        <a:latin typeface="+mn-lt"/>
        <a:ea typeface="+mn-ea"/>
        <a:cs typeface="+mn-cs"/>
        <a:sym typeface="Calibri"/>
      </a:defRPr>
    </a:lvl1pPr>
    <a:lvl2pPr indent="228600" defTabSz="1370960" latinLnBrk="0">
      <a:defRPr>
        <a:latin typeface="+mn-lt"/>
        <a:ea typeface="+mn-ea"/>
        <a:cs typeface="+mn-cs"/>
        <a:sym typeface="Calibri"/>
      </a:defRPr>
    </a:lvl2pPr>
    <a:lvl3pPr indent="457200" defTabSz="1370960" latinLnBrk="0">
      <a:defRPr>
        <a:latin typeface="+mn-lt"/>
        <a:ea typeface="+mn-ea"/>
        <a:cs typeface="+mn-cs"/>
        <a:sym typeface="Calibri"/>
      </a:defRPr>
    </a:lvl3pPr>
    <a:lvl4pPr indent="685800" defTabSz="1370960" latinLnBrk="0">
      <a:defRPr>
        <a:latin typeface="+mn-lt"/>
        <a:ea typeface="+mn-ea"/>
        <a:cs typeface="+mn-cs"/>
        <a:sym typeface="Calibri"/>
      </a:defRPr>
    </a:lvl4pPr>
    <a:lvl5pPr indent="914400" defTabSz="1370960" latinLnBrk="0">
      <a:defRPr>
        <a:latin typeface="+mn-lt"/>
        <a:ea typeface="+mn-ea"/>
        <a:cs typeface="+mn-cs"/>
        <a:sym typeface="Calibri"/>
      </a:defRPr>
    </a:lvl5pPr>
    <a:lvl6pPr indent="1143000" defTabSz="1370960" latinLnBrk="0">
      <a:defRPr>
        <a:latin typeface="+mn-lt"/>
        <a:ea typeface="+mn-ea"/>
        <a:cs typeface="+mn-cs"/>
        <a:sym typeface="Calibri"/>
      </a:defRPr>
    </a:lvl6pPr>
    <a:lvl7pPr indent="1371600" defTabSz="1370960" latinLnBrk="0">
      <a:defRPr>
        <a:latin typeface="+mn-lt"/>
        <a:ea typeface="+mn-ea"/>
        <a:cs typeface="+mn-cs"/>
        <a:sym typeface="Calibri"/>
      </a:defRPr>
    </a:lvl7pPr>
    <a:lvl8pPr indent="1600200" defTabSz="1370960" latinLnBrk="0">
      <a:defRPr>
        <a:latin typeface="+mn-lt"/>
        <a:ea typeface="+mn-ea"/>
        <a:cs typeface="+mn-cs"/>
        <a:sym typeface="Calibri"/>
      </a:defRPr>
    </a:lvl8pPr>
    <a:lvl9pPr indent="1828800" defTabSz="1370960" latinLnBrk="0">
      <a:defRPr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685879" y="308523"/>
            <a:ext cx="12345831" cy="128402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685879" y="1797632"/>
            <a:ext cx="12345831" cy="508437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9945251" y="308523"/>
            <a:ext cx="3086458" cy="65734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85879" y="308523"/>
            <a:ext cx="9030746" cy="6573485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6688" y="-2"/>
            <a:ext cx="13734277" cy="770671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-16689" y="2987973"/>
            <a:ext cx="13734278" cy="4716165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217603" y="7452469"/>
            <a:ext cx="122779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</a:defRPr>
            </a:pPr>
            <a:r>
              <a:t>© 明源云   版权所有</a:t>
            </a:r>
          </a:p>
        </p:txBody>
      </p:sp>
      <p:sp>
        <p:nvSpPr>
          <p:cNvPr id="130" name="Shape 130"/>
          <p:cNvSpPr/>
          <p:nvPr/>
        </p:nvSpPr>
        <p:spPr>
          <a:xfrm>
            <a:off x="252140" y="-3448"/>
            <a:ext cx="701999" cy="6371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131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7426" y="186650"/>
            <a:ext cx="964954" cy="35233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065692" y="26614"/>
            <a:ext cx="11409727" cy="591218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xfrm>
            <a:off x="1065692" y="971749"/>
            <a:ext cx="12446687" cy="6192688"/>
          </a:xfrm>
          <a:prstGeom prst="rect">
            <a:avLst/>
          </a:prstGeom>
        </p:spPr>
        <p:txBody>
          <a:bodyPr/>
          <a:lstStyle>
            <a:lvl1pPr>
              <a:lnSpc>
                <a:spcPct val="135000"/>
              </a:lnSpc>
              <a:spcBef>
                <a:spcPts val="700"/>
              </a:spcBef>
              <a:buFont typeface="Wingdings"/>
              <a:buChar char="p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  <a:lvl2pPr marL="1273308" indent="-587828">
              <a:lnSpc>
                <a:spcPct val="135000"/>
              </a:lnSpc>
              <a:spcBef>
                <a:spcPts val="700"/>
              </a:spcBef>
              <a:buFont typeface="Wingdings"/>
              <a:buChar char="•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2pPr>
            <a:lvl3pPr marL="1919344" indent="-548384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3pPr>
            <a:lvl4pPr marL="2665755" indent="-609315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4pPr>
            <a:lvl5pPr marL="3351235" indent="-609315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6217603" y="7452469"/>
            <a:ext cx="122779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</a:defRPr>
            </a:pPr>
            <a:r>
              <a:t>© 明源云   版权所有</a:t>
            </a:r>
          </a:p>
        </p:txBody>
      </p:sp>
      <p:sp>
        <p:nvSpPr>
          <p:cNvPr id="23" name="Shape 23"/>
          <p:cNvSpPr/>
          <p:nvPr/>
        </p:nvSpPr>
        <p:spPr>
          <a:xfrm>
            <a:off x="252140" y="-3448"/>
            <a:ext cx="701999" cy="6371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4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7426" y="186650"/>
            <a:ext cx="964954" cy="35233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65692" y="26614"/>
            <a:ext cx="11409727" cy="591218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65692" y="971749"/>
            <a:ext cx="12446687" cy="6192688"/>
          </a:xfrm>
          <a:prstGeom prst="rect">
            <a:avLst/>
          </a:prstGeom>
        </p:spPr>
        <p:txBody>
          <a:bodyPr/>
          <a:lstStyle>
            <a:lvl1pPr>
              <a:lnSpc>
                <a:spcPct val="135000"/>
              </a:lnSpc>
              <a:spcBef>
                <a:spcPts val="700"/>
              </a:spcBef>
              <a:buFont typeface="Wingdings"/>
              <a:buChar char="p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  <a:lvl2pPr marL="1273308" indent="-587828">
              <a:lnSpc>
                <a:spcPct val="135000"/>
              </a:lnSpc>
              <a:spcBef>
                <a:spcPts val="700"/>
              </a:spcBef>
              <a:buFont typeface="Wingdings"/>
              <a:buChar char="•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2pPr>
            <a:lvl3pPr marL="1919344" indent="-548384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3pPr>
            <a:lvl4pPr marL="2665755" indent="-609315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4pPr>
            <a:lvl5pPr marL="3351235" indent="-609315">
              <a:lnSpc>
                <a:spcPct val="135000"/>
              </a:lnSpc>
              <a:spcBef>
                <a:spcPts val="700"/>
              </a:spcBef>
              <a:buFont typeface="Wingdings"/>
              <a:defRPr sz="3200"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Shape 27"/>
          <p:cNvSpPr/>
          <p:nvPr/>
        </p:nvSpPr>
        <p:spPr>
          <a:xfrm>
            <a:off x="6217603" y="7452469"/>
            <a:ext cx="122779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</a:defRPr>
            </a:pPr>
            <a:r>
              <a:t>© 明源云   版权所有</a:t>
            </a:r>
          </a:p>
        </p:txBody>
      </p:sp>
      <p:sp>
        <p:nvSpPr>
          <p:cNvPr id="28" name="Shape 28"/>
          <p:cNvSpPr/>
          <p:nvPr/>
        </p:nvSpPr>
        <p:spPr>
          <a:xfrm>
            <a:off x="252140" y="-3448"/>
            <a:ext cx="701999" cy="6371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9" name="image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7426" y="186650"/>
            <a:ext cx="964954" cy="35233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083595" y="4950624"/>
            <a:ext cx="11659951" cy="1530128"/>
          </a:xfrm>
          <a:prstGeom prst="rect">
            <a:avLst/>
          </a:prstGeo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t>标题文本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1083595" y="3265342"/>
            <a:ext cx="11659951" cy="16852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000">
                <a:solidFill>
                  <a:srgbClr val="888888"/>
                </a:solidFill>
              </a:defRPr>
            </a:lvl1pPr>
            <a:lvl2pPr marL="0" indent="685480">
              <a:spcBef>
                <a:spcPts val="700"/>
              </a:spcBef>
              <a:buSzTx/>
              <a:buFontTx/>
              <a:buNone/>
              <a:defRPr sz="3000">
                <a:solidFill>
                  <a:srgbClr val="888888"/>
                </a:solidFill>
              </a:defRPr>
            </a:lvl2pPr>
            <a:lvl3pPr marL="0" indent="1370960">
              <a:spcBef>
                <a:spcPts val="700"/>
              </a:spcBef>
              <a:buSzTx/>
              <a:buFontTx/>
              <a:buNone/>
              <a:defRPr sz="3000">
                <a:solidFill>
                  <a:srgbClr val="888888"/>
                </a:solidFill>
              </a:defRPr>
            </a:lvl3pPr>
            <a:lvl4pPr marL="0" indent="2056439">
              <a:spcBef>
                <a:spcPts val="700"/>
              </a:spcBef>
              <a:buSzTx/>
              <a:buFontTx/>
              <a:buNone/>
              <a:defRPr sz="3000">
                <a:solidFill>
                  <a:srgbClr val="888888"/>
                </a:solidFill>
              </a:defRPr>
            </a:lvl4pPr>
            <a:lvl5pPr marL="0" indent="2741920">
              <a:spcBef>
                <a:spcPts val="700"/>
              </a:spcBef>
              <a:buSzTx/>
              <a:buFontTx/>
              <a:buNone/>
              <a:defRPr sz="3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85879" y="308523"/>
            <a:ext cx="12345831" cy="128402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half" idx="1"/>
          </p:nvPr>
        </p:nvSpPr>
        <p:spPr>
          <a:xfrm>
            <a:off x="685879" y="1797632"/>
            <a:ext cx="6058603" cy="50843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200"/>
            </a:lvl1pPr>
            <a:lvl2pPr marL="1185309" indent="-499829">
              <a:spcBef>
                <a:spcPts val="1000"/>
              </a:spcBef>
              <a:defRPr sz="4200"/>
            </a:lvl2pPr>
            <a:lvl3pPr marL="1850795" indent="-479835">
              <a:spcBef>
                <a:spcPts val="1000"/>
              </a:spcBef>
              <a:defRPr sz="4200"/>
            </a:lvl3pPr>
            <a:lvl4pPr marL="2589590" indent="-533150">
              <a:spcBef>
                <a:spcPts val="1000"/>
              </a:spcBef>
              <a:defRPr sz="4200"/>
            </a:lvl4pPr>
            <a:lvl5pPr marL="3275071" indent="-533150">
              <a:spcBef>
                <a:spcPts val="1000"/>
              </a:spcBef>
              <a:defRPr sz="4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8" name="Shape 48"/>
          <p:cNvSpPr/>
          <p:nvPr/>
        </p:nvSpPr>
        <p:spPr>
          <a:xfrm>
            <a:off x="-53975" y="-1"/>
            <a:ext cx="2898356" cy="77041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-53975" y="-1"/>
            <a:ext cx="2898356" cy="770414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685879" y="308523"/>
            <a:ext cx="12345831" cy="128402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685879" y="1724515"/>
            <a:ext cx="6060984" cy="71869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600" b="1"/>
            </a:lvl1pPr>
            <a:lvl2pPr marL="0" indent="685480">
              <a:spcBef>
                <a:spcPts val="800"/>
              </a:spcBef>
              <a:buSzTx/>
              <a:buFontTx/>
              <a:buNone/>
              <a:defRPr sz="3600" b="1"/>
            </a:lvl2pPr>
            <a:lvl3pPr marL="0" indent="1370960">
              <a:spcBef>
                <a:spcPts val="800"/>
              </a:spcBef>
              <a:buSzTx/>
              <a:buFontTx/>
              <a:buNone/>
              <a:defRPr sz="3600" b="1"/>
            </a:lvl3pPr>
            <a:lvl4pPr marL="0" indent="2056439">
              <a:spcBef>
                <a:spcPts val="800"/>
              </a:spcBef>
              <a:buSzTx/>
              <a:buFontTx/>
              <a:buNone/>
              <a:defRPr sz="3600" b="1"/>
            </a:lvl4pPr>
            <a:lvl5pPr marL="0" indent="2741920">
              <a:spcBef>
                <a:spcPts val="800"/>
              </a:spcBef>
              <a:buSzTx/>
              <a:buFontTx/>
              <a:buNone/>
              <a:defRPr sz="36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sz="quarter" idx="13"/>
          </p:nvPr>
        </p:nvSpPr>
        <p:spPr>
          <a:xfrm>
            <a:off x="6968346" y="1724515"/>
            <a:ext cx="6063365" cy="718697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600" b="1"/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685879" y="308523"/>
            <a:ext cx="12345831" cy="128402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85882" y="306738"/>
            <a:ext cx="4512992" cy="1305425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5363195" y="306739"/>
            <a:ext cx="7668515" cy="6575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sz="half" idx="13"/>
          </p:nvPr>
        </p:nvSpPr>
        <p:spPr>
          <a:xfrm>
            <a:off x="685882" y="1612163"/>
            <a:ext cx="4512992" cy="526984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100"/>
            </a:pP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2688743" y="5392896"/>
            <a:ext cx="8230553" cy="636663"/>
          </a:xfrm>
          <a:prstGeom prst="rect">
            <a:avLst/>
          </a:prstGeom>
        </p:spPr>
        <p:txBody>
          <a:bodyPr anchor="b"/>
          <a:lstStyle>
            <a:lvl1pPr algn="l">
              <a:defRPr sz="3000" b="1"/>
            </a:lvl1pPr>
          </a:lstStyle>
          <a:p>
            <a:r>
              <a:t>标题文本</a:t>
            </a:r>
          </a:p>
        </p:txBody>
      </p:sp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2688743" y="688379"/>
            <a:ext cx="8230553" cy="462248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2688743" y="6029559"/>
            <a:ext cx="8230553" cy="9041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100"/>
            </a:lvl1pPr>
            <a:lvl2pPr marL="0" indent="685480">
              <a:spcBef>
                <a:spcPts val="500"/>
              </a:spcBef>
              <a:buSzTx/>
              <a:buFontTx/>
              <a:buNone/>
              <a:defRPr sz="2100"/>
            </a:lvl2pPr>
            <a:lvl3pPr marL="0" indent="1370960">
              <a:spcBef>
                <a:spcPts val="500"/>
              </a:spcBef>
              <a:buSzTx/>
              <a:buFontTx/>
              <a:buNone/>
              <a:defRPr sz="2100"/>
            </a:lvl3pPr>
            <a:lvl4pPr marL="0" indent="2056439">
              <a:spcBef>
                <a:spcPts val="500"/>
              </a:spcBef>
              <a:buSzTx/>
              <a:buFontTx/>
              <a:buNone/>
              <a:defRPr sz="2100"/>
            </a:lvl4pPr>
            <a:lvl5pPr marL="0" indent="2741920">
              <a:spcBef>
                <a:spcPts val="500"/>
              </a:spcBef>
              <a:buSzTx/>
              <a:buFontTx/>
              <a:buNone/>
              <a:defRPr sz="21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12642150" y="7143784"/>
            <a:ext cx="389559" cy="40379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16688" y="-2"/>
            <a:ext cx="13734277" cy="770671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-16689" y="2987973"/>
            <a:ext cx="13734278" cy="4716165"/>
          </a:xfrm>
          <a:prstGeom prst="rect">
            <a:avLst/>
          </a:prstGeom>
          <a:blipFill>
            <a:blip r:embed="rId1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4" name="image1.jpe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-16688" y="-2"/>
            <a:ext cx="13734277" cy="770671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-16689" y="2987973"/>
            <a:ext cx="13734278" cy="4716165"/>
          </a:xfrm>
          <a:prstGeom prst="rect">
            <a:avLst/>
          </a:prstGeom>
          <a:blipFill>
            <a:blip r:embed="rId16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03328"/>
            <a:ext cx="12344400" cy="16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48" tIns="68548" rIns="68548" bIns="6854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85800" y="1795779"/>
            <a:ext cx="12344400" cy="590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8548" tIns="68548" rIns="68548" bIns="6854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6629400" y="6928361"/>
            <a:ext cx="3200400" cy="409753"/>
          </a:xfrm>
          <a:prstGeom prst="rect">
            <a:avLst/>
          </a:prstGeom>
          <a:ln w="12700">
            <a:miter lim="400000"/>
          </a:ln>
        </p:spPr>
        <p:txBody>
          <a:bodyPr wrap="none" lIns="68548" tIns="68548" rIns="68548" bIns="68548" anchor="ctr">
            <a:spAutoFit/>
          </a:bodyPr>
          <a:lstStyle>
            <a:lvl1pPr algn="r">
              <a:defRPr sz="1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514109" marR="0" indent="-514109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175108" marR="0" indent="-489628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827946" marR="0" indent="-456986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2604823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–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3290303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»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3975784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4661263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5346744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6032224" marR="0" indent="-548383" algn="l" defTabSz="1370960" rtl="0" latinLnBrk="0">
        <a:lnSpc>
          <a:spcPct val="10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68548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37096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056439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274192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342740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4112879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4798359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5483840" algn="r" defTabSz="13709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1800" y="3458121"/>
            <a:ext cx="4547077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 smtClean="0"/>
              <a:t>Vue</a:t>
            </a:r>
            <a:r>
              <a:rPr lang="zh-CN" altLang="en-US" sz="1400" dirty="0"/>
              <a:t>（</a:t>
            </a:r>
            <a:r>
              <a:rPr lang="en-US" altLang="zh-CN" sz="1400" dirty="0"/>
              <a:t>2.5.17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dirty="0" smtClean="0"/>
              <a:t>梳理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渲染过程</a:t>
            </a:r>
            <a:endParaRPr lang="en-US" altLang="zh-CN" dirty="0" smtClean="0"/>
          </a:p>
        </p:txBody>
      </p:sp>
      <p:sp>
        <p:nvSpPr>
          <p:cNvPr id="144" name="Shape 144"/>
          <p:cNvSpPr/>
          <p:nvPr/>
        </p:nvSpPr>
        <p:spPr>
          <a:xfrm>
            <a:off x="10357022" y="6188262"/>
            <a:ext cx="232691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时间：</a:t>
            </a:r>
            <a:r>
              <a:rPr dirty="0" smtClean="0"/>
              <a:t>201</a:t>
            </a:r>
            <a:r>
              <a:rPr lang="en-US" dirty="0" smtClean="0"/>
              <a:t>8</a:t>
            </a:r>
            <a:r>
              <a:rPr dirty="0" smtClean="0"/>
              <a:t>年0</a:t>
            </a:r>
            <a:r>
              <a:rPr lang="en-US" dirty="0" smtClean="0"/>
              <a:t>8</a:t>
            </a:r>
            <a:r>
              <a:rPr dirty="0" smtClean="0"/>
              <a:t>月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05" y="4202682"/>
            <a:ext cx="7429500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171"/>
          <p:cNvSpPr>
            <a:spLocks noGrp="1"/>
          </p:cNvSpPr>
          <p:nvPr>
            <p:ph type="title"/>
          </p:nvPr>
        </p:nvSpPr>
        <p:spPr>
          <a:xfrm>
            <a:off x="9522296" y="1111796"/>
            <a:ext cx="4104456" cy="3312368"/>
          </a:xfrm>
          <a:prstGeom prst="rect">
            <a:avLst/>
          </a:prstGeom>
        </p:spPr>
        <p:txBody>
          <a:bodyPr>
            <a:normAutofit/>
          </a:bodyPr>
          <a:lstStyle>
            <a:lvl1pPr defTabSz="987091">
              <a:defRPr sz="2592"/>
            </a:lvl1pPr>
          </a:lstStyle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>
                <a:latin typeface="+mn-ea"/>
                <a:ea typeface="+mn-ea"/>
              </a:rPr>
              <a:t>new Watcher</a:t>
            </a:r>
            <a:r>
              <a:rPr lang="zh-CN" altLang="en-US" sz="1600" dirty="0">
                <a:latin typeface="+mn-ea"/>
                <a:ea typeface="+mn-ea"/>
              </a:rPr>
              <a:t>时会先调用一次</a:t>
            </a:r>
            <a:r>
              <a:rPr lang="en-US" altLang="zh-CN" sz="1600" dirty="0" err="1">
                <a:latin typeface="+mn-ea"/>
                <a:ea typeface="+mn-ea"/>
              </a:rPr>
              <a:t>updateComponent</a:t>
            </a:r>
            <a:r>
              <a:rPr lang="zh-CN" altLang="en-US" sz="1600" dirty="0">
                <a:latin typeface="+mn-ea"/>
                <a:ea typeface="+mn-ea"/>
              </a:rPr>
              <a:t>，后续会监听</a:t>
            </a:r>
            <a:r>
              <a:rPr lang="en-US" altLang="zh-CN" sz="1600" dirty="0" err="1">
                <a:latin typeface="+mn-ea"/>
                <a:ea typeface="+mn-ea"/>
              </a:rPr>
              <a:t>vm.data</a:t>
            </a:r>
            <a:r>
              <a:rPr lang="zh-CN" altLang="en-US" sz="1600" dirty="0">
                <a:latin typeface="+mn-ea"/>
                <a:ea typeface="+mn-ea"/>
              </a:rPr>
              <a:t>的</a:t>
            </a:r>
            <a:r>
              <a:rPr lang="zh-CN" altLang="en-US" sz="1600" dirty="0" smtClean="0">
                <a:latin typeface="+mn-ea"/>
                <a:ea typeface="+mn-ea"/>
              </a:rPr>
              <a:t>变化</a:t>
            </a:r>
            <a:r>
              <a:rPr lang="en-US" altLang="zh-CN" sz="1600" dirty="0" smtClean="0">
                <a:latin typeface="+mn-ea"/>
                <a:ea typeface="+mn-ea"/>
              </a:rPr>
              <a:t/>
            </a:r>
            <a:br>
              <a:rPr lang="en-US" altLang="zh-CN" sz="1600" dirty="0" smtClean="0">
                <a:latin typeface="+mn-ea"/>
                <a:ea typeface="+mn-ea"/>
              </a:rPr>
            </a:br>
            <a:r>
              <a:rPr lang="en-US" altLang="zh-CN" sz="1600" dirty="0">
                <a:latin typeface="+mn-ea"/>
                <a:ea typeface="+mn-ea"/>
              </a:rPr>
              <a:t/>
            </a:r>
            <a:br>
              <a:rPr lang="en-US" altLang="zh-CN" sz="1600" dirty="0">
                <a:latin typeface="+mn-ea"/>
                <a:ea typeface="+mn-ea"/>
              </a:rPr>
            </a:br>
            <a:r>
              <a:rPr lang="en-US" altLang="zh-CN" sz="1600" dirty="0" smtClean="0">
                <a:latin typeface="+mn-ea"/>
                <a:ea typeface="+mn-ea"/>
              </a:rPr>
              <a:t/>
            </a:r>
            <a:br>
              <a:rPr lang="en-US" altLang="zh-CN" sz="1600" dirty="0" smtClean="0">
                <a:latin typeface="+mn-ea"/>
                <a:ea typeface="+mn-ea"/>
              </a:rPr>
            </a:b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/>
              <a:t/>
            </a:r>
            <a:br>
              <a:rPr lang="en-US" altLang="zh-CN" sz="1600" dirty="0"/>
            </a:br>
            <a:endParaRPr sz="1600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05" y="1543844"/>
            <a:ext cx="5248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6904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77880" y="1503512"/>
            <a:ext cx="6798395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VNode</a:t>
            </a:r>
            <a:r>
              <a:rPr lang="zh-CN" altLang="en-US" sz="1600" dirty="0" smtClean="0">
                <a:latin typeface="+mn-ea"/>
                <a:ea typeface="+mn-ea"/>
              </a:rPr>
              <a:t>大致</a:t>
            </a:r>
            <a:r>
              <a:rPr lang="zh-CN" altLang="en-US" sz="1600" dirty="0">
                <a:latin typeface="+mn-ea"/>
                <a:ea typeface="+mn-ea"/>
              </a:rPr>
              <a:t>可以分为几类</a:t>
            </a:r>
          </a:p>
          <a:p>
            <a:pPr marL="759199" lvl="1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EmptyVNode</a:t>
            </a:r>
            <a:r>
              <a:rPr lang="en-US" altLang="zh-CN" sz="1600" dirty="0" smtClean="0">
                <a:latin typeface="+mn-ea"/>
                <a:ea typeface="+mn-ea"/>
              </a:rPr>
              <a:t>: </a:t>
            </a:r>
            <a:r>
              <a:rPr lang="zh-CN" altLang="en-US" sz="1600" dirty="0" smtClean="0">
                <a:latin typeface="+mn-ea"/>
                <a:ea typeface="+mn-ea"/>
              </a:rPr>
              <a:t>没有内容的注释节点</a:t>
            </a:r>
          </a:p>
          <a:p>
            <a:pPr marL="759199" lvl="1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TextVNode</a:t>
            </a:r>
            <a:r>
              <a:rPr lang="en-US" altLang="zh-CN" sz="1600" dirty="0" smtClean="0">
                <a:latin typeface="+mn-ea"/>
                <a:ea typeface="+mn-ea"/>
              </a:rPr>
              <a:t>: </a:t>
            </a:r>
            <a:r>
              <a:rPr lang="zh-CN" altLang="en-US" sz="1600" dirty="0" smtClean="0">
                <a:latin typeface="+mn-ea"/>
                <a:ea typeface="+mn-ea"/>
              </a:rPr>
              <a:t>文本节点</a:t>
            </a:r>
          </a:p>
          <a:p>
            <a:pPr marL="759199" lvl="1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ElementVNode</a:t>
            </a:r>
            <a:r>
              <a:rPr lang="en-US" altLang="zh-CN" sz="1600" dirty="0" smtClean="0">
                <a:latin typeface="+mn-ea"/>
                <a:ea typeface="+mn-ea"/>
              </a:rPr>
              <a:t>: </a:t>
            </a:r>
            <a:r>
              <a:rPr lang="zh-CN" altLang="en-US" sz="1600" dirty="0" smtClean="0">
                <a:latin typeface="+mn-ea"/>
                <a:ea typeface="+mn-ea"/>
              </a:rPr>
              <a:t>普通元素节点</a:t>
            </a:r>
          </a:p>
          <a:p>
            <a:pPr marL="759199" lvl="1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ComponentVNode</a:t>
            </a:r>
            <a:r>
              <a:rPr lang="en-US" altLang="zh-CN" sz="1600" dirty="0" smtClean="0">
                <a:latin typeface="+mn-ea"/>
                <a:ea typeface="+mn-ea"/>
              </a:rPr>
              <a:t>: </a:t>
            </a:r>
            <a:r>
              <a:rPr lang="zh-CN" altLang="en-US" sz="1600" dirty="0" smtClean="0">
                <a:latin typeface="+mn-ea"/>
                <a:ea typeface="+mn-ea"/>
              </a:rPr>
              <a:t>组件节点</a:t>
            </a:r>
          </a:p>
          <a:p>
            <a:pPr marL="759199" lvl="1" indent="0">
              <a:buNone/>
            </a:pPr>
            <a:r>
              <a:rPr lang="en-US" altLang="zh-CN" sz="1600" dirty="0" err="1" smtClean="0">
                <a:latin typeface="+mn-ea"/>
                <a:ea typeface="+mn-ea"/>
              </a:rPr>
              <a:t>CloneVNode</a:t>
            </a:r>
            <a:r>
              <a:rPr lang="en-US" altLang="zh-CN" sz="1600" dirty="0" smtClean="0">
                <a:latin typeface="+mn-ea"/>
                <a:ea typeface="+mn-ea"/>
              </a:rPr>
              <a:t>: </a:t>
            </a:r>
            <a:r>
              <a:rPr lang="zh-CN" altLang="en-US" sz="1600" dirty="0" smtClean="0">
                <a:latin typeface="+mn-ea"/>
                <a:ea typeface="+mn-ea"/>
              </a:rPr>
              <a:t>克隆节点，可以是以上任意类型的节点，唯一的区别在于</a:t>
            </a:r>
            <a:r>
              <a:rPr lang="en-US" altLang="zh-CN" sz="1600" dirty="0" err="1" smtClean="0">
                <a:latin typeface="+mn-ea"/>
                <a:ea typeface="+mn-ea"/>
              </a:rPr>
              <a:t>isCloned</a:t>
            </a:r>
            <a:r>
              <a:rPr lang="zh-CN" altLang="en-US" sz="1600" dirty="0" smtClean="0">
                <a:latin typeface="+mn-ea"/>
                <a:ea typeface="+mn-ea"/>
              </a:rPr>
              <a:t>属性为</a:t>
            </a:r>
            <a:r>
              <a:rPr lang="en-US" altLang="zh-CN" sz="1600" dirty="0" smtClean="0">
                <a:latin typeface="+mn-ea"/>
                <a:ea typeface="+mn-ea"/>
              </a:rPr>
              <a:t>true</a:t>
            </a:r>
          </a:p>
          <a:p>
            <a:pPr marL="0" indent="0">
              <a:buNone/>
            </a:pPr>
            <a:endParaRPr lang="en-US" altLang="zh-CN" sz="16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09" y="1975892"/>
            <a:ext cx="2811463" cy="237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66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1732643" y="2205080"/>
            <a:ext cx="10223114" cy="768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60684" indent="-260684" defTabSz="457200">
              <a:lnSpc>
                <a:spcPct val="200000"/>
              </a:lnSpc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2" y="895772"/>
            <a:ext cx="709453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2" y="4712196"/>
            <a:ext cx="7416824" cy="196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92" y="3128020"/>
            <a:ext cx="8280920" cy="118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18240" y="2119908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三种渲染</a:t>
            </a:r>
            <a:r>
              <a:rPr lang="zh-CN" altLang="en-US" sz="1600" dirty="0"/>
              <a:t>模式最终都是要得到</a:t>
            </a:r>
            <a:r>
              <a:rPr lang="en-US" altLang="zh-CN" sz="1600" dirty="0"/>
              <a:t>Render</a:t>
            </a:r>
            <a:r>
              <a:rPr lang="zh-CN" altLang="en-US" sz="1600" dirty="0"/>
              <a:t>函数。只不过用户自定义的</a:t>
            </a:r>
            <a:r>
              <a:rPr lang="en-US" altLang="zh-CN" sz="1600" dirty="0"/>
              <a:t>Render</a:t>
            </a:r>
            <a:r>
              <a:rPr lang="zh-CN" altLang="en-US" sz="1600" dirty="0"/>
              <a:t>函数省去了程序分析的过程，等同于处理过的</a:t>
            </a:r>
            <a:r>
              <a:rPr lang="en-US" altLang="zh-CN" sz="1600" dirty="0"/>
              <a:t>Render</a:t>
            </a:r>
            <a:r>
              <a:rPr lang="zh-CN" altLang="en-US" sz="1600" dirty="0"/>
              <a:t>函数，而普通的</a:t>
            </a:r>
            <a:r>
              <a:rPr lang="en-US" altLang="zh-CN" sz="1600" dirty="0"/>
              <a:t>template</a:t>
            </a:r>
            <a:r>
              <a:rPr lang="zh-CN" altLang="en-US" sz="1600" dirty="0"/>
              <a:t>或者</a:t>
            </a:r>
            <a:r>
              <a:rPr lang="en-US" altLang="zh-CN" sz="1600" dirty="0"/>
              <a:t>el</a:t>
            </a:r>
            <a:r>
              <a:rPr lang="zh-CN" altLang="en-US" sz="1600" dirty="0"/>
              <a:t>只是字符串，需要解析成</a:t>
            </a:r>
            <a:r>
              <a:rPr lang="en-US" altLang="zh-CN" sz="1600" dirty="0"/>
              <a:t>AST</a:t>
            </a:r>
            <a:r>
              <a:rPr lang="zh-CN" altLang="en-US" sz="1600" dirty="0"/>
              <a:t>，再将</a:t>
            </a:r>
            <a:r>
              <a:rPr lang="en-US" altLang="zh-CN" sz="1600" dirty="0"/>
              <a:t>AST</a:t>
            </a:r>
            <a:r>
              <a:rPr lang="zh-CN" altLang="en-US" sz="1600" dirty="0"/>
              <a:t>转化为</a:t>
            </a:r>
            <a:r>
              <a:rPr lang="en-US" altLang="zh-CN" sz="1600" dirty="0"/>
              <a:t>Render</a:t>
            </a:r>
            <a:r>
              <a:rPr lang="zh-CN" altLang="en-US" sz="1600" dirty="0"/>
              <a:t>函数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72" y="513444"/>
            <a:ext cx="7200800" cy="635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-2" y="1475804"/>
            <a:ext cx="13717591" cy="475253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63" name="image18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9875" y="2676250"/>
            <a:ext cx="1932867" cy="1932866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  <a:reflection stA="48000" endPos="40000" dir="5400000" sy="-100000" algn="bl" rotWithShape="0"/>
          </a:effectLst>
        </p:spPr>
      </p:pic>
      <p:sp>
        <p:nvSpPr>
          <p:cNvPr id="264" name="Shape 264"/>
          <p:cNvSpPr/>
          <p:nvPr/>
        </p:nvSpPr>
        <p:spPr>
          <a:xfrm>
            <a:off x="4200175" y="2699941"/>
            <a:ext cx="343186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谢谢！</a:t>
            </a:r>
          </a:p>
        </p:txBody>
      </p:sp>
      <p:sp>
        <p:nvSpPr>
          <p:cNvPr id="265" name="Shape 265"/>
          <p:cNvSpPr/>
          <p:nvPr/>
        </p:nvSpPr>
        <p:spPr>
          <a:xfrm>
            <a:off x="4200173" y="4110483"/>
            <a:ext cx="2998005" cy="510541"/>
          </a:xfrm>
          <a:prstGeom prst="rect">
            <a:avLst/>
          </a:prstGeom>
          <a:ln w="12700">
            <a:miter lim="400000"/>
          </a:ln>
          <a:effectLst>
            <a:reflection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请扫描二维码关注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77480" y="2335932"/>
            <a:ext cx="7992888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    </a:t>
            </a:r>
            <a:r>
              <a:rPr lang="zh-CN" altLang="en-US" sz="1800" dirty="0" smtClean="0">
                <a:latin typeface="+mn-ea"/>
                <a:ea typeface="+mn-ea"/>
              </a:rPr>
              <a:t>  </a:t>
            </a:r>
            <a:r>
              <a:rPr lang="en-US" altLang="zh-CN" sz="1800" dirty="0" smtClean="0">
                <a:latin typeface="+mn-ea"/>
                <a:ea typeface="+mn-ea"/>
              </a:rPr>
              <a:t>1</a:t>
            </a:r>
            <a:r>
              <a:rPr lang="zh-CN" altLang="en-US" sz="1800" dirty="0">
                <a:latin typeface="+mn-ea"/>
                <a:ea typeface="+mn-ea"/>
              </a:rPr>
              <a:t>） 编译模板，生成可复用的</a:t>
            </a:r>
            <a:r>
              <a:rPr lang="en-US" altLang="zh-CN" sz="1800" dirty="0">
                <a:latin typeface="+mn-ea"/>
                <a:ea typeface="+mn-ea"/>
              </a:rPr>
              <a:t>render </a:t>
            </a:r>
            <a:r>
              <a:rPr lang="en-US" altLang="zh-CN" sz="1800" dirty="0" smtClean="0">
                <a:latin typeface="+mn-ea"/>
                <a:ea typeface="+mn-ea"/>
              </a:rPr>
              <a:t>function</a:t>
            </a:r>
          </a:p>
          <a:p>
            <a:pPr marL="0" indent="0">
              <a:buNone/>
            </a:pPr>
            <a:endParaRPr lang="zh-CN" altLang="en-US" sz="1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      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en-US" sz="1800" dirty="0">
                <a:latin typeface="+mn-ea"/>
                <a:ea typeface="+mn-ea"/>
              </a:rPr>
              <a:t>） </a:t>
            </a:r>
            <a:r>
              <a:rPr lang="zh-CN" altLang="en-US" sz="1800" dirty="0" smtClean="0">
                <a:latin typeface="+mn-ea"/>
                <a:ea typeface="+mn-ea"/>
              </a:rPr>
              <a:t>在</a:t>
            </a:r>
            <a:r>
              <a:rPr lang="zh-CN" altLang="en-US" sz="1800" dirty="0">
                <a:latin typeface="+mn-ea"/>
                <a:ea typeface="+mn-ea"/>
              </a:rPr>
              <a:t>整个</a:t>
            </a:r>
            <a:r>
              <a:rPr lang="en-US" altLang="zh-CN" sz="1800" dirty="0" err="1">
                <a:latin typeface="+mn-ea"/>
                <a:ea typeface="+mn-ea"/>
              </a:rPr>
              <a:t>vue</a:t>
            </a:r>
            <a:r>
              <a:rPr lang="zh-CN" altLang="en-US" sz="1800" dirty="0">
                <a:latin typeface="+mn-ea"/>
                <a:ea typeface="+mn-ea"/>
              </a:rPr>
              <a:t>实例的生命过程</a:t>
            </a:r>
            <a:r>
              <a:rPr lang="zh-CN" altLang="en-US" sz="1800" dirty="0" smtClean="0">
                <a:latin typeface="+mn-ea"/>
                <a:ea typeface="+mn-ea"/>
              </a:rPr>
              <a:t>中对数据进行监听，</a:t>
            </a:r>
            <a:r>
              <a:rPr lang="zh-CN" altLang="en-US" sz="1800" dirty="0">
                <a:latin typeface="+mn-ea"/>
                <a:ea typeface="+mn-ea"/>
              </a:rPr>
              <a:t>对</a:t>
            </a:r>
            <a:r>
              <a:rPr lang="en-US" altLang="zh-CN" sz="1800" dirty="0">
                <a:latin typeface="+mn-ea"/>
                <a:ea typeface="+mn-ea"/>
              </a:rPr>
              <a:t>view</a:t>
            </a:r>
            <a:r>
              <a:rPr lang="zh-CN" altLang="en-US" sz="1800" dirty="0">
                <a:latin typeface="+mn-ea"/>
                <a:ea typeface="+mn-ea"/>
              </a:rPr>
              <a:t>和</a:t>
            </a:r>
            <a:r>
              <a:rPr lang="en-US" altLang="zh-CN" sz="1800" dirty="0">
                <a:latin typeface="+mn-ea"/>
                <a:ea typeface="+mn-ea"/>
              </a:rPr>
              <a:t>modal</a:t>
            </a:r>
            <a:r>
              <a:rPr lang="zh-CN" altLang="en-US" sz="1800" dirty="0">
                <a:latin typeface="+mn-ea"/>
                <a:ea typeface="+mn-ea"/>
              </a:rPr>
              <a:t>进行双向</a:t>
            </a:r>
            <a:r>
              <a:rPr lang="zh-CN" altLang="en-US" sz="1800" dirty="0" smtClean="0">
                <a:latin typeface="+mn-ea"/>
                <a:ea typeface="+mn-ea"/>
              </a:rPr>
              <a:t>绑定</a:t>
            </a:r>
            <a:endParaRPr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8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  <a:ea typeface="+mn-ea"/>
              </a:rPr>
              <a:t>      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en-US" sz="1800" dirty="0">
                <a:latin typeface="+mn-ea"/>
                <a:ea typeface="+mn-ea"/>
              </a:rPr>
              <a:t>） 虚拟</a:t>
            </a:r>
            <a:r>
              <a:rPr lang="en-US" altLang="zh-CN" sz="1800" dirty="0" err="1">
                <a:latin typeface="+mn-ea"/>
                <a:ea typeface="+mn-ea"/>
              </a:rPr>
              <a:t>dom</a:t>
            </a:r>
            <a:r>
              <a:rPr lang="zh-CN" altLang="en-US" sz="1800" dirty="0">
                <a:latin typeface="+mn-ea"/>
                <a:ea typeface="+mn-ea"/>
              </a:rPr>
              <a:t>的</a:t>
            </a:r>
            <a:r>
              <a:rPr lang="en-US" altLang="zh-CN" sz="1800" dirty="0">
                <a:latin typeface="+mn-ea"/>
                <a:ea typeface="+mn-ea"/>
              </a:rPr>
              <a:t>diff</a:t>
            </a:r>
            <a:r>
              <a:rPr lang="zh-CN" altLang="en-US" sz="1800" dirty="0">
                <a:latin typeface="+mn-ea"/>
                <a:ea typeface="+mn-ea"/>
              </a:rPr>
              <a:t>比较，当</a:t>
            </a:r>
            <a:r>
              <a:rPr lang="en-US" altLang="zh-CN" sz="1800" dirty="0">
                <a:latin typeface="+mn-ea"/>
                <a:ea typeface="+mn-ea"/>
              </a:rPr>
              <a:t>watcher</a:t>
            </a:r>
            <a:r>
              <a:rPr lang="zh-CN" altLang="en-US" sz="1800" dirty="0">
                <a:latin typeface="+mn-ea"/>
                <a:ea typeface="+mn-ea"/>
              </a:rPr>
              <a:t>监听到</a:t>
            </a:r>
            <a:r>
              <a:rPr lang="en-US" altLang="zh-CN" sz="1800" dirty="0">
                <a:latin typeface="+mn-ea"/>
                <a:ea typeface="+mn-ea"/>
              </a:rPr>
              <a:t>data</a:t>
            </a:r>
            <a:r>
              <a:rPr lang="zh-CN" altLang="en-US" sz="1800" dirty="0">
                <a:latin typeface="+mn-ea"/>
                <a:ea typeface="+mn-ea"/>
              </a:rPr>
              <a:t>的变更的时候，就会根据注入新的</a:t>
            </a:r>
            <a:r>
              <a:rPr lang="en-US" altLang="zh-CN" sz="1800" dirty="0">
                <a:latin typeface="+mn-ea"/>
                <a:ea typeface="+mn-ea"/>
              </a:rPr>
              <a:t>data</a:t>
            </a:r>
            <a:r>
              <a:rPr lang="zh-CN" altLang="en-US" sz="1800" dirty="0">
                <a:latin typeface="+mn-ea"/>
                <a:ea typeface="+mn-ea"/>
              </a:rPr>
              <a:t>执行</a:t>
            </a:r>
            <a:r>
              <a:rPr lang="en-US" altLang="zh-CN" sz="1800" dirty="0">
                <a:latin typeface="+mn-ea"/>
                <a:ea typeface="+mn-ea"/>
              </a:rPr>
              <a:t>render </a:t>
            </a:r>
            <a:r>
              <a:rPr lang="en-US" altLang="zh-CN" sz="1800" dirty="0" smtClean="0">
                <a:latin typeface="+mn-ea"/>
                <a:ea typeface="+mn-ea"/>
              </a:rPr>
              <a:t>function</a:t>
            </a:r>
            <a:r>
              <a:rPr lang="zh-CN" altLang="en-US" sz="1800" dirty="0" smtClean="0">
                <a:latin typeface="+mn-ea"/>
                <a:ea typeface="+mn-ea"/>
              </a:rPr>
              <a:t>，</a:t>
            </a:r>
            <a:r>
              <a:rPr lang="zh-CN" altLang="en-US" sz="1800" dirty="0">
                <a:latin typeface="+mn-ea"/>
                <a:ea typeface="+mn-ea"/>
              </a:rPr>
              <a:t>生成新的虚拟</a:t>
            </a:r>
            <a:r>
              <a:rPr lang="en-US" altLang="zh-CN" sz="1800" dirty="0" err="1">
                <a:latin typeface="+mn-ea"/>
                <a:ea typeface="+mn-ea"/>
              </a:rPr>
              <a:t>dom</a:t>
            </a:r>
            <a:r>
              <a:rPr lang="zh-CN" altLang="en-US" sz="1800" dirty="0">
                <a:latin typeface="+mn-ea"/>
                <a:ea typeface="+mn-ea"/>
              </a:rPr>
              <a:t>，跟老的虚拟</a:t>
            </a:r>
            <a:r>
              <a:rPr lang="en-US" altLang="zh-CN" sz="1800" dirty="0" err="1" smtClean="0">
                <a:latin typeface="+mn-ea"/>
                <a:ea typeface="+mn-ea"/>
              </a:rPr>
              <a:t>dom</a:t>
            </a:r>
            <a:r>
              <a:rPr lang="zh-CN" altLang="en-US" sz="1800" dirty="0" smtClean="0">
                <a:latin typeface="+mn-ea"/>
                <a:ea typeface="+mn-ea"/>
              </a:rPr>
              <a:t>进行</a:t>
            </a:r>
            <a:r>
              <a:rPr lang="en-US" altLang="zh-CN" sz="1800" dirty="0">
                <a:latin typeface="+mn-ea"/>
                <a:ea typeface="+mn-ea"/>
              </a:rPr>
              <a:t>diff</a:t>
            </a:r>
            <a:r>
              <a:rPr lang="zh-CN" altLang="en-US" sz="1800" dirty="0">
                <a:latin typeface="+mn-ea"/>
                <a:ea typeface="+mn-ea"/>
              </a:rPr>
              <a:t>比对，不同的部分将写入真实的</a:t>
            </a:r>
            <a:r>
              <a:rPr lang="en-US" altLang="zh-CN" sz="1800" dirty="0" err="1">
                <a:latin typeface="+mn-ea"/>
                <a:ea typeface="+mn-ea"/>
              </a:rPr>
              <a:t>dom</a:t>
            </a:r>
            <a:endParaRPr lang="en-US" altLang="zh-CN" sz="1800" dirty="0">
              <a:latin typeface="+mn-ea"/>
              <a:ea typeface="+mn-ea"/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54233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8586192" y="2604170"/>
            <a:ext cx="3960440" cy="2160240"/>
          </a:xfrm>
          <a:prstGeom prst="rect">
            <a:avLst/>
          </a:prstGeom>
        </p:spPr>
        <p:txBody>
          <a:bodyPr>
            <a:normAutofit/>
          </a:bodyPr>
          <a:lstStyle>
            <a:lvl1pPr defTabSz="987091">
              <a:defRPr sz="2592"/>
            </a:lvl1pPr>
          </a:lstStyle>
          <a:p>
            <a:r>
              <a:rPr lang="en-US" sz="1600" dirty="0" err="1" smtClean="0">
                <a:latin typeface="+mn-ea"/>
                <a:ea typeface="+mn-ea"/>
              </a:rPr>
              <a:t>Vue</a:t>
            </a:r>
            <a:r>
              <a:rPr lang="zh-CN" altLang="en-US" sz="1600" dirty="0" smtClean="0">
                <a:latin typeface="+mn-ea"/>
                <a:ea typeface="+mn-ea"/>
              </a:rPr>
              <a:t>初始化，添加全局方法等</a:t>
            </a:r>
            <a:endParaRPr sz="16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08" y="2407940"/>
            <a:ext cx="63023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8658200" y="2335932"/>
            <a:ext cx="317560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/>
              <a:t>$</a:t>
            </a:r>
            <a:r>
              <a:rPr lang="en-US" altLang="zh-CN" sz="1600" dirty="0"/>
              <a:t>mount</a:t>
            </a:r>
            <a:r>
              <a:rPr lang="zh-CN" altLang="en-US" sz="1600" dirty="0"/>
              <a:t>方法就是整个渲染过程的起始点</a:t>
            </a:r>
            <a:endParaRPr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24" y="1831876"/>
            <a:ext cx="6348413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0" y="504732"/>
            <a:ext cx="8816975" cy="661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153"/>
          <p:cNvSpPr/>
          <p:nvPr/>
        </p:nvSpPr>
        <p:spPr>
          <a:xfrm>
            <a:off x="10314384" y="1543844"/>
            <a:ext cx="31756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 smtClean="0"/>
              <a:t>获取</a:t>
            </a:r>
            <a:r>
              <a:rPr lang="en-US" altLang="zh-CN" sz="1600" dirty="0" smtClean="0"/>
              <a:t>template</a:t>
            </a:r>
            <a:r>
              <a:rPr lang="zh-CN" altLang="en-US" sz="1600" dirty="0" smtClean="0"/>
              <a:t>字符串</a:t>
            </a:r>
            <a:endParaRPr sz="1600" dirty="0"/>
          </a:p>
        </p:txBody>
      </p:sp>
      <p:sp>
        <p:nvSpPr>
          <p:cNvPr id="7" name="Shape 153"/>
          <p:cNvSpPr/>
          <p:nvPr/>
        </p:nvSpPr>
        <p:spPr>
          <a:xfrm>
            <a:off x="10314384" y="3812288"/>
            <a:ext cx="31756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en-US" sz="1600" dirty="0" smtClean="0"/>
              <a:t>编译入口</a:t>
            </a:r>
            <a:endParaRPr lang="en-US" altLang="zh-CN" sz="1600" dirty="0" smtClean="0"/>
          </a:p>
          <a:p>
            <a:endParaRPr lang="en-US" sz="1600" dirty="0" smtClean="0"/>
          </a:p>
          <a:p>
            <a:r>
              <a:rPr lang="zh-CN" altLang="en-US" sz="1600" dirty="0" smtClean="0"/>
              <a:t>编译之后返回</a:t>
            </a:r>
            <a:r>
              <a:rPr lang="en-US" altLang="zh-CN" sz="1600" dirty="0" smtClean="0"/>
              <a:t>render</a:t>
            </a:r>
            <a:r>
              <a:rPr lang="zh-CN" altLang="en-US" sz="1600" dirty="0" smtClean="0"/>
              <a:t>方法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7448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36" y="2191916"/>
            <a:ext cx="7277100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232" y="2479948"/>
            <a:ext cx="28194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53"/>
          <p:cNvSpPr/>
          <p:nvPr/>
        </p:nvSpPr>
        <p:spPr>
          <a:xfrm>
            <a:off x="8916083" y="1867715"/>
            <a:ext cx="305842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/>
              <a:t>AST</a:t>
            </a:r>
          </a:p>
        </p:txBody>
      </p:sp>
      <p:sp>
        <p:nvSpPr>
          <p:cNvPr id="5" name="矩形 4"/>
          <p:cNvSpPr/>
          <p:nvPr/>
        </p:nvSpPr>
        <p:spPr>
          <a:xfrm>
            <a:off x="8863000" y="5422479"/>
            <a:ext cx="4509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ast</a:t>
            </a:r>
            <a:r>
              <a:rPr lang="zh-CN" altLang="en-US" sz="1600" dirty="0" smtClean="0"/>
              <a:t>进行</a:t>
            </a:r>
            <a:r>
              <a:rPr lang="zh-CN" altLang="en-US" sz="1600" dirty="0"/>
              <a:t>优化，找出</a:t>
            </a:r>
            <a:r>
              <a:rPr lang="en-US" altLang="zh-CN" sz="1600" dirty="0" err="1"/>
              <a:t>ast</a:t>
            </a:r>
            <a:r>
              <a:rPr lang="zh-CN" altLang="en-US" sz="1600" dirty="0"/>
              <a:t>对象中所有的最大静态子</a:t>
            </a:r>
            <a:r>
              <a:rPr lang="zh-CN" altLang="en-US" sz="1600" dirty="0" smtClean="0"/>
              <a:t>树，可以</a:t>
            </a:r>
            <a:r>
              <a:rPr lang="zh-CN" altLang="en-US" sz="1600" dirty="0"/>
              <a:t>简单理解为不包含参数</a:t>
            </a:r>
            <a:r>
              <a:rPr lang="en-US" altLang="zh-CN" sz="1600" dirty="0"/>
              <a:t>data</a:t>
            </a:r>
            <a:r>
              <a:rPr lang="zh-CN" altLang="en-US" sz="1600" dirty="0"/>
              <a:t>属性的</a:t>
            </a:r>
            <a:r>
              <a:rPr lang="en-US" altLang="zh-CN" sz="1600" dirty="0" err="1"/>
              <a:t>dom</a:t>
            </a:r>
            <a:r>
              <a:rPr lang="zh-CN" altLang="en-US" sz="1600" dirty="0"/>
              <a:t>节点，每次</a:t>
            </a:r>
            <a:r>
              <a:rPr lang="en-US" altLang="zh-CN" sz="1600" dirty="0"/>
              <a:t>data</a:t>
            </a:r>
            <a:r>
              <a:rPr lang="zh-CN" altLang="en-US" sz="1600" dirty="0"/>
              <a:t>数据改变导致页面重新渲染的时候，最大静态子树不需要重新计算</a:t>
            </a:r>
            <a:r>
              <a:rPr lang="zh-CN" altLang="en-US" sz="1600" dirty="0" smtClean="0"/>
              <a:t>生成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07612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+mn-ea"/>
                <a:ea typeface="+mn-ea"/>
              </a:rPr>
              <a:t>解析过程中，会在处理标签的不同情况下，调用对应的这方法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59922" y="679748"/>
            <a:ext cx="7446467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 smtClean="0">
                <a:latin typeface="+mn-ea"/>
                <a:ea typeface="+mn-ea"/>
              </a:rPr>
              <a:t>通过正</a:t>
            </a:r>
            <a:r>
              <a:rPr lang="zh-CN" altLang="en-US" sz="1600" dirty="0">
                <a:latin typeface="+mn-ea"/>
                <a:ea typeface="+mn-ea"/>
              </a:rPr>
              <a:t>则匹配，修改索引</a:t>
            </a:r>
            <a:r>
              <a:rPr lang="en-US" altLang="zh-CN" sz="1600" dirty="0">
                <a:latin typeface="+mn-ea"/>
                <a:ea typeface="+mn-ea"/>
              </a:rPr>
              <a:t>index</a:t>
            </a:r>
            <a:r>
              <a:rPr lang="zh-CN" altLang="en-US" sz="1600" dirty="0">
                <a:latin typeface="+mn-ea"/>
                <a:ea typeface="+mn-ea"/>
              </a:rPr>
              <a:t>以及不断截取</a:t>
            </a:r>
            <a:r>
              <a:rPr lang="en-US" altLang="zh-CN" sz="1600" dirty="0">
                <a:latin typeface="+mn-ea"/>
                <a:ea typeface="+mn-ea"/>
              </a:rPr>
              <a:t>html</a:t>
            </a:r>
            <a:r>
              <a:rPr lang="zh-CN" altLang="en-US" sz="1600" dirty="0">
                <a:latin typeface="+mn-ea"/>
                <a:ea typeface="+mn-ea"/>
              </a:rPr>
              <a:t>模板</a:t>
            </a:r>
            <a:r>
              <a:rPr lang="zh-CN" altLang="en-US" sz="1600" dirty="0" smtClean="0">
                <a:latin typeface="+mn-ea"/>
                <a:ea typeface="+mn-ea"/>
              </a:rPr>
              <a:t>，</a:t>
            </a:r>
            <a:r>
              <a:rPr lang="zh-CN" altLang="en-US" sz="1600" dirty="0">
                <a:latin typeface="+mn-ea"/>
                <a:ea typeface="+mn-ea"/>
              </a:rPr>
              <a:t>不断</a:t>
            </a:r>
            <a:r>
              <a:rPr lang="zh-CN" altLang="en-US" sz="1600" dirty="0" smtClean="0">
                <a:latin typeface="+mn-ea"/>
                <a:ea typeface="+mn-ea"/>
              </a:rPr>
              <a:t>循环，并</a:t>
            </a:r>
            <a:r>
              <a:rPr lang="zh-CN" altLang="en-US" sz="1600" dirty="0">
                <a:latin typeface="+mn-ea"/>
                <a:ea typeface="+mn-ea"/>
              </a:rPr>
              <a:t>分情况处理、解析，将开始标签处理成特定的结构，最终处理成</a:t>
            </a:r>
            <a:r>
              <a:rPr lang="en-US" altLang="zh-CN" sz="1600" dirty="0">
                <a:latin typeface="+mn-ea"/>
                <a:ea typeface="+mn-ea"/>
              </a:rPr>
              <a:t>name</a:t>
            </a:r>
            <a:r>
              <a:rPr lang="zh-CN" altLang="en-US" sz="1600" dirty="0">
                <a:latin typeface="+mn-ea"/>
                <a:ea typeface="+mn-ea"/>
              </a:rPr>
              <a:t>、</a:t>
            </a:r>
            <a:r>
              <a:rPr lang="en-US" altLang="zh-CN" sz="1600" dirty="0">
                <a:latin typeface="+mn-ea"/>
                <a:ea typeface="+mn-ea"/>
              </a:rPr>
              <a:t>value</a:t>
            </a:r>
            <a:r>
              <a:rPr lang="zh-CN" altLang="en-US" sz="1600" dirty="0">
                <a:latin typeface="+mn-ea"/>
                <a:ea typeface="+mn-ea"/>
              </a:rPr>
              <a:t>结构形式。</a:t>
            </a:r>
            <a:endParaRPr lang="en-US" altLang="zh-CN" sz="1600" dirty="0">
              <a:latin typeface="+mn-ea"/>
              <a:ea typeface="+mn-ea"/>
            </a:endParaRPr>
          </a:p>
          <a:p>
            <a:pPr marL="759199" lvl="1" indent="0">
              <a:buNone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1. </a:t>
            </a:r>
            <a:r>
              <a:rPr lang="zh-CN" altLang="en-US" sz="1600" dirty="0" smtClean="0">
                <a:latin typeface="+mn-ea"/>
                <a:ea typeface="+mn-ea"/>
              </a:rPr>
              <a:t>在</a:t>
            </a:r>
            <a:r>
              <a:rPr lang="en-US" altLang="zh-CN" sz="1600" dirty="0">
                <a:latin typeface="+mn-ea"/>
                <a:ea typeface="+mn-ea"/>
              </a:rPr>
              <a:t>start</a:t>
            </a:r>
            <a:r>
              <a:rPr lang="zh-CN" altLang="en-US" sz="1600" dirty="0">
                <a:latin typeface="+mn-ea"/>
                <a:ea typeface="+mn-ea"/>
              </a:rPr>
              <a:t>中</a:t>
            </a:r>
            <a:r>
              <a:rPr lang="zh-CN" altLang="en-US" sz="1600" dirty="0" smtClean="0">
                <a:latin typeface="+mn-ea"/>
                <a:ea typeface="+mn-ea"/>
              </a:rPr>
              <a:t>：每次</a:t>
            </a:r>
            <a:r>
              <a:rPr lang="zh-CN" altLang="en-US" sz="1600" dirty="0">
                <a:latin typeface="+mn-ea"/>
                <a:ea typeface="+mn-ea"/>
              </a:rPr>
              <a:t>处理开始标签时</a:t>
            </a:r>
            <a:r>
              <a:rPr lang="zh-CN" altLang="en-US" sz="1600" dirty="0" smtClean="0">
                <a:latin typeface="+mn-ea"/>
                <a:ea typeface="+mn-ea"/>
              </a:rPr>
              <a:t>，当</a:t>
            </a:r>
            <a:r>
              <a:rPr lang="zh-CN" altLang="en-US" sz="1600" dirty="0">
                <a:latin typeface="+mn-ea"/>
                <a:ea typeface="+mn-ea"/>
              </a:rPr>
              <a:t>标签并且不是自闭合标签</a:t>
            </a:r>
            <a:r>
              <a:rPr lang="zh-CN" altLang="en-US" sz="1600" dirty="0" smtClean="0">
                <a:latin typeface="+mn-ea"/>
                <a:ea typeface="+mn-ea"/>
              </a:rPr>
              <a:t>时，加入</a:t>
            </a:r>
            <a:r>
              <a:rPr lang="en-US" altLang="zh-CN" sz="1600" dirty="0">
                <a:latin typeface="+mn-ea"/>
                <a:ea typeface="+mn-ea"/>
              </a:rPr>
              <a:t>stack</a:t>
            </a:r>
            <a:r>
              <a:rPr lang="zh-CN" altLang="en-US" sz="1600" dirty="0">
                <a:latin typeface="+mn-ea"/>
                <a:ea typeface="+mn-ea"/>
              </a:rPr>
              <a:t>中，并将当前元素设置为</a:t>
            </a:r>
            <a:r>
              <a:rPr lang="en-US" altLang="zh-CN" sz="1600" dirty="0" err="1">
                <a:latin typeface="+mn-ea"/>
                <a:ea typeface="+mn-ea"/>
              </a:rPr>
              <a:t>currentParent</a:t>
            </a:r>
            <a:r>
              <a:rPr lang="zh-CN" altLang="en-US" sz="1600" dirty="0">
                <a:latin typeface="+mn-ea"/>
                <a:ea typeface="+mn-ea"/>
              </a:rPr>
              <a:t>，一层层往内匹配，最终的</a:t>
            </a:r>
            <a:r>
              <a:rPr lang="en-US" altLang="zh-CN" sz="1600" dirty="0" err="1">
                <a:latin typeface="+mn-ea"/>
                <a:ea typeface="+mn-ea"/>
              </a:rPr>
              <a:t>currentParent</a:t>
            </a:r>
            <a:r>
              <a:rPr lang="zh-CN" altLang="en-US" sz="1600" dirty="0">
                <a:latin typeface="+mn-ea"/>
                <a:ea typeface="+mn-ea"/>
              </a:rPr>
              <a:t>为最内层的元素标签，并将当前元素保存到为</a:t>
            </a:r>
            <a:r>
              <a:rPr lang="en-US" altLang="zh-CN" sz="1600" dirty="0" err="1">
                <a:latin typeface="+mn-ea"/>
                <a:ea typeface="+mn-ea"/>
              </a:rPr>
              <a:t>currentParent</a:t>
            </a:r>
            <a:r>
              <a:rPr lang="zh-CN" altLang="en-US" sz="1600" dirty="0">
                <a:latin typeface="+mn-ea"/>
                <a:ea typeface="+mn-ea"/>
              </a:rPr>
              <a:t>的</a:t>
            </a:r>
            <a:r>
              <a:rPr lang="en-US" altLang="zh-CN" sz="1600" dirty="0">
                <a:latin typeface="+mn-ea"/>
                <a:ea typeface="+mn-ea"/>
              </a:rPr>
              <a:t>children</a:t>
            </a:r>
            <a:r>
              <a:rPr lang="zh-CN" altLang="en-US" sz="1600" dirty="0" smtClean="0">
                <a:latin typeface="+mn-ea"/>
                <a:ea typeface="+mn-ea"/>
              </a:rPr>
              <a:t>中。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/>
            </a:r>
            <a:br>
              <a:rPr lang="zh-CN" altLang="en-US" sz="1600" dirty="0">
                <a:latin typeface="+mn-ea"/>
                <a:ea typeface="+mn-ea"/>
              </a:rPr>
            </a:br>
            <a:r>
              <a:rPr lang="en-US" altLang="zh-CN" sz="1600" dirty="0" smtClean="0">
                <a:latin typeface="+mn-ea"/>
                <a:ea typeface="+mn-ea"/>
              </a:rPr>
              <a:t>2. </a:t>
            </a:r>
            <a:r>
              <a:rPr lang="zh-CN" altLang="en-US" sz="1600" dirty="0" smtClean="0">
                <a:latin typeface="+mn-ea"/>
                <a:ea typeface="+mn-ea"/>
              </a:rPr>
              <a:t>在</a:t>
            </a:r>
            <a:r>
              <a:rPr lang="en-US" altLang="zh-CN" sz="1600" dirty="0">
                <a:latin typeface="+mn-ea"/>
                <a:ea typeface="+mn-ea"/>
              </a:rPr>
              <a:t>end</a:t>
            </a:r>
            <a:r>
              <a:rPr lang="zh-CN" altLang="en-US" sz="1600" dirty="0">
                <a:latin typeface="+mn-ea"/>
                <a:ea typeface="+mn-ea"/>
              </a:rPr>
              <a:t>中：在</a:t>
            </a:r>
            <a:r>
              <a:rPr lang="en-US" altLang="zh-CN" sz="1600" dirty="0">
                <a:latin typeface="+mn-ea"/>
                <a:ea typeface="+mn-ea"/>
              </a:rPr>
              <a:t>stack</a:t>
            </a:r>
            <a:r>
              <a:rPr lang="zh-CN" altLang="en-US" sz="1600" dirty="0">
                <a:latin typeface="+mn-ea"/>
                <a:ea typeface="+mn-ea"/>
              </a:rPr>
              <a:t>中找到最近的相同标签（栈中的最后一个），设置为</a:t>
            </a:r>
            <a:r>
              <a:rPr lang="en-US" altLang="zh-CN" sz="1600" dirty="0" err="1">
                <a:latin typeface="+mn-ea"/>
                <a:ea typeface="+mn-ea"/>
              </a:rPr>
              <a:t>currentParent</a:t>
            </a:r>
            <a:r>
              <a:rPr lang="zh-CN" altLang="en-US" sz="1600" dirty="0" smtClean="0">
                <a:latin typeface="+mn-ea"/>
                <a:ea typeface="+mn-ea"/>
              </a:rPr>
              <a:t>，将</a:t>
            </a:r>
            <a:r>
              <a:rPr lang="zh-CN" altLang="en-US" sz="1600" dirty="0">
                <a:latin typeface="+mn-ea"/>
                <a:ea typeface="+mn-ea"/>
              </a:rPr>
              <a:t>匹配结束的标签出栈，修改父节点为之前上一个元素</a:t>
            </a: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600" dirty="0">
                <a:latin typeface="+mn-ea"/>
                <a:ea typeface="+mn-ea"/>
              </a:rPr>
              <a:t>形如： </a:t>
            </a:r>
            <a:r>
              <a:rPr lang="en-US" altLang="zh-CN" sz="1600" dirty="0">
                <a:latin typeface="+mn-ea"/>
                <a:ea typeface="+mn-ea"/>
              </a:rPr>
              <a:t>html:     &lt;div&gt;&lt;p&gt;&lt;/p&gt;&lt;/div&gt; 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              stack:    ['div', 'p']  pop: p =&gt; pop: div</a:t>
            </a:r>
          </a:p>
          <a:p>
            <a:pPr marL="0" indent="0">
              <a:buNone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3. chars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en-US" altLang="zh-CN" sz="1600" dirty="0">
                <a:latin typeface="+mn-ea"/>
                <a:ea typeface="+mn-ea"/>
              </a:rPr>
              <a:t>comment</a:t>
            </a:r>
            <a:r>
              <a:rPr lang="zh-CN" altLang="en-US" sz="1600" dirty="0">
                <a:latin typeface="+mn-ea"/>
                <a:ea typeface="+mn-ea"/>
              </a:rPr>
              <a:t>，则分别是保存文本以及注释到对应的</a:t>
            </a:r>
            <a:r>
              <a:rPr lang="en-US" altLang="zh-CN" sz="1600" dirty="0" err="1">
                <a:latin typeface="+mn-ea"/>
                <a:ea typeface="+mn-ea"/>
              </a:rPr>
              <a:t>currentParent</a:t>
            </a:r>
            <a:r>
              <a:rPr lang="zh-CN" altLang="en-US" sz="1600" dirty="0">
                <a:latin typeface="+mn-ea"/>
                <a:ea typeface="+mn-ea"/>
              </a:rPr>
              <a:t>的</a:t>
            </a:r>
            <a:r>
              <a:rPr lang="en-US" altLang="zh-CN" sz="1600" dirty="0">
                <a:latin typeface="+mn-ea"/>
                <a:ea typeface="+mn-ea"/>
              </a:rPr>
              <a:t>children</a:t>
            </a:r>
            <a:r>
              <a:rPr lang="zh-CN" altLang="en-US" sz="1600" dirty="0" smtClean="0">
                <a:latin typeface="+mn-ea"/>
                <a:ea typeface="+mn-ea"/>
              </a:rPr>
              <a:t>中</a:t>
            </a:r>
            <a:endParaRPr lang="en-US" altLang="zh-CN" sz="1600" dirty="0" smtClean="0">
              <a:latin typeface="+mn-ea"/>
              <a:ea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6" y="2047900"/>
            <a:ext cx="5400600" cy="206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253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egmentfault.com/img/bVbcUNw?w=849&amp;h=7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08" y="535732"/>
            <a:ext cx="7620000" cy="6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339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41776" y="4874796"/>
            <a:ext cx="65" cy="2462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56" y="2749292"/>
            <a:ext cx="408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占位符 3"/>
          <p:cNvSpPr txBox="1">
            <a:spLocks/>
          </p:cNvSpPr>
          <p:nvPr/>
        </p:nvSpPr>
        <p:spPr>
          <a:xfrm>
            <a:off x="1961456" y="1543844"/>
            <a:ext cx="4404628" cy="86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8548" tIns="68548" rIns="68548" bIns="68548">
            <a:spAutoFit/>
          </a:bodyPr>
          <a:lstStyle>
            <a:lvl1pPr marL="514109" marR="0" indent="-514109" algn="l" defTabSz="1370960" rtl="0" latinLnBrk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/>
              <a:buChar char="p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1273308" marR="0" indent="-587828" algn="l" defTabSz="1370960" rtl="0" latinLnBrk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919344" marR="0" indent="-548384" algn="l" defTabSz="1370960" rtl="0" latinLnBrk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2665755" marR="0" indent="-609315" algn="l" defTabSz="1370960" rtl="0" latinLnBrk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3351235" marR="0" indent="-609315" algn="l" defTabSz="1370960" rtl="0" latinLnBrk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Wingdings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3975784" marR="0" indent="-548383" algn="l" defTabSz="1370960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4661263" marR="0" indent="-548383" algn="l" defTabSz="1370960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5346744" marR="0" indent="-548383" algn="l" defTabSz="1370960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6032224" marR="0" indent="-548383" algn="l" defTabSz="1370960" rtl="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Font typeface="Wingdings"/>
              <a:buNone/>
            </a:pPr>
            <a:endParaRPr lang="en-US" altLang="zh-CN" sz="1600" dirty="0" smtClean="0">
              <a:latin typeface="+mn-ea"/>
              <a:ea typeface="+mn-ea"/>
            </a:endParaRPr>
          </a:p>
          <a:p>
            <a:pPr marL="0" indent="0">
              <a:buFont typeface="Wingdings"/>
              <a:buNone/>
            </a:pPr>
            <a:r>
              <a:rPr lang="en-US" altLang="zh-CN" sz="1600" dirty="0" smtClean="0">
                <a:latin typeface="+mn-ea"/>
                <a:ea typeface="+mn-ea"/>
              </a:rPr>
              <a:t>Render function 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04" y="2623964"/>
            <a:ext cx="3685996" cy="272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197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明源云（标准版）（personal）">
  <a:themeElements>
    <a:clrScheme name="明源云（标准版）（personal）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明源云（标准版）（personal）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明源云（标准版）（personal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70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70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明源云（标准版）（personal）">
  <a:themeElements>
    <a:clrScheme name="明源云（标准版）（personal）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明源云（标准版）（personal）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明源云（标准版）（personal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70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7096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319</Words>
  <Application>Microsoft Office PowerPoint</Application>
  <PresentationFormat>自定义</PresentationFormat>
  <Paragraphs>37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明源云（标准版）（personal）</vt:lpstr>
      <vt:lpstr>PowerPoint 演示文稿</vt:lpstr>
      <vt:lpstr>PowerPoint 演示文稿</vt:lpstr>
      <vt:lpstr>Vue初始化，添加全局方法等</vt:lpstr>
      <vt:lpstr>PowerPoint 演示文稿</vt:lpstr>
      <vt:lpstr>PowerPoint 演示文稿</vt:lpstr>
      <vt:lpstr>PowerPoint 演示文稿</vt:lpstr>
      <vt:lpstr>解析过程中，会在处理标签的不同情况下，调用对应的这方法</vt:lpstr>
      <vt:lpstr>PowerPoint 演示文稿</vt:lpstr>
      <vt:lpstr>PowerPoint 演示文稿</vt:lpstr>
      <vt:lpstr> new Watcher时会先调用一次updateComponent，后续会监听vm.data的变化    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50</cp:revision>
  <dcterms:modified xsi:type="dcterms:W3CDTF">2018-08-03T07:41:16Z</dcterms:modified>
</cp:coreProperties>
</file>