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14"/>
  </p:notesMasterIdLst>
  <p:sldIdLst>
    <p:sldId id="378" r:id="rId4"/>
    <p:sldId id="381" r:id="rId5"/>
    <p:sldId id="391" r:id="rId6"/>
    <p:sldId id="390" r:id="rId7"/>
    <p:sldId id="376" r:id="rId8"/>
    <p:sldId id="380" r:id="rId9"/>
    <p:sldId id="386" r:id="rId10"/>
    <p:sldId id="387" r:id="rId11"/>
    <p:sldId id="388" r:id="rId12"/>
    <p:sldId id="389"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2906" autoAdjust="0"/>
  </p:normalViewPr>
  <p:slideViewPr>
    <p:cSldViewPr snapToGrid="0" showGuides="1">
      <p:cViewPr>
        <p:scale>
          <a:sx n="48" d="100"/>
          <a:sy n="48" d="100"/>
        </p:scale>
        <p:origin x="1324" y="8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07/06/2023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How are we securing new agile delivery approaches?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2152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Developers</a:t>
            </a:r>
            <a:endParaRPr lang="en-GB"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Employed</a:t>
            </a:r>
            <a:r>
              <a:rPr lang="en-GB" sz="1200" baseline="0" dirty="0" smtClean="0"/>
              <a:t> as software engineers to work within Technology on systems and applications required to meet the Bank’s mission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Each has a MSDN license that gives them access to the Microsoft suite of tooling and free Azure credit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Developers have experience and are supported with software development training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Typically fall into the 80/20 split with the 80% having “on-the-job” security training</a:t>
            </a: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Non-developers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Staff from across the Bank including the PRA, MA, Markets &amp; Banking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Technologies include R, Python, PowerShell, and even a smattering of Go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Some work is undertaken as </a:t>
            </a:r>
            <a:r>
              <a:rPr lang="en-GB" sz="1200" baseline="0" dirty="0" err="1" smtClean="0"/>
              <a:t>PoC</a:t>
            </a:r>
            <a:r>
              <a:rPr lang="en-GB" sz="1200" baseline="0" dirty="0" smtClean="0"/>
              <a:t> with the idea of moving it to Technology in the future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Causes concern of shadow IT and lack of governance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Version Control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On premise ADOS and 2 new organisations in GitHub</a:t>
            </a:r>
            <a:r>
              <a:rPr lang="en-GB" sz="1200" baseline="0" dirty="0" smtClean="0"/>
              <a:t> (Enterprise)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Code repositories for all “known” code spanning numerous languages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Outdated 3</a:t>
            </a:r>
            <a:r>
              <a:rPr lang="en-GB" sz="1200" baseline="30000" dirty="0" smtClean="0"/>
              <a:t>rd</a:t>
            </a:r>
            <a:r>
              <a:rPr lang="en-GB" sz="1200" baseline="0" dirty="0" smtClean="0"/>
              <a:t> party packages stored directly in version control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No automated code scanning enabled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Deployments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Servers in every (non-CNI) zone across 2 data centres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Little or no reporting of usage of deployment capabilities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Few fully automated deployments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aseline="0" dirty="0" smtClean="0"/>
              <a:t>Little or no secure scanning during build process</a:t>
            </a:r>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3160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aseline="0" dirty="0" smtClean="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02259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Observe</a:t>
            </a:r>
            <a:endParaRPr lang="en-GB"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Establishment of </a:t>
            </a:r>
            <a:r>
              <a:rPr lang="en-GB" sz="1200" b="1" i="1" dirty="0" smtClean="0"/>
              <a:t>Security Manager </a:t>
            </a:r>
            <a:r>
              <a:rPr lang="en-GB" sz="1200" dirty="0" smtClean="0"/>
              <a:t>role within GitHub organisations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1" dirty="0" smtClean="0"/>
              <a:t>Review</a:t>
            </a:r>
            <a:r>
              <a:rPr lang="en-GB" sz="1200" dirty="0" smtClean="0"/>
              <a:t> of existing repos, permissions, PATs, processes, and workflows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Investigation into native tooling to support an improved </a:t>
            </a:r>
            <a:r>
              <a:rPr lang="en-GB" sz="1200" b="1" i="1" dirty="0" smtClean="0"/>
              <a:t>security culture </a:t>
            </a:r>
            <a:r>
              <a:rPr lang="en-GB" sz="1200" dirty="0" smtClean="0"/>
              <a:t>within the Developer community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1" dirty="0" smtClean="0"/>
              <a:t>Collaboration</a:t>
            </a:r>
            <a:r>
              <a:rPr lang="en-GB" sz="1200" dirty="0" smtClean="0"/>
              <a:t> with Platform and Toolchain teams to support improvements in DevOps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Audit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1" dirty="0" smtClean="0"/>
              <a:t>Definition</a:t>
            </a:r>
            <a:r>
              <a:rPr lang="en-GB" sz="1200" dirty="0" smtClean="0"/>
              <a:t> of tooling, controls, and procedures to applied to all repos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Widespread </a:t>
            </a:r>
            <a:r>
              <a:rPr lang="en-GB" sz="1200" b="1" i="1" dirty="0" smtClean="0"/>
              <a:t>communication</a:t>
            </a:r>
            <a:r>
              <a:rPr lang="en-GB" sz="1200" dirty="0" smtClean="0"/>
              <a:t> of new controls and procedures and the “audit” mode being used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Application of </a:t>
            </a:r>
            <a:r>
              <a:rPr lang="en-GB" sz="1200" b="1" i="1" dirty="0" smtClean="0"/>
              <a:t>mandatory</a:t>
            </a:r>
            <a:r>
              <a:rPr lang="en-GB" sz="1200" dirty="0" smtClean="0"/>
              <a:t> controls against a defined scope of projects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1" dirty="0" smtClean="0"/>
              <a:t>Collection</a:t>
            </a:r>
            <a:r>
              <a:rPr lang="en-GB" sz="1200" dirty="0" smtClean="0"/>
              <a:t> of data focusing on issues found in “audit” 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Enforce</a:t>
            </a:r>
          </a:p>
          <a:p>
            <a:pPr marL="171450" indent="-171450">
              <a:buFontTx/>
              <a:buChar char="-"/>
            </a:pPr>
            <a:r>
              <a:rPr lang="en-GB" sz="1200" dirty="0" smtClean="0"/>
              <a:t>Centralised </a:t>
            </a:r>
            <a:r>
              <a:rPr lang="en-GB" sz="1200" b="1" i="1" dirty="0" smtClean="0"/>
              <a:t>documentation</a:t>
            </a:r>
            <a:r>
              <a:rPr lang="en-GB" sz="1200" dirty="0" smtClean="0"/>
              <a:t> available for all controls and processes</a:t>
            </a:r>
          </a:p>
          <a:p>
            <a:pPr marL="171450" indent="-171450">
              <a:buFontTx/>
              <a:buChar char="-"/>
            </a:pPr>
            <a:r>
              <a:rPr lang="en-GB" sz="1200" b="1" i="1" dirty="0" smtClean="0"/>
              <a:t>Communication</a:t>
            </a:r>
            <a:r>
              <a:rPr lang="en-GB" sz="1200" dirty="0" smtClean="0"/>
              <a:t> campaign to inform all developers and users of the changes</a:t>
            </a:r>
          </a:p>
          <a:p>
            <a:pPr marL="171450" indent="-171450">
              <a:buFontTx/>
              <a:buChar char="-"/>
            </a:pPr>
            <a:r>
              <a:rPr lang="en-GB" sz="1200" dirty="0" smtClean="0"/>
              <a:t>Implementation of </a:t>
            </a:r>
            <a:r>
              <a:rPr lang="en-GB" sz="1200" b="1" i="1" dirty="0" smtClean="0"/>
              <a:t>mandatory workflows </a:t>
            </a:r>
            <a:r>
              <a:rPr lang="en-GB" sz="1200" dirty="0" smtClean="0"/>
              <a:t>for all projects and repos</a:t>
            </a:r>
          </a:p>
          <a:p>
            <a:pPr marL="171450" indent="-171450">
              <a:buFontTx/>
              <a:buChar char="-"/>
            </a:pPr>
            <a:r>
              <a:rPr lang="en-GB" sz="1200" b="1" i="1" dirty="0" smtClean="0"/>
              <a:t>Continuous review </a:t>
            </a:r>
            <a:r>
              <a:rPr lang="en-GB" sz="1200" dirty="0" smtClean="0"/>
              <a:t>of impact of new controls and workflows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Report</a:t>
            </a:r>
          </a:p>
          <a:p>
            <a:pPr marL="171450" indent="-171450">
              <a:buFontTx/>
              <a:buChar char="-"/>
            </a:pPr>
            <a:r>
              <a:rPr lang="en-GB" sz="1200" dirty="0" smtClean="0"/>
              <a:t>Development of agreed </a:t>
            </a:r>
            <a:r>
              <a:rPr lang="en-GB" sz="1200" b="1" i="1" dirty="0" smtClean="0"/>
              <a:t>metrics</a:t>
            </a:r>
            <a:r>
              <a:rPr lang="en-GB" sz="1200" dirty="0" smtClean="0"/>
              <a:t> to track effectiveness</a:t>
            </a:r>
          </a:p>
          <a:p>
            <a:pPr marL="171450" indent="-171450">
              <a:buFontTx/>
              <a:buChar char="-"/>
            </a:pPr>
            <a:r>
              <a:rPr lang="en-GB" sz="1200" dirty="0" smtClean="0"/>
              <a:t>Update processes to enable </a:t>
            </a:r>
            <a:r>
              <a:rPr lang="en-GB" sz="1200" b="1" i="1" dirty="0" smtClean="0"/>
              <a:t>feedback and improvement</a:t>
            </a:r>
          </a:p>
          <a:p>
            <a:pPr marL="171450" indent="-171450">
              <a:buFontTx/>
              <a:buChar char="-"/>
            </a:pPr>
            <a:r>
              <a:rPr lang="en-GB" sz="1200" dirty="0" smtClean="0"/>
              <a:t>Creation of a </a:t>
            </a:r>
            <a:r>
              <a:rPr lang="en-GB" sz="1200" b="1" i="1" dirty="0" smtClean="0"/>
              <a:t>reporting</a:t>
            </a:r>
            <a:r>
              <a:rPr lang="en-GB" sz="1200" dirty="0" smtClean="0"/>
              <a:t> process for communication</a:t>
            </a:r>
          </a:p>
          <a:p>
            <a:pPr marL="171450" indent="-171450">
              <a:buFontTx/>
              <a:buChar char="-"/>
            </a:pPr>
            <a:r>
              <a:rPr lang="en-GB" sz="1200" dirty="0" smtClean="0"/>
              <a:t>Investigation into </a:t>
            </a:r>
            <a:r>
              <a:rPr lang="en-GB" sz="1200" b="1" i="1" dirty="0" smtClean="0"/>
              <a:t>future improvements </a:t>
            </a:r>
            <a:r>
              <a:rPr lang="en-GB" sz="1200" dirty="0" smtClean="0"/>
              <a:t>through tooling, and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dirty="0" smtClean="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423520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Fira Sans" panose="020B0503050000020004" pitchFamily="34" charset="0"/>
              </a:rPr>
              <a:t>In a recent report from Dynatrace (Dynatrace Global CISO report 2023), CISOs were asked to identify factors that made it more difficult to pinpoint and resolve application vulnerabilities.  </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61% said that the use of 3</a:t>
            </a:r>
            <a:r>
              <a:rPr lang="en-GB" b="0" i="0" baseline="30000" dirty="0">
                <a:solidFill>
                  <a:srgbClr val="242626"/>
                </a:solidFill>
                <a:effectLst/>
                <a:latin typeface="Fira Sans" panose="020B0503050000020004" pitchFamily="34" charset="0"/>
              </a:rPr>
              <a:t>rd</a:t>
            </a:r>
            <a:r>
              <a:rPr lang="en-GB" b="0" i="0" dirty="0">
                <a:solidFill>
                  <a:srgbClr val="242626"/>
                </a:solidFill>
                <a:effectLst/>
                <a:latin typeface="Fira Sans" panose="020B0503050000020004" pitchFamily="34" charset="0"/>
              </a:rPr>
              <a:t> part code caused issues.  If we think about Log4J a number of organisations believed they where not exposed until they started to think about the dependencies not just of their only code, but the dependencies of the packages they use, and the exposure their vendors had.</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I love the second value … 55% blamed DevOps and Agile.  Two of the great innovations in the development world are causing our Cyber leads pain.  Development is becoming too efficient and moving too quickly for security to keep up!</a:t>
            </a:r>
          </a:p>
          <a:p>
            <a:endParaRPr lang="en-GB" b="0" i="0" dirty="0">
              <a:solidFill>
                <a:srgbClr val="242626"/>
              </a:solidFill>
              <a:effectLst/>
              <a:latin typeface="Fira Sans" panose="020B0503050000020004" pitchFamily="34" charset="0"/>
            </a:endParaRPr>
          </a:p>
          <a:p>
            <a:r>
              <a:rPr lang="en-GB" dirty="0"/>
              <a:t>Finally, Veracode released some data … </a:t>
            </a:r>
            <a:r>
              <a:rPr lang="en-GB" b="0" i="0" dirty="0">
                <a:solidFill>
                  <a:srgbClr val="242626"/>
                </a:solidFill>
                <a:effectLst/>
                <a:latin typeface="Fira Sans" panose="020B0503050000020004" pitchFamily="34" charset="0"/>
              </a:rPr>
              <a:t>a scan of 130,000 applications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we do to help our CISOs sleep better and our developers to avoid some basic mistakes?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994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Now we’re in good shape, right?  We have a strong secure development culture.  We have reliable, repeatable, and secure deployments.  What’s left?</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200" b="0" i="0" dirty="0">
                <a:solidFill>
                  <a:srgbClr val="231F20"/>
                </a:solidFill>
                <a:effectLst/>
                <a:latin typeface="Arimo"/>
              </a:rPr>
              <a:t>lmost 70 per day!  This year already there are almost 2,000.</a:t>
            </a:r>
          </a:p>
          <a:p>
            <a:endParaRPr lang="en-GB" sz="1200" b="0" i="0" dirty="0">
              <a:solidFill>
                <a:srgbClr val="231F20"/>
              </a:solidFill>
              <a:effectLst/>
              <a:latin typeface="Arimo"/>
            </a:endParaRPr>
          </a:p>
          <a:p>
            <a:r>
              <a:rPr lang="en-GB" sz="1200" b="0" i="0" dirty="0">
                <a:solidFill>
                  <a:srgbClr val="231F20"/>
                </a:solidFill>
                <a:effectLst/>
                <a:latin typeface="Arimo"/>
              </a:rPr>
              <a:t>Of those 26,000 CVEs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81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you thought the previous slide was overwhelming, then I apologise for this.</a:t>
            </a:r>
          </a:p>
          <a:p>
            <a:endParaRPr lang="en-GB" baseline="0" dirty="0"/>
          </a:p>
          <a:p>
            <a:r>
              <a:rPr lang="en-GB" baseline="0" dirty="0"/>
              <a:t>There are a lot of vendors and an even greater number of tools that will “do” </a:t>
            </a:r>
            <a:r>
              <a:rPr lang="en-GB" baseline="0" dirty="0" err="1"/>
              <a:t>DevSecOps</a:t>
            </a:r>
            <a:r>
              <a:rPr lang="en-GB" baseline="0" dirty="0"/>
              <a:t> for you.  Just like culture; Start small and build. </a:t>
            </a:r>
          </a:p>
          <a:p>
            <a:endParaRPr lang="en-GB" baseline="0" dirty="0"/>
          </a:p>
          <a:p>
            <a:r>
              <a:rPr lang="en-GB" baseline="0" dirty="0"/>
              <a:t>Budgets are always a factor, so start with open source tools … remembering to keep them up to date!  Prove their worth by creating and tracking metrics that can be communicated across your organisation and show managers the improvements.</a:t>
            </a:r>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3755539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dirty="0"/>
              <a:t>Insert document classification (edit via 'Header &amp; Footer')</a:t>
            </a:r>
          </a:p>
        </p:txBody>
      </p:sp>
    </p:spTree>
    <p:extLst>
      <p:ext uri="{BB962C8B-B14F-4D97-AF65-F5344CB8AC3E}">
        <p14:creationId xmlns:p14="http://schemas.microsoft.com/office/powerpoint/2010/main" val="275706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5097134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09676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87231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151752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69199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057724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22095422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731514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52340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dirty="0"/>
              <a:t>Insert document classification (edit via 'Header &amp; Footer')</a:t>
            </a:r>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50949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2219001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9337658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122113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40847574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dirty="0"/>
              <a:t>Insert document classification (edit via 'Header &amp; Footer')</a:t>
            </a:r>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6215345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3037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dirty="0"/>
              <a:t>Insert document classification (edit via 'Header &amp; Footer')</a:t>
            </a:r>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3086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188893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dirty="0"/>
              <a:t>Insert document classification (edit via 'Header &amp; Footer')</a:t>
            </a:r>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3902472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p>
          <a:p>
            <a:r>
              <a:rPr lang="en-GB" dirty="0" smtClean="0"/>
              <a:t>June 2023</a:t>
            </a:r>
          </a:p>
        </p:txBody>
      </p:sp>
      <p:sp>
        <p:nvSpPr>
          <p:cNvPr id="7" name="Text Placeholder 6"/>
          <p:cNvSpPr>
            <a:spLocks noGrp="1"/>
          </p:cNvSpPr>
          <p:nvPr>
            <p:ph type="body" sz="quarter" idx="16"/>
          </p:nvPr>
        </p:nvSpPr>
        <p:spPr/>
        <p:txBody>
          <a:bodyPr/>
          <a:lstStyle/>
          <a:p>
            <a:r>
              <a:rPr lang="en-GB" dirty="0" err="1" smtClean="0"/>
              <a:t>DevSecOps</a:t>
            </a:r>
            <a:r>
              <a:rPr lang="en-GB" dirty="0" smtClean="0"/>
              <a:t> Strategy</a:t>
            </a:r>
          </a:p>
          <a:p>
            <a:r>
              <a:rPr lang="en-GB" dirty="0" smtClean="0"/>
              <a:t>2023</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a:t>
            </a:r>
            <a:r>
              <a:rPr lang="en-GB" dirty="0" smtClean="0"/>
              <a:t>No.3</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a:t>Document Classification: </a:t>
            </a:r>
            <a:r>
              <a:rPr lang="en-GB" dirty="0">
                <a:solidFill>
                  <a:srgbClr val="00B050"/>
                </a:solidFill>
              </a:rPr>
              <a:t>Green</a:t>
            </a: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Pluralsight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Gerrit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xUnit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Splunk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SolarWinds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RSA </a:t>
                </a:r>
                <a:r>
                  <a:rPr lang="en-US" sz="800" dirty="0" err="1">
                    <a:latin typeface="Arial" panose="020B0604020202020204" pitchFamily="34" charset="0"/>
                    <a:cs typeface="Arial" panose="020B0604020202020204" pitchFamily="34" charset="0"/>
                  </a:rPr>
                  <a:t>NetWitness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ThreatConnect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HashiCorp</a:t>
                </a:r>
                <a:r>
                  <a:rPr lang="en-US" sz="800" dirty="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nmap</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HackerOne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ServiceNow</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Spiceworks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BeyondTrust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CloudTrail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  You will hurt your eyes.</a:t>
                </a: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Ansible</a:t>
                </a:r>
                <a:endParaRPr lang="en-US" sz="800" dirty="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SaltStack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CloudFormation</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NodeJS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SonarLint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DeepSource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SonarQube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JetBrains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GitLab</a:t>
                </a:r>
                <a:endParaRPr lang="en-US" sz="800" dirty="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BitBucket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Artifactory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ReSharper</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VSCode</a:t>
                </a:r>
                <a:endParaRPr lang="en-US" sz="800" dirty="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VeraCode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TestComplete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Atlassian</a:t>
                </a:r>
                <a:r>
                  <a:rPr lang="en-US" sz="800" dirty="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a:latin typeface="Arial" panose="020B0604020202020204" pitchFamily="34" charset="0"/>
                <a:cs typeface="Arial" panose="020B0604020202020204" pitchFamily="34" charset="0"/>
              </a:rPr>
              <a:t>DevSecOps</a:t>
            </a:r>
            <a:endParaRPr lang="en-GB"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855735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2307159" y="1321582"/>
            <a:ext cx="8391769" cy="859372"/>
          </a:xfrm>
          <a:ln>
            <a:noFill/>
          </a:ln>
        </p:spPr>
        <p:style>
          <a:lnRef idx="2">
            <a:schemeClr val="dk1"/>
          </a:lnRef>
          <a:fillRef idx="1">
            <a:schemeClr val="lt1"/>
          </a:fillRef>
          <a:effectRef idx="0">
            <a:schemeClr val="dk1"/>
          </a:effectRef>
          <a:fontRef idx="minor">
            <a:schemeClr val="dk1"/>
          </a:fontRef>
        </p:style>
        <p:txBody>
          <a:bodyPr/>
          <a:lstStyle/>
          <a:p>
            <a:pPr marL="0" indent="0">
              <a:buNone/>
            </a:pPr>
            <a:r>
              <a:rPr lang="en-GB" b="1" dirty="0" smtClean="0">
                <a:solidFill>
                  <a:srgbClr val="002060"/>
                </a:solidFill>
                <a:latin typeface="Arial" panose="020B0604020202020204" pitchFamily="34" charset="0"/>
                <a:cs typeface="Arial" panose="020B0604020202020204" pitchFamily="34" charset="0"/>
              </a:rPr>
              <a:t>200+ Developers </a:t>
            </a:r>
            <a:r>
              <a:rPr lang="en-GB" dirty="0" smtClean="0">
                <a:solidFill>
                  <a:srgbClr val="002060"/>
                </a:solidFill>
                <a:latin typeface="Arial" panose="020B0604020202020204" pitchFamily="34" charset="0"/>
                <a:cs typeface="Arial" panose="020B0604020202020204" pitchFamily="34" charset="0"/>
              </a:rPr>
              <a:t>each with a MSDN license and access professional development tools</a:t>
            </a:r>
            <a:endParaRPr lang="en-GB" b="1" dirty="0" smtClean="0">
              <a:solidFill>
                <a:srgbClr val="002060"/>
              </a:solidFill>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GB" dirty="0" smtClean="0"/>
              <a:t>Development Landscape</a:t>
            </a:r>
            <a:endParaRPr lang="en-GB" dirty="0"/>
          </a:p>
        </p:txBody>
      </p:sp>
      <p:sp>
        <p:nvSpPr>
          <p:cNvPr id="5" name="Text Placeholder 2"/>
          <p:cNvSpPr txBox="1">
            <a:spLocks/>
          </p:cNvSpPr>
          <p:nvPr/>
        </p:nvSpPr>
        <p:spPr>
          <a:xfrm>
            <a:off x="2307159" y="2610671"/>
            <a:ext cx="8241210" cy="88356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solidFill>
                  <a:srgbClr val="002060"/>
                </a:solidFill>
              </a:rPr>
              <a:t>600+ developers</a:t>
            </a:r>
            <a:r>
              <a:rPr lang="en-GB" dirty="0" smtClean="0">
                <a:solidFill>
                  <a:srgbClr val="002060"/>
                </a:solidFill>
              </a:rPr>
              <a:t> including analysts and researchers with little or no software engineering experience </a:t>
            </a:r>
            <a:endParaRPr lang="en-GB" b="1" dirty="0" smtClean="0">
              <a:solidFill>
                <a:srgbClr val="002060"/>
              </a:solidFill>
            </a:endParaRPr>
          </a:p>
        </p:txBody>
      </p:sp>
      <p:cxnSp>
        <p:nvCxnSpPr>
          <p:cNvPr id="14" name="Straight Connector 13"/>
          <p:cNvCxnSpPr/>
          <p:nvPr/>
        </p:nvCxnSpPr>
        <p:spPr>
          <a:xfrm>
            <a:off x="1022903" y="2449707"/>
            <a:ext cx="9858752"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22903" y="3779827"/>
            <a:ext cx="9858752"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 Placeholder 2"/>
          <p:cNvSpPr txBox="1">
            <a:spLocks/>
          </p:cNvSpPr>
          <p:nvPr/>
        </p:nvSpPr>
        <p:spPr>
          <a:xfrm>
            <a:off x="2307159" y="3859560"/>
            <a:ext cx="8241210" cy="88356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solidFill>
                  <a:srgbClr val="002060"/>
                </a:solidFill>
              </a:rPr>
              <a:t>4</a:t>
            </a:r>
            <a:r>
              <a:rPr lang="en-GB" b="1" dirty="0" smtClean="0">
                <a:solidFill>
                  <a:srgbClr val="002060"/>
                </a:solidFill>
              </a:rPr>
              <a:t>00</a:t>
            </a:r>
            <a:r>
              <a:rPr lang="en-GB" b="1" dirty="0">
                <a:solidFill>
                  <a:srgbClr val="002060"/>
                </a:solidFill>
              </a:rPr>
              <a:t>+ Code </a:t>
            </a:r>
            <a:r>
              <a:rPr lang="en-GB" b="1" dirty="0" smtClean="0">
                <a:solidFill>
                  <a:srgbClr val="002060"/>
                </a:solidFill>
              </a:rPr>
              <a:t>Repositories</a:t>
            </a:r>
            <a:r>
              <a:rPr lang="en-GB" dirty="0" smtClean="0">
                <a:solidFill>
                  <a:srgbClr val="002060"/>
                </a:solidFill>
              </a:rPr>
              <a:t> with 100,000+ lines of code and 500+ 3</a:t>
            </a:r>
            <a:r>
              <a:rPr lang="en-GB" baseline="30000" dirty="0" smtClean="0">
                <a:solidFill>
                  <a:srgbClr val="002060"/>
                </a:solidFill>
              </a:rPr>
              <a:t>rd</a:t>
            </a:r>
            <a:r>
              <a:rPr lang="en-GB" dirty="0">
                <a:solidFill>
                  <a:srgbClr val="002060"/>
                </a:solidFill>
              </a:rPr>
              <a:t> </a:t>
            </a:r>
            <a:r>
              <a:rPr lang="en-GB" dirty="0" smtClean="0">
                <a:solidFill>
                  <a:srgbClr val="002060"/>
                </a:solidFill>
              </a:rPr>
              <a:t>party packages and access controlled by local teams</a:t>
            </a:r>
            <a:endParaRPr lang="en-GB" b="1" dirty="0">
              <a:solidFill>
                <a:srgbClr val="002060"/>
              </a:solidFill>
            </a:endParaRPr>
          </a:p>
        </p:txBody>
      </p:sp>
      <p:cxnSp>
        <p:nvCxnSpPr>
          <p:cNvPr id="19" name="Straight Connector 18"/>
          <p:cNvCxnSpPr/>
          <p:nvPr/>
        </p:nvCxnSpPr>
        <p:spPr>
          <a:xfrm>
            <a:off x="1022903" y="5046298"/>
            <a:ext cx="9858752"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Text Placeholder 2"/>
          <p:cNvSpPr txBox="1">
            <a:spLocks/>
          </p:cNvSpPr>
          <p:nvPr/>
        </p:nvSpPr>
        <p:spPr>
          <a:xfrm>
            <a:off x="2307159" y="5379360"/>
            <a:ext cx="8241210" cy="88356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smtClean="0">
                <a:solidFill>
                  <a:srgbClr val="002060"/>
                </a:solidFill>
              </a:rPr>
              <a:t>13 Deployment Zones</a:t>
            </a:r>
            <a:r>
              <a:rPr lang="en-GB" dirty="0" smtClean="0">
                <a:solidFill>
                  <a:srgbClr val="002060"/>
                </a:solidFill>
              </a:rPr>
              <a:t> using custom and </a:t>
            </a:r>
            <a:r>
              <a:rPr lang="en-GB" dirty="0" err="1" smtClean="0">
                <a:solidFill>
                  <a:srgbClr val="002060"/>
                </a:solidFill>
              </a:rPr>
              <a:t>adhoc</a:t>
            </a:r>
            <a:r>
              <a:rPr lang="en-GB" dirty="0" smtClean="0">
                <a:solidFill>
                  <a:srgbClr val="002060"/>
                </a:solidFill>
              </a:rPr>
              <a:t> build and release pipelines on an irregular basis</a:t>
            </a:r>
            <a:endParaRPr lang="en-GB" b="1" dirty="0">
              <a:solidFill>
                <a:srgbClr val="002060"/>
              </a:solidFill>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904" y="1132850"/>
            <a:ext cx="1209068" cy="120906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904" y="2447920"/>
            <a:ext cx="1209068" cy="1209068"/>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6171" y="5079870"/>
            <a:ext cx="1203801" cy="1203801"/>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903" y="3939229"/>
            <a:ext cx="1107069" cy="1107069"/>
          </a:xfrm>
          <a:prstGeom prst="rect">
            <a:avLst/>
          </a:prstGeom>
        </p:spPr>
      </p:pic>
    </p:spTree>
    <p:extLst>
      <p:ext uri="{BB962C8B-B14F-4D97-AF65-F5344CB8AC3E}">
        <p14:creationId xmlns:p14="http://schemas.microsoft.com/office/powerpoint/2010/main" val="52118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3974509" y="1584434"/>
            <a:ext cx="6892472" cy="859372"/>
          </a:xfrm>
          <a:ln>
            <a:noFill/>
          </a:ln>
        </p:spPr>
        <p:style>
          <a:lnRef idx="2">
            <a:schemeClr val="dk1"/>
          </a:lnRef>
          <a:fillRef idx="1">
            <a:schemeClr val="lt1"/>
          </a:fillRef>
          <a:effectRef idx="0">
            <a:schemeClr val="dk1"/>
          </a:effectRef>
          <a:fontRef idx="minor">
            <a:schemeClr val="dk1"/>
          </a:fontRef>
        </p:style>
        <p:txBody>
          <a:bodyPr/>
          <a:lstStyle/>
          <a:p>
            <a:pPr marL="0" indent="0">
              <a:buNone/>
            </a:pPr>
            <a:r>
              <a:rPr lang="en-GB" b="1" dirty="0" smtClean="0">
                <a:solidFill>
                  <a:srgbClr val="002060"/>
                </a:solidFill>
                <a:latin typeface="Arial" panose="020B0604020202020204" pitchFamily="34" charset="0"/>
                <a:cs typeface="Arial" panose="020B0604020202020204" pitchFamily="34" charset="0"/>
              </a:rPr>
              <a:t>Set the scope</a:t>
            </a:r>
            <a:r>
              <a:rPr lang="en-GB" dirty="0" smtClean="0">
                <a:solidFill>
                  <a:srgbClr val="002060"/>
                </a:solidFill>
                <a:latin typeface="Arial" panose="020B0604020202020204" pitchFamily="34" charset="0"/>
                <a:cs typeface="Arial" panose="020B0604020202020204" pitchFamily="34" charset="0"/>
              </a:rPr>
              <a:t> Cloud projects only, fixing forward, with 80% of apps moving to the cloud by 2030</a:t>
            </a:r>
            <a:endParaRPr lang="en-GB" b="1" dirty="0" smtClean="0">
              <a:solidFill>
                <a:srgbClr val="002060"/>
              </a:solidFill>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GB" dirty="0" smtClean="0"/>
              <a:t>It Never Rains …</a:t>
            </a:r>
            <a:endParaRPr lang="en-GB" dirty="0"/>
          </a:p>
        </p:txBody>
      </p:sp>
      <p:sp>
        <p:nvSpPr>
          <p:cNvPr id="5" name="Text Placeholder 2"/>
          <p:cNvSpPr txBox="1">
            <a:spLocks/>
          </p:cNvSpPr>
          <p:nvPr/>
        </p:nvSpPr>
        <p:spPr>
          <a:xfrm>
            <a:off x="3974509" y="2751436"/>
            <a:ext cx="6573860" cy="88356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solidFill>
                  <a:srgbClr val="002060"/>
                </a:solidFill>
              </a:rPr>
              <a:t>People</a:t>
            </a:r>
            <a:r>
              <a:rPr lang="en-GB" dirty="0" smtClean="0">
                <a:solidFill>
                  <a:srgbClr val="002060"/>
                </a:solidFill>
              </a:rPr>
              <a:t> Engage with app teams and developers early and work closely with senior </a:t>
            </a:r>
            <a:r>
              <a:rPr lang="en-GB" dirty="0" err="1" smtClean="0">
                <a:solidFill>
                  <a:srgbClr val="002060"/>
                </a:solidFill>
              </a:rPr>
              <a:t>devs</a:t>
            </a:r>
            <a:endParaRPr lang="en-GB" b="1" dirty="0" smtClean="0">
              <a:solidFill>
                <a:srgbClr val="002060"/>
              </a:solidFill>
            </a:endParaRPr>
          </a:p>
        </p:txBody>
      </p:sp>
      <p:sp>
        <p:nvSpPr>
          <p:cNvPr id="18" name="Text Placeholder 2"/>
          <p:cNvSpPr txBox="1">
            <a:spLocks/>
          </p:cNvSpPr>
          <p:nvPr/>
        </p:nvSpPr>
        <p:spPr>
          <a:xfrm>
            <a:off x="3974509" y="3970995"/>
            <a:ext cx="6573860" cy="88356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smtClean="0">
                <a:solidFill>
                  <a:srgbClr val="002060"/>
                </a:solidFill>
              </a:rPr>
              <a:t>Process</a:t>
            </a:r>
            <a:r>
              <a:rPr lang="en-GB" dirty="0" smtClean="0">
                <a:solidFill>
                  <a:srgbClr val="002060"/>
                </a:solidFill>
              </a:rPr>
              <a:t> Insert </a:t>
            </a:r>
            <a:r>
              <a:rPr lang="en-GB" dirty="0" err="1" smtClean="0">
                <a:solidFill>
                  <a:srgbClr val="002060"/>
                </a:solidFill>
              </a:rPr>
              <a:t>DevSecOps</a:t>
            </a:r>
            <a:r>
              <a:rPr lang="en-GB" dirty="0" smtClean="0">
                <a:solidFill>
                  <a:srgbClr val="002060"/>
                </a:solidFill>
              </a:rPr>
              <a:t> into the Cloud Attestation process to ensure compliance</a:t>
            </a:r>
            <a:endParaRPr lang="en-GB" b="1" dirty="0">
              <a:solidFill>
                <a:srgbClr val="002060"/>
              </a:solidFill>
            </a:endParaRPr>
          </a:p>
        </p:txBody>
      </p:sp>
      <p:sp>
        <p:nvSpPr>
          <p:cNvPr id="22" name="Text Placeholder 2"/>
          <p:cNvSpPr txBox="1">
            <a:spLocks/>
          </p:cNvSpPr>
          <p:nvPr/>
        </p:nvSpPr>
        <p:spPr>
          <a:xfrm>
            <a:off x="3974509" y="5304510"/>
            <a:ext cx="6573860" cy="88356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smtClean="0">
                <a:solidFill>
                  <a:srgbClr val="002060"/>
                </a:solidFill>
              </a:rPr>
              <a:t>Technology</a:t>
            </a:r>
            <a:r>
              <a:rPr lang="en-GB" dirty="0" smtClean="0">
                <a:solidFill>
                  <a:srgbClr val="002060"/>
                </a:solidFill>
              </a:rPr>
              <a:t> Trust but verify using security tooling</a:t>
            </a:r>
            <a:endParaRPr lang="en-GB" b="1" dirty="0">
              <a:solidFill>
                <a:srgbClr val="00206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 y="1129187"/>
            <a:ext cx="3971925" cy="3971925"/>
          </a:xfrm>
          <a:prstGeom prst="rect">
            <a:avLst/>
          </a:prstGeom>
        </p:spPr>
      </p:pic>
    </p:spTree>
    <p:extLst>
      <p:ext uri="{BB962C8B-B14F-4D97-AF65-F5344CB8AC3E}">
        <p14:creationId xmlns:p14="http://schemas.microsoft.com/office/powerpoint/2010/main" val="183407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468001" y="2755760"/>
            <a:ext cx="2530694" cy="3625989"/>
          </a:xfrm>
          <a:ln>
            <a:noFill/>
          </a:ln>
        </p:spPr>
        <p:style>
          <a:lnRef idx="2">
            <a:schemeClr val="dk1"/>
          </a:lnRef>
          <a:fillRef idx="1">
            <a:schemeClr val="lt1"/>
          </a:fillRef>
          <a:effectRef idx="0">
            <a:schemeClr val="dk1"/>
          </a:effectRef>
          <a:fontRef idx="minor">
            <a:schemeClr val="dk1"/>
          </a:fontRef>
        </p:style>
        <p:txBody>
          <a:bodyPr/>
          <a:lstStyle/>
          <a:p>
            <a:pPr marL="0" indent="0" algn="ctr">
              <a:buNone/>
            </a:pPr>
            <a:r>
              <a:rPr lang="en-GB" b="1" dirty="0" smtClean="0">
                <a:solidFill>
                  <a:srgbClr val="002060"/>
                </a:solidFill>
                <a:latin typeface="Arial" panose="020B0604020202020204" pitchFamily="34" charset="0"/>
                <a:cs typeface="Arial" panose="020B0604020202020204" pitchFamily="34" charset="0"/>
              </a:rPr>
              <a:t>Observe</a:t>
            </a:r>
          </a:p>
          <a:p>
            <a:pPr marL="0" indent="0" algn="ctr">
              <a:buNone/>
            </a:pPr>
            <a:endParaRPr lang="en-GB" sz="1800" dirty="0">
              <a:latin typeface="Arial" panose="020B0604020202020204" pitchFamily="34" charset="0"/>
              <a:cs typeface="Arial" panose="020B0604020202020204" pitchFamily="34" charset="0"/>
            </a:endParaRPr>
          </a:p>
          <a:p>
            <a:pPr marL="0" indent="0" algn="ctr">
              <a:buNone/>
            </a:pPr>
            <a:r>
              <a:rPr lang="en-GB" sz="1800" dirty="0">
                <a:latin typeface="Arial" panose="020B0604020202020204" pitchFamily="34" charset="0"/>
                <a:cs typeface="Arial" panose="020B0604020202020204" pitchFamily="34" charset="0"/>
              </a:rPr>
              <a:t>In </a:t>
            </a:r>
            <a:r>
              <a:rPr lang="en-GB" sz="1800" dirty="0" err="1">
                <a:latin typeface="Arial" panose="020B0604020202020204" pitchFamily="34" charset="0"/>
                <a:cs typeface="Arial" panose="020B0604020202020204" pitchFamily="34" charset="0"/>
              </a:rPr>
              <a:t>DevSecOps</a:t>
            </a:r>
            <a:r>
              <a:rPr lang="en-GB" sz="1800" dirty="0">
                <a:latin typeface="Arial" panose="020B0604020202020204" pitchFamily="34" charset="0"/>
                <a:cs typeface="Arial" panose="020B0604020202020204" pitchFamily="34" charset="0"/>
              </a:rPr>
              <a:t> we look to achieve continuous </a:t>
            </a:r>
            <a:r>
              <a:rPr lang="en-GB" sz="1800" dirty="0" smtClean="0">
                <a:latin typeface="Arial" panose="020B0604020202020204" pitchFamily="34" charset="0"/>
                <a:cs typeface="Arial" panose="020B0604020202020204" pitchFamily="34" charset="0"/>
              </a:rPr>
              <a:t>security monitoring</a:t>
            </a:r>
            <a:r>
              <a:rPr lang="en-GB" sz="1800" dirty="0">
                <a:latin typeface="Arial" panose="020B0604020202020204" pitchFamily="34" charset="0"/>
                <a:cs typeface="Arial" panose="020B0604020202020204" pitchFamily="34" charset="0"/>
              </a:rPr>
              <a:t> of </a:t>
            </a:r>
            <a:r>
              <a:rPr lang="en-GB" sz="1800" dirty="0" smtClean="0">
                <a:latin typeface="Arial" panose="020B0604020202020204" pitchFamily="34" charset="0"/>
                <a:cs typeface="Arial" panose="020B0604020202020204" pitchFamily="34" charset="0"/>
              </a:rPr>
              <a:t>our repos, </a:t>
            </a:r>
            <a:r>
              <a:rPr lang="en-GB" sz="1800" dirty="0">
                <a:latin typeface="Arial" panose="020B0604020202020204" pitchFamily="34" charset="0"/>
                <a:cs typeface="Arial" panose="020B0604020202020204" pitchFamily="34" charset="0"/>
              </a:rPr>
              <a:t>pipelines and </a:t>
            </a:r>
            <a:r>
              <a:rPr lang="en-GB" sz="1800" dirty="0" smtClean="0">
                <a:latin typeface="Arial" panose="020B0604020202020204" pitchFamily="34" charset="0"/>
                <a:cs typeface="Arial" panose="020B0604020202020204" pitchFamily="34" charset="0"/>
              </a:rPr>
              <a:t>automation.</a:t>
            </a:r>
            <a:endParaRPr lang="en-GB" sz="1800" dirty="0">
              <a:latin typeface="Arial" panose="020B0604020202020204" pitchFamily="34" charset="0"/>
              <a:cs typeface="Arial" panose="020B0604020202020204" pitchFamily="34" charset="0"/>
            </a:endParaRPr>
          </a:p>
          <a:p>
            <a:pPr marL="0" indent="0" algn="ctr">
              <a:buNone/>
            </a:pPr>
            <a:r>
              <a:rPr lang="en-GB" sz="1800" dirty="0" smtClean="0">
                <a:latin typeface="Arial" panose="020B0604020202020204" pitchFamily="34" charset="0"/>
                <a:cs typeface="Arial" panose="020B0604020202020204" pitchFamily="34" charset="0"/>
              </a:rPr>
              <a:t>The first step in any security process is to understand what needs to be protected.</a:t>
            </a:r>
            <a:endParaRPr lang="en-GB" sz="1400"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GB" dirty="0" err="1"/>
              <a:t>DevSecOps</a:t>
            </a:r>
            <a:r>
              <a:rPr lang="en-GB" dirty="0"/>
              <a:t> </a:t>
            </a:r>
            <a:r>
              <a:rPr lang="en-GB" dirty="0" smtClean="0"/>
              <a:t>Mission</a:t>
            </a:r>
            <a:endParaRPr lang="en-GB" dirty="0"/>
          </a:p>
        </p:txBody>
      </p:sp>
      <p:sp>
        <p:nvSpPr>
          <p:cNvPr id="5" name="Text Placeholder 2"/>
          <p:cNvSpPr txBox="1">
            <a:spLocks/>
          </p:cNvSpPr>
          <p:nvPr/>
        </p:nvSpPr>
        <p:spPr>
          <a:xfrm>
            <a:off x="3323259" y="2755760"/>
            <a:ext cx="2530694" cy="362599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Audit</a:t>
            </a:r>
          </a:p>
          <a:p>
            <a:pPr marL="0" indent="0" algn="ctr">
              <a:buNone/>
            </a:pPr>
            <a:endParaRPr lang="en-GB" sz="1800" dirty="0"/>
          </a:p>
          <a:p>
            <a:pPr marL="0" indent="0" algn="ctr">
              <a:buNone/>
            </a:pPr>
            <a:r>
              <a:rPr lang="en-GB" sz="1800" dirty="0" smtClean="0"/>
              <a:t>Enabling new policies, controls, and procedures in a mandatory, but “listening only”, non-breaking mode allows us to understand the impact full implementation will have on existing projects.</a:t>
            </a:r>
            <a:endParaRPr lang="en-GB" sz="1800" dirty="0"/>
          </a:p>
          <a:p>
            <a:pPr marL="0" indent="0" algn="ctr">
              <a:buFont typeface="Arial" panose="020B0604020202020204" pitchFamily="34" charset="0"/>
              <a:buNone/>
            </a:pPr>
            <a:endParaRPr lang="en-GB" dirty="0"/>
          </a:p>
        </p:txBody>
      </p:sp>
      <p:sp>
        <p:nvSpPr>
          <p:cNvPr id="6" name="Text Placeholder 2"/>
          <p:cNvSpPr txBox="1">
            <a:spLocks/>
          </p:cNvSpPr>
          <p:nvPr/>
        </p:nvSpPr>
        <p:spPr>
          <a:xfrm>
            <a:off x="6178517" y="2755760"/>
            <a:ext cx="2530694" cy="3625990"/>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Enforce</a:t>
            </a:r>
          </a:p>
          <a:p>
            <a:pPr marL="0" indent="0" algn="ctr">
              <a:buNone/>
            </a:pPr>
            <a:endParaRPr lang="en-GB" sz="1800" dirty="0" smtClean="0"/>
          </a:p>
          <a:p>
            <a:pPr marL="0" indent="0" algn="ctr">
              <a:buNone/>
            </a:pPr>
            <a:r>
              <a:rPr lang="en-GB" sz="1800" dirty="0" smtClean="0"/>
              <a:t>Following a communication campaign, mandatory security workflows will be fully implemented for all repositories and result in failing check-ins/builds for pipelines with failing controls.</a:t>
            </a:r>
            <a:endParaRPr lang="en-GB" sz="1800" dirty="0"/>
          </a:p>
        </p:txBody>
      </p:sp>
      <p:sp>
        <p:nvSpPr>
          <p:cNvPr id="7" name="Text Placeholder 2"/>
          <p:cNvSpPr txBox="1">
            <a:spLocks/>
          </p:cNvSpPr>
          <p:nvPr/>
        </p:nvSpPr>
        <p:spPr>
          <a:xfrm>
            <a:off x="9033775" y="2755760"/>
            <a:ext cx="2530694" cy="3625990"/>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Report</a:t>
            </a:r>
          </a:p>
          <a:p>
            <a:pPr marL="0" indent="0" algn="ctr">
              <a:buNone/>
            </a:pPr>
            <a:endParaRPr lang="en-GB" sz="1800" dirty="0"/>
          </a:p>
          <a:p>
            <a:pPr marL="0" indent="0" algn="ctr">
              <a:buNone/>
            </a:pPr>
            <a:r>
              <a:rPr lang="en-GB" sz="1800" dirty="0" smtClean="0"/>
              <a:t>Reporting will support post implementation reviews and allow individuals, teams, and security professionals to easily visualise effectiveness.</a:t>
            </a:r>
            <a:endParaRPr lang="en-GB" sz="18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814" y="1458353"/>
            <a:ext cx="1209068" cy="120906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072" y="1370014"/>
            <a:ext cx="1209068" cy="120906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4588" y="1458353"/>
            <a:ext cx="1209068" cy="120906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6164" y="1370014"/>
            <a:ext cx="1035400" cy="1035400"/>
          </a:xfrm>
          <a:prstGeom prst="rect">
            <a:avLst/>
          </a:prstGeom>
        </p:spPr>
      </p:pic>
      <p:cxnSp>
        <p:nvCxnSpPr>
          <p:cNvPr id="14" name="Straight Connector 13"/>
          <p:cNvCxnSpPr/>
          <p:nvPr/>
        </p:nvCxnSpPr>
        <p:spPr>
          <a:xfrm>
            <a:off x="3125808"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27958"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59770"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75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B7ECB-E9B8-480D-82C8-CB6A465C2A86}"/>
              </a:ext>
            </a:extLst>
          </p:cNvPr>
          <p:cNvSpPr/>
          <p:nvPr/>
        </p:nvSpPr>
        <p:spPr>
          <a:xfrm>
            <a:off x="274320" y="6254496"/>
            <a:ext cx="2395728" cy="509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D0FC239-C941-47E0-8A8B-2421F8A45358}"/>
              </a:ext>
            </a:extLst>
          </p:cNvPr>
          <p:cNvSpPr/>
          <p:nvPr/>
        </p:nvSpPr>
        <p:spPr>
          <a:xfrm>
            <a:off x="6918960" y="1269"/>
            <a:ext cx="4940808" cy="509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108823DE-BE13-4263-B5C9-2AC066F0678E}"/>
              </a:ext>
            </a:extLst>
          </p:cNvPr>
          <p:cNvGrpSpPr/>
          <p:nvPr/>
        </p:nvGrpSpPr>
        <p:grpSpPr>
          <a:xfrm>
            <a:off x="566928" y="1087336"/>
            <a:ext cx="10844784" cy="2325248"/>
            <a:chOff x="566928" y="1447266"/>
            <a:chExt cx="10844784" cy="2325248"/>
          </a:xfrm>
        </p:grpSpPr>
        <p:sp>
          <p:nvSpPr>
            <p:cNvPr id="11" name="Title 1">
              <a:extLst>
                <a:ext uri="{FF2B5EF4-FFF2-40B4-BE49-F238E27FC236}">
                  <a16:creationId xmlns:a16="http://schemas.microsoft.com/office/drawing/2014/main" id="{A388A71A-DF29-44E3-8F9A-D9089B697430}"/>
                </a:ext>
              </a:extLst>
            </p:cNvPr>
            <p:cNvSpPr txBox="1">
              <a:spLocks/>
            </p:cNvSpPr>
            <p:nvPr/>
          </p:nvSpPr>
          <p:spPr>
            <a:xfrm>
              <a:off x="3671316" y="1447266"/>
              <a:ext cx="4437888" cy="912814"/>
            </a:xfrm>
            <a:prstGeom prst="rect">
              <a:avLst/>
            </a:prstGeom>
          </p:spPr>
          <p:txBody>
            <a:bodyPr vert="horz" wrap="squar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Century Gothic" panose="020B0502020202020204" pitchFamily="34" charset="0"/>
                  <a:ea typeface="+mj-ea"/>
                  <a:cs typeface="+mj-cs"/>
                </a:rPr>
                <a:t>Cyber Security Mission</a:t>
              </a:r>
            </a:p>
          </p:txBody>
        </p:sp>
        <p:sp>
          <p:nvSpPr>
            <p:cNvPr id="13" name="Content Placeholder 2">
              <a:extLst>
                <a:ext uri="{FF2B5EF4-FFF2-40B4-BE49-F238E27FC236}">
                  <a16:creationId xmlns:a16="http://schemas.microsoft.com/office/drawing/2014/main" id="{DF1E409D-3A1C-4BFA-85E9-F83CAA228CF1}"/>
                </a:ext>
              </a:extLst>
            </p:cNvPr>
            <p:cNvSpPr txBox="1">
              <a:spLocks/>
            </p:cNvSpPr>
            <p:nvPr/>
          </p:nvSpPr>
          <p:spPr>
            <a:xfrm>
              <a:off x="566928" y="2227941"/>
              <a:ext cx="10844784" cy="1544573"/>
            </a:xfrm>
            <a:prstGeom prst="rect">
              <a:avLst/>
            </a:prstGeom>
          </p:spPr>
          <p:txBody>
            <a:bodyPr vert="horz" lIns="0" tIns="0" rIns="0" bIns="0" rtlCol="0" anchor="t" anchorCtr="0">
              <a:noAutofit/>
            </a:bodyPr>
            <a:lst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bg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bg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bg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360"/>
                </a:lnSpc>
                <a:spcBef>
                  <a:spcPts val="0"/>
                </a:spcBef>
                <a:spcAft>
                  <a:spcPts val="80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Calibri"/>
                  <a:ea typeface="+mn-ea"/>
                  <a:cs typeface="+mn-cs"/>
                </a:rPr>
                <a:t>To be the world leading central bank in countering the evolving cyber security threat, thereby honouring the trust that the people of the UK place in the Bank to safeguard the nation’s economy.</a:t>
              </a:r>
            </a:p>
          </p:txBody>
        </p:sp>
      </p:grpSp>
      <p:grpSp>
        <p:nvGrpSpPr>
          <p:cNvPr id="3" name="Group 2">
            <a:extLst>
              <a:ext uri="{FF2B5EF4-FFF2-40B4-BE49-F238E27FC236}">
                <a16:creationId xmlns:a16="http://schemas.microsoft.com/office/drawing/2014/main" id="{83F84310-64BD-4DA2-B40B-B38A2BBCF6EF}"/>
              </a:ext>
            </a:extLst>
          </p:cNvPr>
          <p:cNvGrpSpPr/>
          <p:nvPr/>
        </p:nvGrpSpPr>
        <p:grpSpPr>
          <a:xfrm>
            <a:off x="2008632" y="3538289"/>
            <a:ext cx="8174736" cy="2379127"/>
            <a:chOff x="2008632" y="3863954"/>
            <a:chExt cx="8174736" cy="2379127"/>
          </a:xfrm>
        </p:grpSpPr>
        <p:sp>
          <p:nvSpPr>
            <p:cNvPr id="12" name="Title 1">
              <a:extLst>
                <a:ext uri="{FF2B5EF4-FFF2-40B4-BE49-F238E27FC236}">
                  <a16:creationId xmlns:a16="http://schemas.microsoft.com/office/drawing/2014/main" id="{F91D2B21-1784-4E10-9287-2505E1F443D8}"/>
                </a:ext>
              </a:extLst>
            </p:cNvPr>
            <p:cNvSpPr txBox="1">
              <a:spLocks/>
            </p:cNvSpPr>
            <p:nvPr/>
          </p:nvSpPr>
          <p:spPr>
            <a:xfrm>
              <a:off x="2453640" y="3863954"/>
              <a:ext cx="7284720" cy="912814"/>
            </a:xfrm>
            <a:prstGeom prst="rect">
              <a:avLst/>
            </a:prstGeom>
          </p:spPr>
          <p:txBody>
            <a:bodyPr vert="horz" wrap="squar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err="1" smtClean="0">
                  <a:ln>
                    <a:noFill/>
                  </a:ln>
                  <a:solidFill>
                    <a:srgbClr val="FFFFFF"/>
                  </a:solidFill>
                  <a:effectLst/>
                  <a:uLnTx/>
                  <a:uFillTx/>
                  <a:latin typeface="Century Gothic" panose="020B0502020202020204" pitchFamily="34" charset="0"/>
                  <a:ea typeface="+mj-ea"/>
                  <a:cs typeface="+mj-cs"/>
                </a:rPr>
                <a:t>DevSecOps</a:t>
              </a:r>
              <a:r>
                <a:rPr kumimoji="0" lang="en-GB" sz="2800" b="1" i="0" u="none" strike="noStrike" kern="1200" cap="none" spc="0" normalizeH="0" baseline="0" noProof="0" dirty="0" smtClean="0">
                  <a:ln>
                    <a:noFill/>
                  </a:ln>
                  <a:solidFill>
                    <a:srgbClr val="FFFFFF"/>
                  </a:solidFill>
                  <a:effectLst/>
                  <a:uLnTx/>
                  <a:uFillTx/>
                  <a:latin typeface="Century Gothic" panose="020B0502020202020204" pitchFamily="34" charset="0"/>
                  <a:ea typeface="+mj-ea"/>
                  <a:cs typeface="+mj-cs"/>
                </a:rPr>
                <a:t> Mission</a:t>
              </a:r>
              <a:endParaRPr kumimoji="0" lang="en-GB" sz="2800" b="1" i="0" u="none" strike="noStrike" kern="1200" cap="none" spc="0" normalizeH="0" baseline="0" noProof="0" dirty="0">
                <a:ln>
                  <a:noFill/>
                </a:ln>
                <a:solidFill>
                  <a:srgbClr val="FFFFFF"/>
                </a:solidFill>
                <a:effectLst/>
                <a:uLnTx/>
                <a:uFillTx/>
                <a:latin typeface="Century Gothic" panose="020B0502020202020204" pitchFamily="34" charset="0"/>
                <a:ea typeface="+mj-ea"/>
                <a:cs typeface="+mj-cs"/>
              </a:endParaRPr>
            </a:p>
          </p:txBody>
        </p:sp>
        <p:sp>
          <p:nvSpPr>
            <p:cNvPr id="17" name="Content Placeholder 2">
              <a:extLst>
                <a:ext uri="{FF2B5EF4-FFF2-40B4-BE49-F238E27FC236}">
                  <a16:creationId xmlns:a16="http://schemas.microsoft.com/office/drawing/2014/main" id="{125D9160-9695-4B66-8F47-76516B604F6B}"/>
                </a:ext>
              </a:extLst>
            </p:cNvPr>
            <p:cNvSpPr txBox="1">
              <a:spLocks/>
            </p:cNvSpPr>
            <p:nvPr/>
          </p:nvSpPr>
          <p:spPr>
            <a:xfrm>
              <a:off x="2008632" y="4698508"/>
              <a:ext cx="8174736" cy="1544573"/>
            </a:xfrm>
            <a:prstGeom prst="rect">
              <a:avLst/>
            </a:prstGeom>
          </p:spPr>
          <p:txBody>
            <a:bodyPr vert="horz" lIns="0" tIns="0" rIns="0" bIns="0" rtlCol="0" anchor="t" anchorCtr="0">
              <a:noAutofit/>
            </a:bodyPr>
            <a:lst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bg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bg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bg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360"/>
                </a:lnSpc>
                <a:spcBef>
                  <a:spcPts val="0"/>
                </a:spcBef>
                <a:spcAft>
                  <a:spcPts val="80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FFFFFF"/>
                  </a:solidFill>
                  <a:effectLst/>
                  <a:uLnTx/>
                  <a:uFillTx/>
                  <a:latin typeface="Calibri"/>
                  <a:ea typeface="+mn-ea"/>
                  <a:cs typeface="+mn-cs"/>
                </a:rPr>
                <a:t>To encourage and maintain a </a:t>
              </a:r>
              <a:r>
                <a:rPr kumimoji="0" lang="en-GB" sz="2800" b="0" i="0" u="none" strike="noStrike" kern="1200" cap="none" spc="0" normalizeH="0" baseline="0" noProof="0" dirty="0" smtClean="0">
                  <a:ln>
                    <a:noFill/>
                  </a:ln>
                  <a:solidFill>
                    <a:srgbClr val="FFFFFF"/>
                  </a:solidFill>
                  <a:effectLst/>
                  <a:uLnTx/>
                  <a:uFillTx/>
                  <a:latin typeface="Calibri"/>
                  <a:ea typeface="+mn-ea"/>
                  <a:cs typeface="+mn-cs"/>
                </a:rPr>
                <a:t>focused secure</a:t>
              </a:r>
              <a:r>
                <a:rPr kumimoji="0" lang="en-GB" sz="2800" b="0" i="0" u="none" strike="noStrike" kern="1200" cap="none" spc="0" normalizeH="0" noProof="0" dirty="0" smtClean="0">
                  <a:ln>
                    <a:noFill/>
                  </a:ln>
                  <a:solidFill>
                    <a:srgbClr val="FFFFFF"/>
                  </a:solidFill>
                  <a:effectLst/>
                  <a:uLnTx/>
                  <a:uFillTx/>
                  <a:latin typeface="Calibri"/>
                  <a:ea typeface="+mn-ea"/>
                  <a:cs typeface="+mn-cs"/>
                </a:rPr>
                <a:t> coding and configuration</a:t>
              </a:r>
              <a:r>
                <a:rPr kumimoji="0" lang="en-GB" sz="2800" b="0" i="0" u="none" strike="noStrike" kern="1200" cap="none" spc="0" normalizeH="0" baseline="0" noProof="0" dirty="0" smtClean="0">
                  <a:ln>
                    <a:noFill/>
                  </a:ln>
                  <a:solidFill>
                    <a:srgbClr val="FFFFFF"/>
                  </a:solidFill>
                  <a:effectLst/>
                  <a:uLnTx/>
                  <a:uFillTx/>
                  <a:latin typeface="Calibri"/>
                  <a:ea typeface="+mn-ea"/>
                  <a:cs typeface="+mn-cs"/>
                </a:rPr>
                <a:t> </a:t>
              </a:r>
              <a:r>
                <a:rPr kumimoji="0" lang="en-GB" sz="2800" b="0" i="0" u="none" strike="noStrike" kern="1200" cap="none" spc="0" normalizeH="0" baseline="0" noProof="0" dirty="0">
                  <a:ln>
                    <a:noFill/>
                  </a:ln>
                  <a:solidFill>
                    <a:srgbClr val="FFFFFF"/>
                  </a:solidFill>
                  <a:effectLst/>
                  <a:uLnTx/>
                  <a:uFillTx/>
                  <a:latin typeface="Calibri"/>
                  <a:ea typeface="+mn-ea"/>
                  <a:cs typeface="+mn-cs"/>
                </a:rPr>
                <a:t>culture across </a:t>
              </a:r>
              <a:r>
                <a:rPr lang="en-GB" dirty="0" smtClean="0">
                  <a:solidFill>
                    <a:srgbClr val="FFFFFF"/>
                  </a:solidFill>
                  <a:latin typeface="Calibri"/>
                </a:rPr>
                <a:t>Technology using a pragmatic combination of processes and tooling</a:t>
              </a:r>
              <a:r>
                <a:rPr kumimoji="0" lang="en-GB" sz="2800" b="0" i="0" u="none" strike="noStrike" kern="1200" cap="none" spc="0" normalizeH="0" baseline="0" noProof="0" dirty="0" smtClean="0">
                  <a:ln>
                    <a:noFill/>
                  </a:ln>
                  <a:solidFill>
                    <a:srgbClr val="FFFFFF"/>
                  </a:solidFill>
                  <a:effectLst/>
                  <a:uLnTx/>
                  <a:uFillTx/>
                  <a:latin typeface="Calibri"/>
                  <a:ea typeface="+mn-ea"/>
                  <a:cs typeface="+mn-cs"/>
                </a:rPr>
                <a:t>.</a:t>
              </a:r>
              <a:endParaRPr kumimoji="0" lang="en-GB" sz="28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0" name="Content Placeholder 2">
            <a:extLst>
              <a:ext uri="{FF2B5EF4-FFF2-40B4-BE49-F238E27FC236}">
                <a16:creationId xmlns:a16="http://schemas.microsoft.com/office/drawing/2014/main" id="{4E84CBDC-B23C-4026-B5FB-C3DC6E50E506}"/>
              </a:ext>
            </a:extLst>
          </p:cNvPr>
          <p:cNvSpPr txBox="1">
            <a:spLocks/>
          </p:cNvSpPr>
          <p:nvPr/>
        </p:nvSpPr>
        <p:spPr>
          <a:xfrm>
            <a:off x="787908" y="320959"/>
            <a:ext cx="10616184" cy="579035"/>
          </a:xfrm>
          <a:prstGeom prst="rect">
            <a:avLst/>
          </a:prstGeom>
        </p:spPr>
        <p:txBody>
          <a:bodyPr vert="horz" lIns="0" tIns="0" rIns="0" bIns="0" rtlCol="0" anchor="t" anchorCtr="0">
            <a:noAutofit/>
          </a:bodyPr>
          <a:lst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bg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bg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bg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360"/>
              </a:lnSpc>
              <a:spcBef>
                <a:spcPts val="0"/>
              </a:spcBef>
              <a:spcAft>
                <a:spcPts val="800"/>
              </a:spcAft>
              <a:buClrTx/>
              <a:buSzTx/>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Calibri"/>
                <a:ea typeface="+mn-ea"/>
                <a:cs typeface="+mn-cs"/>
              </a:rPr>
              <a:t>Bank Mission: </a:t>
            </a:r>
            <a:r>
              <a:rPr kumimoji="0" lang="en-GB" sz="1800" b="0" i="0" u="none" strike="noStrike" kern="1200" cap="none" spc="0" normalizeH="0" baseline="0" noProof="0" dirty="0">
                <a:ln>
                  <a:noFill/>
                </a:ln>
                <a:solidFill>
                  <a:srgbClr val="FFFFFF"/>
                </a:solidFill>
                <a:effectLst/>
                <a:uLnTx/>
                <a:uFillTx/>
                <a:latin typeface="Calibri"/>
                <a:ea typeface="+mn-ea"/>
                <a:cs typeface="+mn-cs"/>
              </a:rPr>
              <a:t>To promote the good of the people of the UK by maintaining monetary and financial stability. </a:t>
            </a:r>
          </a:p>
        </p:txBody>
      </p:sp>
    </p:spTree>
    <p:custDataLst>
      <p:tags r:id="rId1"/>
    </p:custDataLst>
    <p:extLst>
      <p:ext uri="{BB962C8B-B14F-4D97-AF65-F5344CB8AC3E}">
        <p14:creationId xmlns:p14="http://schemas.microsoft.com/office/powerpoint/2010/main" val="2793142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Document classification: Green</a:t>
            </a:r>
            <a:endParaRPr lang="en-GB"/>
          </a:p>
        </p:txBody>
      </p:sp>
      <p:sp>
        <p:nvSpPr>
          <p:cNvPr id="7" name="TextBox 6"/>
          <p:cNvSpPr txBox="1"/>
          <p:nvPr/>
        </p:nvSpPr>
        <p:spPr>
          <a:xfrm>
            <a:off x="403340" y="5266766"/>
            <a:ext cx="5257800" cy="861774"/>
          </a:xfrm>
          <a:prstGeom prst="rect">
            <a:avLst/>
          </a:prstGeom>
          <a:noFill/>
        </p:spPr>
        <p:txBody>
          <a:bodyPr wrap="square" rtlCol="0">
            <a:spAutoFit/>
          </a:bodyPr>
          <a:lstStyle/>
          <a:p>
            <a:r>
              <a:rPr lang="en-GB" sz="3200" b="1" dirty="0"/>
              <a:t>Vincent King</a:t>
            </a:r>
          </a:p>
          <a:p>
            <a:r>
              <a:rPr lang="en-GB" dirty="0" smtClean="0"/>
              <a:t>Secure Cloud Transformation</a:t>
            </a:r>
            <a:endParaRPr lang="en-GB" dirty="0"/>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smtClean="0"/>
              <a:t>Questions?</a:t>
            </a:r>
            <a:endParaRPr lang="en-GB" sz="8800"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spTree>
    <p:extLst>
      <p:ext uri="{BB962C8B-B14F-4D97-AF65-F5344CB8AC3E}">
        <p14:creationId xmlns:p14="http://schemas.microsoft.com/office/powerpoint/2010/main" val="4275420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a:t>
            </a:r>
            <a:r>
              <a:rPr lang="en-GB" dirty="0" smtClean="0"/>
              <a:t>No.1</a:t>
            </a:r>
            <a:endParaRPr lang="en-GB" dirty="0"/>
          </a:p>
        </p:txBody>
      </p:sp>
      <p:pic>
        <p:nvPicPr>
          <p:cNvPr id="11" name="Picture 10">
            <a:extLst>
              <a:ext uri="{FF2B5EF4-FFF2-40B4-BE49-F238E27FC236}">
                <a16:creationId xmlns:a16="http://schemas.microsoft.com/office/drawing/2014/main" id="{B054B931-748B-6329-5722-4052F6E5CD91}"/>
              </a:ext>
            </a:extLst>
          </p:cNvPr>
          <p:cNvPicPr>
            <a:picLocks noChangeAspect="1"/>
          </p:cNvPicPr>
          <p:nvPr/>
        </p:nvPicPr>
        <p:blipFill>
          <a:blip r:embed="rId3"/>
          <a:stretch>
            <a:fillRect/>
          </a:stretch>
        </p:blipFill>
        <p:spPr>
          <a:xfrm>
            <a:off x="339213" y="1218824"/>
            <a:ext cx="8496093" cy="5083822"/>
          </a:xfrm>
          <a:prstGeom prst="rect">
            <a:avLst/>
          </a:prstGeom>
        </p:spPr>
      </p:pic>
      <p:grpSp>
        <p:nvGrpSpPr>
          <p:cNvPr id="5" name="Group 4">
            <a:extLst>
              <a:ext uri="{FF2B5EF4-FFF2-40B4-BE49-F238E27FC236}">
                <a16:creationId xmlns:a16="http://schemas.microsoft.com/office/drawing/2014/main" id="{2E987D2E-8AEF-97E6-34EF-3D9D23F757C4}"/>
              </a:ext>
            </a:extLst>
          </p:cNvPr>
          <p:cNvGrpSpPr/>
          <p:nvPr/>
        </p:nvGrpSpPr>
        <p:grpSpPr>
          <a:xfrm>
            <a:off x="9047437" y="1718651"/>
            <a:ext cx="1957587" cy="2387819"/>
            <a:chOff x="1212574" y="2027583"/>
            <a:chExt cx="1957587" cy="2387819"/>
          </a:xfrm>
        </p:grpSpPr>
        <p:sp>
          <p:nvSpPr>
            <p:cNvPr id="6" name="TextBox 5">
              <a:extLst>
                <a:ext uri="{FF2B5EF4-FFF2-40B4-BE49-F238E27FC236}">
                  <a16:creationId xmlns:a16="http://schemas.microsoft.com/office/drawing/2014/main" id="{8D88A736-5E1B-6878-4C53-1BC1D8426F02}"/>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7" name="TextBox 6">
              <a:extLst>
                <a:ext uri="{FF2B5EF4-FFF2-40B4-BE49-F238E27FC236}">
                  <a16:creationId xmlns:a16="http://schemas.microsoft.com/office/drawing/2014/main" id="{0CEF1465-26F9-B490-2DAC-21A4D2AD0A14}"/>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spTree>
    <p:extLst>
      <p:ext uri="{BB962C8B-B14F-4D97-AF65-F5344CB8AC3E}">
        <p14:creationId xmlns:p14="http://schemas.microsoft.com/office/powerpoint/2010/main" val="3560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a:t>
            </a:r>
            <a:r>
              <a:rPr lang="en-GB" dirty="0" smtClean="0"/>
              <a:t>No.2</a:t>
            </a:r>
            <a:endParaRPr lang="en-GB" dirty="0"/>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8000" y="1407001"/>
            <a:ext cx="7175192"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981047" cy="1323439"/>
            </a:xfrm>
            <a:prstGeom prst="rect">
              <a:avLst/>
            </a:prstGeom>
            <a:noFill/>
          </p:spPr>
          <p:txBody>
            <a:bodyPr wrap="non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3181192" y="2179782"/>
              <a:ext cx="2710231" cy="1015663"/>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4264146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24970</TotalTime>
  <Words>1495</Words>
  <Application>Microsoft Office PowerPoint</Application>
  <PresentationFormat>Widescreen</PresentationFormat>
  <Paragraphs>233</Paragraphs>
  <Slides>10</Slides>
  <Notes>7</Notes>
  <HiddenSlides>5</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Arimo</vt:lpstr>
      <vt:lpstr>Calibri</vt:lpstr>
      <vt:lpstr>Century Gothic</vt:lpstr>
      <vt:lpstr>Fira Sans</vt:lpstr>
      <vt:lpstr>Bank LINKS Template</vt:lpstr>
      <vt:lpstr>1_Bank LINKS Template</vt:lpstr>
      <vt:lpstr>2_Bank LINKS Template</vt:lpstr>
      <vt:lpstr>PowerPoint Presentation</vt:lpstr>
      <vt:lpstr>Development Landscape</vt:lpstr>
      <vt:lpstr>It Never Rains …</vt:lpstr>
      <vt:lpstr>DevSecOps Mission</vt:lpstr>
      <vt:lpstr>PowerPoint Presentation</vt:lpstr>
      <vt:lpstr>PowerPoint Presentation</vt:lpstr>
      <vt:lpstr>PowerPoint Presentation</vt:lpstr>
      <vt:lpstr>Scary Slide No.1</vt:lpstr>
      <vt:lpstr>Scary Slide No.2</vt:lpstr>
      <vt:lpstr>Scary Slide No.3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81</cp:revision>
  <dcterms:created xsi:type="dcterms:W3CDTF">2022-03-04T14:18:02Z</dcterms:created>
  <dcterms:modified xsi:type="dcterms:W3CDTF">2023-06-07T16:05:35Z</dcterms:modified>
</cp:coreProperties>
</file>