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9"/>
  </p:notesMasterIdLst>
  <p:sldIdLst>
    <p:sldId id="378" r:id="rId2"/>
    <p:sldId id="379" r:id="rId3"/>
    <p:sldId id="380" r:id="rId4"/>
    <p:sldId id="382" r:id="rId5"/>
    <p:sldId id="306" r:id="rId6"/>
    <p:sldId id="357" r:id="rId7"/>
    <p:sldId id="376"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58525" autoAdjust="0"/>
  </p:normalViewPr>
  <p:slideViewPr>
    <p:cSldViewPr snapToGrid="0" showGuides="1">
      <p:cViewPr varScale="1">
        <p:scale>
          <a:sx n="60" d="100"/>
          <a:sy n="60" d="100"/>
        </p:scale>
        <p:origin x="60" y="236"/>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06/06/2023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How are we ensuring consistency of security controls across cloud environments?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7195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We’ve worked long and hard to build</a:t>
            </a:r>
            <a:r>
              <a:rPr lang="en-GB" baseline="0" dirty="0" smtClean="0"/>
              <a:t> strong processes and tooling to support our creation of infrastructure and applications </a:t>
            </a:r>
            <a:r>
              <a:rPr lang="en-GB" baseline="0" dirty="0" err="1" smtClean="0"/>
              <a:t>on-premise</a:t>
            </a:r>
            <a:r>
              <a:rPr lang="en-GB" baseline="0" dirty="0" smtClean="0"/>
              <a:t>.  Multiple hosting sites, network segregation, BIA, BC, DR … all the things we need to support the UK.</a:t>
            </a:r>
          </a:p>
          <a:p>
            <a:endParaRPr lang="en-GB" baseline="0" dirty="0" smtClean="0"/>
          </a:p>
          <a:p>
            <a:r>
              <a:rPr lang="en-GB" baseline="0" dirty="0" smtClean="0"/>
              <a:t>Building infrastructure required some form filling and could take a long time, but everyone knew what we had to do.</a:t>
            </a:r>
          </a:p>
          <a:p>
            <a:endParaRPr lang="en-GB" baseline="0" dirty="0" smtClean="0"/>
          </a:p>
          <a:p>
            <a:r>
              <a:rPr lang="en-GB" baseline="0" dirty="0" smtClean="0"/>
              <a:t>Servers are created in existing, secure data centres using known standards and processes.</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Cyber Security have clear touch points for engagement from secure architecture to DevOps practices. Tooling is in place for access management, security monitoring, concession approvals, and auditing.</a:t>
            </a:r>
          </a:p>
          <a:p>
            <a:endParaRPr lang="en-GB" baseline="0" dirty="0" smtClean="0"/>
          </a:p>
          <a:p>
            <a:r>
              <a:rPr lang="en-GB" baseline="0" dirty="0" smtClean="0"/>
              <a:t>Assets and systems have owners who are accountable and are provided with reports that communicate their posture management.</a:t>
            </a:r>
          </a:p>
          <a:p>
            <a:endParaRPr lang="en-GB" baseline="0" dirty="0" smtClean="0"/>
          </a:p>
          <a:p>
            <a:r>
              <a:rPr lang="en-GB" baseline="0" dirty="0" smtClean="0"/>
              <a:t>Security monitoring and vulnerability management is well established and effective.</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282207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benefits of the cloud are well published, but difficult to appreciate.  For young start-ups who can be agile and experimental can utilise Cloud Native Resources and capitalise on cost savings through SaaS and PaaS.</a:t>
            </a:r>
          </a:p>
          <a:p>
            <a:endParaRPr lang="en-GB" baseline="0" dirty="0" smtClean="0"/>
          </a:p>
          <a:p>
            <a:r>
              <a:rPr lang="en-GB" baseline="0" dirty="0" smtClean="0"/>
              <a:t>For the rest of us, our stakeholders want the Cloud but not the pain of adapting to the new way of working.  Requirements stay the same, but start to increase to allow the Cloud Transformation to work.  Lift-and-shift and IaaS allows us to move our existing responsibilities to the Cloud.</a:t>
            </a:r>
          </a:p>
          <a:p>
            <a:endParaRPr lang="en-GB" baseline="0" dirty="0" smtClean="0"/>
          </a:p>
          <a:p>
            <a:r>
              <a:rPr lang="en-GB" baseline="0" dirty="0" smtClean="0"/>
              <a:t>Without physical assets to manage and Infrastructure as Code, staff need training to support the new ways of creating resources in the cloud to avoid </a:t>
            </a:r>
            <a:r>
              <a:rPr lang="en-GB" baseline="0" dirty="0" err="1" smtClean="0"/>
              <a:t>mis</a:t>
            </a:r>
            <a:r>
              <a:rPr lang="en-GB" baseline="0" dirty="0" smtClean="0"/>
              <a:t>-configurations.</a:t>
            </a:r>
          </a:p>
          <a:p>
            <a:endParaRPr lang="en-GB" baseline="0" dirty="0" smtClean="0"/>
          </a:p>
          <a:p>
            <a:r>
              <a:rPr lang="en-GB" baseline="0" dirty="0" smtClean="0"/>
              <a:t>Cyber also needs to up-skill.  With new horizons come new challenges.  Phrases like Zero-Trust have become popular in an attempt to help secure our assets in the Cloud.</a:t>
            </a:r>
          </a:p>
          <a:p>
            <a:endParaRPr lang="en-GB" baseline="0" dirty="0" smtClean="0"/>
          </a:p>
          <a:p>
            <a:r>
              <a:rPr lang="en-GB" baseline="0" dirty="0" smtClean="0"/>
              <a:t>Roles and responsibilities can be unclear.  If a user has the ability to spin up a VM in the Cloud, why should Infrastructure be accountable for monitoring and patching?</a:t>
            </a:r>
          </a:p>
          <a:p>
            <a:endParaRPr lang="en-GB" baseline="0" dirty="0" smtClean="0"/>
          </a:p>
          <a:p>
            <a:r>
              <a:rPr lang="en-GB" baseline="0" dirty="0" smtClean="0"/>
              <a:t>The ephemeral nature of the Cloud causes an issue with knowing what we have and what we need to care about.</a:t>
            </a:r>
          </a:p>
          <a:p>
            <a:endParaRPr lang="en-GB" baseline="0" dirty="0" smtClean="0"/>
          </a:p>
          <a:p>
            <a:r>
              <a:rPr lang="en-GB" baseline="0" dirty="0" smtClean="0"/>
              <a:t>Our monitoring and vulnerability management efforts also have new challenges and need support to identify and remediate issues in an environment where owners aren’t confident of the impact it may have.</a:t>
            </a:r>
            <a:endParaRPr lang="en-GB" baseline="0" dirty="0" smtClean="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176342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Action</a:t>
            </a:r>
          </a:p>
          <a:p>
            <a:endParaRPr lang="en-GB" dirty="0" smtClean="0"/>
          </a:p>
          <a:p>
            <a:r>
              <a:rPr lang="en-GB" dirty="0" smtClean="0"/>
              <a:t>Identify</a:t>
            </a:r>
            <a:endParaRPr lang="en-GB"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We can only protect what we 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Are native capabilities</a:t>
            </a:r>
            <a:r>
              <a:rPr lang="en-GB" sz="1200" baseline="0" dirty="0" smtClean="0"/>
              <a:t> good enough</a:t>
            </a: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Organise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dirty="0" smtClean="0"/>
              <a:t>Our</a:t>
            </a:r>
            <a:r>
              <a:rPr lang="en-GB" sz="1200" b="0" i="0" baseline="0" dirty="0" smtClean="0"/>
              <a:t> current structure is not effective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baseline="0" dirty="0" smtClean="0"/>
              <a:t>We need to understand the cost of the Cloud</a:t>
            </a:r>
            <a:endParaRPr lang="en-GB" sz="1200" b="0" i="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Prioritise</a:t>
            </a:r>
          </a:p>
          <a:p>
            <a:pPr marL="171450" indent="-171450">
              <a:buFontTx/>
              <a:buChar char="-"/>
            </a:pPr>
            <a:r>
              <a:rPr lang="en-GB" sz="1200" dirty="0" smtClean="0"/>
              <a:t>Insights</a:t>
            </a:r>
            <a:r>
              <a:rPr lang="en-GB" sz="1200" baseline="0" dirty="0" smtClean="0"/>
              <a:t> into issues need to be taken seriously</a:t>
            </a:r>
          </a:p>
          <a:p>
            <a:pPr marL="171450" indent="-171450">
              <a:buFontTx/>
              <a:buChar char="-"/>
            </a:pPr>
            <a:r>
              <a:rPr lang="en-GB" sz="1200" baseline="0" dirty="0" smtClean="0"/>
              <a:t>There is a lot of work to do, but there are always quick wins</a:t>
            </a: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Report</a:t>
            </a:r>
          </a:p>
          <a:p>
            <a:pPr marL="171450" indent="-171450">
              <a:buFontTx/>
              <a:buChar char="-"/>
            </a:pPr>
            <a:r>
              <a:rPr lang="en-GB" sz="1200" dirty="0" smtClean="0"/>
              <a:t>Doing all this work is worth nothing if we don’t shout about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dirty="0" smtClean="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421887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47981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Dave Ferguson</a:t>
            </a:r>
            <a:endParaRPr lang="en-GB" dirty="0"/>
          </a:p>
          <a:p>
            <a:r>
              <a:rPr lang="en-GB" dirty="0" smtClean="0"/>
              <a:t>June 2023</a:t>
            </a:r>
            <a:endParaRPr lang="en-GB" dirty="0" smtClean="0"/>
          </a:p>
        </p:txBody>
      </p:sp>
      <p:sp>
        <p:nvSpPr>
          <p:cNvPr id="7" name="Text Placeholder 6"/>
          <p:cNvSpPr>
            <a:spLocks noGrp="1"/>
          </p:cNvSpPr>
          <p:nvPr>
            <p:ph type="body" sz="quarter" idx="16"/>
          </p:nvPr>
        </p:nvSpPr>
        <p:spPr/>
        <p:txBody>
          <a:bodyPr/>
          <a:lstStyle/>
          <a:p>
            <a:r>
              <a:rPr lang="en-GB" dirty="0" smtClean="0"/>
              <a:t>Secure Cloud Transformation</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smtClean="0"/>
              <a:t>Strong Foundations</a:t>
            </a:r>
            <a:endParaRPr lang="en-GB" dirty="0"/>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grpSp>
        <p:nvGrpSpPr>
          <p:cNvPr id="16" name="Group 15"/>
          <p:cNvGrpSpPr/>
          <p:nvPr/>
        </p:nvGrpSpPr>
        <p:grpSpPr>
          <a:xfrm>
            <a:off x="1690577" y="1534106"/>
            <a:ext cx="1839432" cy="1466298"/>
            <a:chOff x="2530549" y="1404492"/>
            <a:chExt cx="1839432" cy="1466298"/>
          </a:xfrm>
        </p:grpSpPr>
        <p:sp>
          <p:nvSpPr>
            <p:cNvPr id="12" name="Text Placeholder 2"/>
            <p:cNvSpPr txBox="1">
              <a:spLocks/>
            </p:cNvSpPr>
            <p:nvPr/>
          </p:nvSpPr>
          <p:spPr>
            <a:xfrm>
              <a:off x="2530549" y="2492604"/>
              <a:ext cx="1839432" cy="378186"/>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Clear Requirements</a:t>
              </a:r>
              <a:endParaRPr lang="en-GB"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560" y="1404492"/>
              <a:ext cx="1053634" cy="1053634"/>
            </a:xfrm>
            <a:prstGeom prst="rect">
              <a:avLst/>
            </a:prstGeom>
          </p:spPr>
        </p:pic>
      </p:grpSp>
      <p:grpSp>
        <p:nvGrpSpPr>
          <p:cNvPr id="18" name="Group 17"/>
          <p:cNvGrpSpPr/>
          <p:nvPr/>
        </p:nvGrpSpPr>
        <p:grpSpPr>
          <a:xfrm>
            <a:off x="5828720" y="3875882"/>
            <a:ext cx="1839432" cy="1475906"/>
            <a:chOff x="5966943" y="4599872"/>
            <a:chExt cx="1839432" cy="1475906"/>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718" y="4599872"/>
              <a:ext cx="1161882" cy="1161882"/>
            </a:xfrm>
            <a:prstGeom prst="rect">
              <a:avLst/>
            </a:prstGeom>
          </p:spPr>
        </p:pic>
        <p:sp>
          <p:nvSpPr>
            <p:cNvPr id="15" name="Text Placeholder 2"/>
            <p:cNvSpPr txBox="1">
              <a:spLocks/>
            </p:cNvSpPr>
            <p:nvPr/>
          </p:nvSpPr>
          <p:spPr>
            <a:xfrm>
              <a:off x="5966943" y="5697592"/>
              <a:ext cx="1839432" cy="378186"/>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Inventory and Ownership</a:t>
              </a:r>
            </a:p>
          </p:txBody>
        </p:sp>
      </p:grpSp>
      <p:grpSp>
        <p:nvGrpSpPr>
          <p:cNvPr id="24" name="Group 23"/>
          <p:cNvGrpSpPr/>
          <p:nvPr/>
        </p:nvGrpSpPr>
        <p:grpSpPr>
          <a:xfrm>
            <a:off x="3075141" y="3875882"/>
            <a:ext cx="2141679" cy="1478902"/>
            <a:chOff x="1375430" y="3505758"/>
            <a:chExt cx="2141679" cy="1478902"/>
          </a:xfrm>
        </p:grpSpPr>
        <p:sp>
          <p:nvSpPr>
            <p:cNvPr id="21" name="Text Placeholder 2"/>
            <p:cNvSpPr txBox="1">
              <a:spLocks/>
            </p:cNvSpPr>
            <p:nvPr/>
          </p:nvSpPr>
          <p:spPr>
            <a:xfrm>
              <a:off x="1375430" y="4603478"/>
              <a:ext cx="2141679" cy="381182"/>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Roles and Responsibilities</a:t>
              </a:r>
              <a:endParaRPr lang="en-GB" dirty="0">
                <a:latin typeface="Calibri" panose="020F0502020204030204" pitchFamily="34" charset="0"/>
                <a:cs typeface="Calibri" panose="020F0502020204030204" pitchFamily="34" charset="0"/>
              </a:endParaRPr>
            </a:p>
          </p:txBody>
        </p:sp>
        <p:pic>
          <p:nvPicPr>
            <p:cNvPr id="23" name="Picture Placeholder 5"/>
            <p:cNvPicPr>
              <a:picLocks noChangeAspect="1"/>
            </p:cNvPicPr>
            <p:nvPr/>
          </p:nvPicPr>
          <p:blipFill>
            <a:blip r:embed="rId5" cstate="print">
              <a:extLst>
                <a:ext uri="{28A0092B-C50C-407E-A947-70E740481C1C}">
                  <a14:useLocalDpi xmlns:a14="http://schemas.microsoft.com/office/drawing/2010/main" val="0"/>
                </a:ext>
              </a:extLst>
            </a:blip>
            <a:srcRect t="5249" b="5249"/>
            <a:stretch>
              <a:fillRect/>
            </a:stretch>
          </p:blipFill>
          <p:spPr>
            <a:xfrm>
              <a:off x="1857658" y="3505758"/>
              <a:ext cx="1177225" cy="1053634"/>
            </a:xfrm>
            <a:prstGeom prst="rect">
              <a:avLst/>
            </a:prstGeom>
          </p:spPr>
        </p:pic>
      </p:grpSp>
      <p:grpSp>
        <p:nvGrpSpPr>
          <p:cNvPr id="35" name="Group 34"/>
          <p:cNvGrpSpPr/>
          <p:nvPr/>
        </p:nvGrpSpPr>
        <p:grpSpPr>
          <a:xfrm>
            <a:off x="7329377" y="1534106"/>
            <a:ext cx="1839432" cy="1799667"/>
            <a:chOff x="6162625" y="1518645"/>
            <a:chExt cx="1839432" cy="1799667"/>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5524" y="1518645"/>
              <a:ext cx="1053634" cy="1053634"/>
            </a:xfrm>
            <a:prstGeom prst="rect">
              <a:avLst/>
            </a:prstGeom>
          </p:spPr>
        </p:pic>
        <p:sp>
          <p:nvSpPr>
            <p:cNvPr id="32" name="Text Placeholder 2"/>
            <p:cNvSpPr txBox="1">
              <a:spLocks/>
            </p:cNvSpPr>
            <p:nvPr/>
          </p:nvSpPr>
          <p:spPr>
            <a:xfrm>
              <a:off x="6162625" y="2572279"/>
              <a:ext cx="1839432" cy="746033"/>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Cyber Engagement</a:t>
              </a:r>
              <a:endParaRPr lang="en-GB" dirty="0">
                <a:latin typeface="Calibri" panose="020F0502020204030204" pitchFamily="34" charset="0"/>
                <a:cs typeface="Calibri" panose="020F0502020204030204" pitchFamily="34" charset="0"/>
              </a:endParaRPr>
            </a:p>
          </p:txBody>
        </p:sp>
      </p:grpSp>
      <p:grpSp>
        <p:nvGrpSpPr>
          <p:cNvPr id="34" name="Group 33"/>
          <p:cNvGrpSpPr/>
          <p:nvPr/>
        </p:nvGrpSpPr>
        <p:grpSpPr>
          <a:xfrm>
            <a:off x="4535340" y="1542398"/>
            <a:ext cx="1839432" cy="1458006"/>
            <a:chOff x="7512456" y="1536249"/>
            <a:chExt cx="1839432" cy="1458006"/>
          </a:xfrm>
        </p:grpSpPr>
        <p:grpSp>
          <p:nvGrpSpPr>
            <p:cNvPr id="30" name="Group 29"/>
            <p:cNvGrpSpPr/>
            <p:nvPr/>
          </p:nvGrpSpPr>
          <p:grpSpPr>
            <a:xfrm>
              <a:off x="7512456" y="1536249"/>
              <a:ext cx="1816609" cy="1004992"/>
              <a:chOff x="8458754" y="4599871"/>
              <a:chExt cx="1816609" cy="1004992"/>
            </a:xfrm>
          </p:grpSpPr>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8754" y="4599872"/>
                <a:ext cx="1004991" cy="1004991"/>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70372" y="4599871"/>
                <a:ext cx="1004991" cy="1004991"/>
              </a:xfrm>
              <a:prstGeom prst="rect">
                <a:avLst/>
              </a:prstGeom>
            </p:spPr>
          </p:pic>
        </p:grpSp>
        <p:sp>
          <p:nvSpPr>
            <p:cNvPr id="33" name="Text Placeholder 2"/>
            <p:cNvSpPr txBox="1">
              <a:spLocks/>
            </p:cNvSpPr>
            <p:nvPr/>
          </p:nvSpPr>
          <p:spPr>
            <a:xfrm>
              <a:off x="7512456" y="2616069"/>
              <a:ext cx="1839432" cy="378186"/>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Secure Data Centres</a:t>
              </a:r>
              <a:endParaRPr lang="en-GB" dirty="0">
                <a:latin typeface="Calibri" panose="020F0502020204030204" pitchFamily="34" charset="0"/>
                <a:cs typeface="Calibri" panose="020F0502020204030204" pitchFamily="34" charset="0"/>
              </a:endParaRPr>
            </a:p>
          </p:txBody>
        </p:sp>
      </p:grpSp>
      <p:grpSp>
        <p:nvGrpSpPr>
          <p:cNvPr id="37" name="Group 36"/>
          <p:cNvGrpSpPr/>
          <p:nvPr/>
        </p:nvGrpSpPr>
        <p:grpSpPr>
          <a:xfrm>
            <a:off x="8401477" y="3875882"/>
            <a:ext cx="2178170" cy="2341776"/>
            <a:chOff x="8635393" y="1518645"/>
            <a:chExt cx="2178170" cy="2341776"/>
          </a:xfrm>
        </p:grpSpPr>
        <p:sp>
          <p:nvSpPr>
            <p:cNvPr id="17" name="Text Placeholder 2"/>
            <p:cNvSpPr txBox="1">
              <a:spLocks/>
            </p:cNvSpPr>
            <p:nvPr/>
          </p:nvSpPr>
          <p:spPr>
            <a:xfrm>
              <a:off x="8635393" y="2606757"/>
              <a:ext cx="2178170" cy="125366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Monitoring and Vulnerability Management</a:t>
              </a:r>
              <a:endParaRPr lang="en-GB" dirty="0">
                <a:latin typeface="Calibri" panose="020F0502020204030204" pitchFamily="34" charset="0"/>
                <a:cs typeface="Calibri" panose="020F0502020204030204" pitchFamily="34" charset="0"/>
              </a:endParaRPr>
            </a:p>
          </p:txBody>
        </p:sp>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1807" y="1518645"/>
              <a:ext cx="1045342" cy="1045342"/>
            </a:xfrm>
            <a:prstGeom prst="rect">
              <a:avLst/>
            </a:prstGeom>
          </p:spPr>
        </p:pic>
      </p:grpSp>
    </p:spTree>
    <p:extLst>
      <p:ext uri="{BB962C8B-B14F-4D97-AF65-F5344CB8AC3E}">
        <p14:creationId xmlns:p14="http://schemas.microsoft.com/office/powerpoint/2010/main" val="1891296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smtClean="0"/>
              <a:t>Let’s All Go To The Cloud</a:t>
            </a:r>
            <a:endParaRPr lang="en-GB" dirty="0"/>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12" name="Text Placeholder 2"/>
          <p:cNvSpPr txBox="1">
            <a:spLocks/>
          </p:cNvSpPr>
          <p:nvPr/>
        </p:nvSpPr>
        <p:spPr>
          <a:xfrm>
            <a:off x="1690577" y="2622218"/>
            <a:ext cx="1839432" cy="378186"/>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Unclear Requirements</a:t>
            </a:r>
            <a:endParaRPr lang="en-GB" dirty="0">
              <a:latin typeface="Calibri" panose="020F0502020204030204" pitchFamily="34" charset="0"/>
              <a:cs typeface="Calibri" panose="020F0502020204030204" pitchFamily="34" charset="0"/>
            </a:endParaRPr>
          </a:p>
        </p:txBody>
      </p:sp>
      <p:grpSp>
        <p:nvGrpSpPr>
          <p:cNvPr id="18" name="Group 17"/>
          <p:cNvGrpSpPr/>
          <p:nvPr/>
        </p:nvGrpSpPr>
        <p:grpSpPr>
          <a:xfrm>
            <a:off x="5828720" y="3875882"/>
            <a:ext cx="1839432" cy="1475906"/>
            <a:chOff x="5966943" y="4599872"/>
            <a:chExt cx="1839432" cy="1475906"/>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5718" y="4599872"/>
              <a:ext cx="1161882" cy="1161882"/>
            </a:xfrm>
            <a:prstGeom prst="rect">
              <a:avLst/>
            </a:prstGeom>
          </p:spPr>
        </p:pic>
        <p:sp>
          <p:nvSpPr>
            <p:cNvPr id="15" name="Text Placeholder 2"/>
            <p:cNvSpPr txBox="1">
              <a:spLocks/>
            </p:cNvSpPr>
            <p:nvPr/>
          </p:nvSpPr>
          <p:spPr>
            <a:xfrm>
              <a:off x="5966943" y="5697592"/>
              <a:ext cx="1839432" cy="378186"/>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Undefined </a:t>
              </a:r>
              <a:r>
                <a:rPr lang="en-GB" dirty="0" smtClean="0">
                  <a:latin typeface="Calibri" panose="020F0502020204030204" pitchFamily="34" charset="0"/>
                  <a:cs typeface="Calibri" panose="020F0502020204030204" pitchFamily="34" charset="0"/>
                </a:rPr>
                <a:t>Inventory and Ownership</a:t>
              </a:r>
            </a:p>
          </p:txBody>
        </p:sp>
      </p:grpSp>
      <p:grpSp>
        <p:nvGrpSpPr>
          <p:cNvPr id="24" name="Group 23"/>
          <p:cNvGrpSpPr/>
          <p:nvPr/>
        </p:nvGrpSpPr>
        <p:grpSpPr>
          <a:xfrm>
            <a:off x="3075141" y="3875882"/>
            <a:ext cx="2141679" cy="1478902"/>
            <a:chOff x="1375430" y="3505758"/>
            <a:chExt cx="2141679" cy="1478902"/>
          </a:xfrm>
        </p:grpSpPr>
        <p:sp>
          <p:nvSpPr>
            <p:cNvPr id="21" name="Text Placeholder 2"/>
            <p:cNvSpPr txBox="1">
              <a:spLocks/>
            </p:cNvSpPr>
            <p:nvPr/>
          </p:nvSpPr>
          <p:spPr>
            <a:xfrm>
              <a:off x="1375430" y="4603478"/>
              <a:ext cx="2141679" cy="381182"/>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Unclear Roles &amp; Responsibilities</a:t>
              </a:r>
              <a:endParaRPr lang="en-GB" dirty="0">
                <a:latin typeface="Calibri" panose="020F0502020204030204" pitchFamily="34" charset="0"/>
                <a:cs typeface="Calibri" panose="020F0502020204030204" pitchFamily="34" charset="0"/>
              </a:endParaRPr>
            </a:p>
          </p:txBody>
        </p:sp>
        <p:pic>
          <p:nvPicPr>
            <p:cNvPr id="23" name="Picture Placeholder 5"/>
            <p:cNvPicPr>
              <a:picLocks noChangeAspect="1"/>
            </p:cNvPicPr>
            <p:nvPr/>
          </p:nvPicPr>
          <p:blipFill>
            <a:blip r:embed="rId4" cstate="print">
              <a:extLst>
                <a:ext uri="{28A0092B-C50C-407E-A947-70E740481C1C}">
                  <a14:useLocalDpi xmlns:a14="http://schemas.microsoft.com/office/drawing/2010/main" val="0"/>
                </a:ext>
              </a:extLst>
            </a:blip>
            <a:srcRect t="5249" b="5249"/>
            <a:stretch>
              <a:fillRect/>
            </a:stretch>
          </p:blipFill>
          <p:spPr>
            <a:xfrm>
              <a:off x="1857658" y="3505758"/>
              <a:ext cx="1177225" cy="1053634"/>
            </a:xfrm>
            <a:prstGeom prst="rect">
              <a:avLst/>
            </a:prstGeom>
          </p:spPr>
        </p:pic>
      </p:grpSp>
      <p:grpSp>
        <p:nvGrpSpPr>
          <p:cNvPr id="35" name="Group 34"/>
          <p:cNvGrpSpPr/>
          <p:nvPr/>
        </p:nvGrpSpPr>
        <p:grpSpPr>
          <a:xfrm>
            <a:off x="7329377" y="1534106"/>
            <a:ext cx="1839432" cy="1799667"/>
            <a:chOff x="6162625" y="1518645"/>
            <a:chExt cx="1839432" cy="1799667"/>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5524" y="1518645"/>
              <a:ext cx="1053634" cy="1053634"/>
            </a:xfrm>
            <a:prstGeom prst="rect">
              <a:avLst/>
            </a:prstGeom>
          </p:spPr>
        </p:pic>
        <p:sp>
          <p:nvSpPr>
            <p:cNvPr id="32" name="Text Placeholder 2"/>
            <p:cNvSpPr txBox="1">
              <a:spLocks/>
            </p:cNvSpPr>
            <p:nvPr/>
          </p:nvSpPr>
          <p:spPr>
            <a:xfrm>
              <a:off x="6162625" y="2572279"/>
              <a:ext cx="1839432" cy="746033"/>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Cyber Involvement</a:t>
              </a:r>
              <a:endParaRPr lang="en-GB" dirty="0">
                <a:latin typeface="Calibri" panose="020F0502020204030204" pitchFamily="34" charset="0"/>
                <a:cs typeface="Calibri" panose="020F0502020204030204" pitchFamily="34" charset="0"/>
              </a:endParaRPr>
            </a:p>
          </p:txBody>
        </p:sp>
      </p:grpSp>
      <p:grpSp>
        <p:nvGrpSpPr>
          <p:cNvPr id="37" name="Group 36"/>
          <p:cNvGrpSpPr/>
          <p:nvPr/>
        </p:nvGrpSpPr>
        <p:grpSpPr>
          <a:xfrm>
            <a:off x="8401477" y="3875882"/>
            <a:ext cx="2178170" cy="2341776"/>
            <a:chOff x="8635393" y="1518645"/>
            <a:chExt cx="2178170" cy="2341776"/>
          </a:xfrm>
        </p:grpSpPr>
        <p:sp>
          <p:nvSpPr>
            <p:cNvPr id="17" name="Text Placeholder 2"/>
            <p:cNvSpPr txBox="1">
              <a:spLocks/>
            </p:cNvSpPr>
            <p:nvPr/>
          </p:nvSpPr>
          <p:spPr>
            <a:xfrm>
              <a:off x="8635393" y="2606757"/>
              <a:ext cx="2178170" cy="125366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Expensive Monitoring and Vulnerability Management</a:t>
              </a:r>
              <a:endParaRPr lang="en-GB" dirty="0">
                <a:latin typeface="Calibri" panose="020F0502020204030204" pitchFamily="34" charset="0"/>
                <a:cs typeface="Calibri" panose="020F0502020204030204" pitchFamily="34" charset="0"/>
              </a:endParaRPr>
            </a:p>
          </p:txBody>
        </p: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01807" y="1518645"/>
              <a:ext cx="1045342" cy="1045342"/>
            </a:xfrm>
            <a:prstGeom prst="rect">
              <a:avLst/>
            </a:prstGeom>
          </p:spPr>
        </p:pic>
      </p:gr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3651" y="1574457"/>
            <a:ext cx="1013283" cy="1013283"/>
          </a:xfrm>
          <a:prstGeom prst="rect">
            <a:avLst/>
          </a:prstGeom>
        </p:spPr>
      </p:pic>
      <p:grpSp>
        <p:nvGrpSpPr>
          <p:cNvPr id="6" name="Group 5"/>
          <p:cNvGrpSpPr/>
          <p:nvPr/>
        </p:nvGrpSpPr>
        <p:grpSpPr>
          <a:xfrm>
            <a:off x="4243818" y="1507920"/>
            <a:ext cx="2418353" cy="1947661"/>
            <a:chOff x="4243818" y="1507920"/>
            <a:chExt cx="2418353" cy="1947661"/>
          </a:xfrm>
        </p:grpSpPr>
        <p:sp>
          <p:nvSpPr>
            <p:cNvPr id="33" name="Text Placeholder 2"/>
            <p:cNvSpPr txBox="1">
              <a:spLocks/>
            </p:cNvSpPr>
            <p:nvPr/>
          </p:nvSpPr>
          <p:spPr>
            <a:xfrm>
              <a:off x="4243818" y="2622218"/>
              <a:ext cx="2418353" cy="833363"/>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latin typeface="Calibri" panose="020F0502020204030204" pitchFamily="34" charset="0"/>
                  <a:cs typeface="Calibri" panose="020F0502020204030204" pitchFamily="34" charset="0"/>
                </a:rPr>
                <a:t>Cloud Resources &amp; Configurations</a:t>
              </a:r>
              <a:endParaRPr lang="en-GB"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5146" y="1507920"/>
              <a:ext cx="1079820" cy="1079820"/>
            </a:xfrm>
            <a:prstGeom prst="rect">
              <a:avLst/>
            </a:prstGeom>
          </p:spPr>
        </p:pic>
      </p:grpSp>
    </p:spTree>
    <p:extLst>
      <p:ext uri="{BB962C8B-B14F-4D97-AF65-F5344CB8AC3E}">
        <p14:creationId xmlns:p14="http://schemas.microsoft.com/office/powerpoint/2010/main" val="2292684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468001" y="2755760"/>
            <a:ext cx="2530694" cy="3625989"/>
          </a:xfrm>
          <a:ln>
            <a:noFill/>
          </a:ln>
        </p:spPr>
        <p:style>
          <a:lnRef idx="2">
            <a:schemeClr val="dk1"/>
          </a:lnRef>
          <a:fillRef idx="1">
            <a:schemeClr val="lt1"/>
          </a:fillRef>
          <a:effectRef idx="0">
            <a:schemeClr val="dk1"/>
          </a:effectRef>
          <a:fontRef idx="minor">
            <a:schemeClr val="dk1"/>
          </a:fontRef>
        </p:style>
        <p:txBody>
          <a:bodyPr/>
          <a:lstStyle/>
          <a:p>
            <a:pPr marL="0" indent="0" algn="ctr">
              <a:buNone/>
            </a:pPr>
            <a:r>
              <a:rPr lang="en-GB" b="1" dirty="0" smtClean="0">
                <a:solidFill>
                  <a:srgbClr val="002060"/>
                </a:solidFill>
                <a:latin typeface="Arial" panose="020B0604020202020204" pitchFamily="34" charset="0"/>
                <a:cs typeface="Arial" panose="020B0604020202020204" pitchFamily="34" charset="0"/>
              </a:rPr>
              <a:t>Identify</a:t>
            </a:r>
            <a:endParaRPr lang="en-GB" b="1" dirty="0" smtClean="0">
              <a:solidFill>
                <a:srgbClr val="002060"/>
              </a:solidFill>
              <a:latin typeface="Arial" panose="020B0604020202020204" pitchFamily="34" charset="0"/>
              <a:cs typeface="Arial" panose="020B0604020202020204" pitchFamily="34" charset="0"/>
            </a:endParaRPr>
          </a:p>
          <a:p>
            <a:pPr marL="0" indent="0" algn="ctr">
              <a:buNone/>
            </a:pPr>
            <a:endParaRPr lang="en-GB" sz="1800" dirty="0">
              <a:latin typeface="Arial" panose="020B0604020202020204" pitchFamily="34" charset="0"/>
              <a:cs typeface="Arial" panose="020B0604020202020204" pitchFamily="34" charset="0"/>
            </a:endParaRPr>
          </a:p>
          <a:p>
            <a:pPr marL="0" indent="0" algn="ctr">
              <a:buNone/>
            </a:pPr>
            <a:r>
              <a:rPr lang="en-GB" sz="1800" dirty="0" smtClean="0">
                <a:latin typeface="Arial" panose="020B0604020202020204" pitchFamily="34" charset="0"/>
                <a:cs typeface="Arial" panose="020B0604020202020204" pitchFamily="34" charset="0"/>
              </a:rPr>
              <a:t>What have we got?</a:t>
            </a:r>
          </a:p>
          <a:p>
            <a:pPr marL="0" indent="0" algn="ctr">
              <a:buNone/>
            </a:pPr>
            <a:endParaRPr lang="en-GB" sz="1800" dirty="0">
              <a:latin typeface="Arial" panose="020B0604020202020204" pitchFamily="34" charset="0"/>
              <a:cs typeface="Arial" panose="020B0604020202020204" pitchFamily="34" charset="0"/>
            </a:endParaRPr>
          </a:p>
          <a:p>
            <a:pPr marL="0" indent="0" algn="ctr">
              <a:buNone/>
            </a:pPr>
            <a:r>
              <a:rPr lang="en-GB" sz="1800" dirty="0" smtClean="0">
                <a:latin typeface="Arial" panose="020B0604020202020204" pitchFamily="34" charset="0"/>
                <a:cs typeface="Arial" panose="020B0604020202020204" pitchFamily="34" charset="0"/>
              </a:rPr>
              <a:t>Do we need all of these assets?</a:t>
            </a:r>
          </a:p>
          <a:p>
            <a:pPr marL="0" indent="0" algn="ctr">
              <a:buNone/>
            </a:pPr>
            <a:endParaRPr lang="en-GB" sz="1800" dirty="0">
              <a:latin typeface="Arial" panose="020B0604020202020204" pitchFamily="34" charset="0"/>
              <a:cs typeface="Arial" panose="020B0604020202020204" pitchFamily="34" charset="0"/>
            </a:endParaRPr>
          </a:p>
          <a:p>
            <a:pPr marL="0" indent="0" algn="ctr">
              <a:buNone/>
            </a:pPr>
            <a:r>
              <a:rPr lang="en-GB" sz="1800" dirty="0" smtClean="0">
                <a:latin typeface="Arial" panose="020B0604020202020204" pitchFamily="34" charset="0"/>
                <a:cs typeface="Arial" panose="020B0604020202020204" pitchFamily="34" charset="0"/>
              </a:rPr>
              <a:t>How do we track this going forward?</a:t>
            </a:r>
            <a:endParaRPr lang="en-GB" sz="1400"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GB" dirty="0" smtClean="0"/>
              <a:t>We’re </a:t>
            </a:r>
            <a:r>
              <a:rPr lang="en-GB" dirty="0" err="1" smtClean="0"/>
              <a:t>Gonna</a:t>
            </a:r>
            <a:r>
              <a:rPr lang="en-GB" dirty="0" smtClean="0"/>
              <a:t> Need a Plan</a:t>
            </a:r>
            <a:endParaRPr lang="en-GB" dirty="0"/>
          </a:p>
        </p:txBody>
      </p:sp>
      <p:sp>
        <p:nvSpPr>
          <p:cNvPr id="5" name="Text Placeholder 2"/>
          <p:cNvSpPr txBox="1">
            <a:spLocks/>
          </p:cNvSpPr>
          <p:nvPr/>
        </p:nvSpPr>
        <p:spPr>
          <a:xfrm>
            <a:off x="3323259" y="2755760"/>
            <a:ext cx="2530694" cy="362599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Organise</a:t>
            </a:r>
            <a:endParaRPr lang="en-GB" b="1" dirty="0" smtClean="0">
              <a:solidFill>
                <a:srgbClr val="002060"/>
              </a:solidFill>
            </a:endParaRPr>
          </a:p>
          <a:p>
            <a:pPr marL="0" indent="0" algn="ctr">
              <a:buNone/>
            </a:pPr>
            <a:endParaRPr lang="en-GB" sz="1800" dirty="0"/>
          </a:p>
          <a:p>
            <a:pPr marL="0" indent="0" algn="ctr">
              <a:buNone/>
            </a:pPr>
            <a:r>
              <a:rPr lang="en-GB" sz="1800" dirty="0" smtClean="0"/>
              <a:t>Who owns all these resources?</a:t>
            </a:r>
          </a:p>
          <a:p>
            <a:pPr marL="0" indent="0" algn="ctr">
              <a:buNone/>
            </a:pPr>
            <a:endParaRPr lang="en-GB" sz="1800" dirty="0"/>
          </a:p>
          <a:p>
            <a:pPr marL="0" indent="0" algn="ctr">
              <a:buNone/>
            </a:pPr>
            <a:r>
              <a:rPr lang="en-GB" sz="1800" dirty="0" smtClean="0"/>
              <a:t>Where should we be creating new assets?</a:t>
            </a:r>
          </a:p>
          <a:p>
            <a:pPr marL="0" indent="0" algn="ctr">
              <a:buNone/>
            </a:pPr>
            <a:endParaRPr lang="en-GB" sz="1800" dirty="0"/>
          </a:p>
          <a:p>
            <a:pPr marL="0" indent="0" algn="ctr">
              <a:buNone/>
            </a:pPr>
            <a:r>
              <a:rPr lang="en-GB" sz="1800" dirty="0" smtClean="0"/>
              <a:t>How can we charge this back?</a:t>
            </a:r>
            <a:endParaRPr lang="en-GB" sz="1800" dirty="0"/>
          </a:p>
          <a:p>
            <a:pPr marL="0" indent="0" algn="ctr">
              <a:buFont typeface="Arial" panose="020B0604020202020204" pitchFamily="34" charset="0"/>
              <a:buNone/>
            </a:pPr>
            <a:endParaRPr lang="en-GB" dirty="0"/>
          </a:p>
        </p:txBody>
      </p:sp>
      <p:sp>
        <p:nvSpPr>
          <p:cNvPr id="6" name="Text Placeholder 2"/>
          <p:cNvSpPr txBox="1">
            <a:spLocks/>
          </p:cNvSpPr>
          <p:nvPr/>
        </p:nvSpPr>
        <p:spPr>
          <a:xfrm>
            <a:off x="6178517" y="2755760"/>
            <a:ext cx="2530694" cy="3625990"/>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Prioritise</a:t>
            </a:r>
            <a:endParaRPr lang="en-GB" b="1" dirty="0" smtClean="0">
              <a:solidFill>
                <a:srgbClr val="002060"/>
              </a:solidFill>
            </a:endParaRPr>
          </a:p>
          <a:p>
            <a:pPr marL="0" indent="0" algn="ctr">
              <a:buNone/>
            </a:pPr>
            <a:endParaRPr lang="en-GB" sz="1800" dirty="0" smtClean="0"/>
          </a:p>
          <a:p>
            <a:pPr marL="0" indent="0" algn="ctr">
              <a:buNone/>
            </a:pPr>
            <a:r>
              <a:rPr lang="en-GB" sz="1800" dirty="0" smtClean="0"/>
              <a:t>There is so much to do, where do we start?</a:t>
            </a:r>
          </a:p>
          <a:p>
            <a:pPr marL="0" indent="0" algn="ctr">
              <a:buNone/>
            </a:pPr>
            <a:endParaRPr lang="en-GB" sz="1800" dirty="0"/>
          </a:p>
          <a:p>
            <a:pPr marL="0" indent="0" algn="ctr">
              <a:buNone/>
            </a:pPr>
            <a:r>
              <a:rPr lang="en-GB" sz="1800" dirty="0" smtClean="0"/>
              <a:t>Are we securing the basics?</a:t>
            </a:r>
          </a:p>
          <a:p>
            <a:pPr marL="0" indent="0" algn="ctr">
              <a:buNone/>
            </a:pPr>
            <a:endParaRPr lang="en-GB" sz="1800" dirty="0"/>
          </a:p>
          <a:p>
            <a:pPr marL="0" indent="0" algn="ctr">
              <a:buNone/>
            </a:pPr>
            <a:r>
              <a:rPr lang="en-GB" sz="1800" dirty="0" smtClean="0"/>
              <a:t>Do we have a roadmap?</a:t>
            </a:r>
            <a:endParaRPr lang="en-GB" sz="1800" dirty="0"/>
          </a:p>
        </p:txBody>
      </p:sp>
      <p:sp>
        <p:nvSpPr>
          <p:cNvPr id="7" name="Text Placeholder 2"/>
          <p:cNvSpPr txBox="1">
            <a:spLocks/>
          </p:cNvSpPr>
          <p:nvPr/>
        </p:nvSpPr>
        <p:spPr>
          <a:xfrm>
            <a:off x="9033775" y="2755760"/>
            <a:ext cx="2530694" cy="3625990"/>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Report</a:t>
            </a:r>
            <a:endParaRPr lang="en-GB" b="1" dirty="0" smtClean="0">
              <a:solidFill>
                <a:srgbClr val="002060"/>
              </a:solidFill>
            </a:endParaRPr>
          </a:p>
          <a:p>
            <a:pPr marL="0" indent="0" algn="ctr">
              <a:buNone/>
            </a:pPr>
            <a:endParaRPr lang="en-GB" sz="1800" dirty="0"/>
          </a:p>
          <a:p>
            <a:pPr marL="0" indent="0" algn="ctr">
              <a:buNone/>
            </a:pPr>
            <a:r>
              <a:rPr lang="en-GB" sz="1800" dirty="0" smtClean="0"/>
              <a:t>There are a lot of eyes on this, are we communicating?</a:t>
            </a:r>
          </a:p>
          <a:p>
            <a:pPr marL="0" indent="0" algn="ctr">
              <a:buNone/>
            </a:pPr>
            <a:endParaRPr lang="en-GB" sz="1800" dirty="0"/>
          </a:p>
          <a:p>
            <a:pPr marL="0" indent="0" algn="ctr">
              <a:buNone/>
            </a:pPr>
            <a:r>
              <a:rPr lang="en-GB" sz="1800" dirty="0" smtClean="0"/>
              <a:t>What does “good” look like?</a:t>
            </a:r>
            <a:endParaRPr lang="en-GB" sz="1800"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4588" y="1458353"/>
            <a:ext cx="1209068" cy="1209068"/>
          </a:xfrm>
          <a:prstGeom prst="rect">
            <a:avLst/>
          </a:prstGeom>
        </p:spPr>
      </p:pic>
      <p:cxnSp>
        <p:nvCxnSpPr>
          <p:cNvPr id="14" name="Straight Connector 13"/>
          <p:cNvCxnSpPr/>
          <p:nvPr/>
        </p:nvCxnSpPr>
        <p:spPr>
          <a:xfrm>
            <a:off x="3125808"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27958"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59770"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980" y="1370014"/>
            <a:ext cx="1209068" cy="120906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072" y="1370014"/>
            <a:ext cx="1209068" cy="1209068"/>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6164" y="1158949"/>
            <a:ext cx="1420133" cy="1420133"/>
          </a:xfrm>
          <a:prstGeom prst="rect">
            <a:avLst/>
          </a:prstGeom>
        </p:spPr>
      </p:pic>
    </p:spTree>
    <p:extLst>
      <p:ext uri="{BB962C8B-B14F-4D97-AF65-F5344CB8AC3E}">
        <p14:creationId xmlns:p14="http://schemas.microsoft.com/office/powerpoint/2010/main" val="360468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smtClean="0"/>
              <a:t>Tooling Helped Identify Actions – Wiz.io</a:t>
            </a:r>
            <a:endParaRPr lang="en-GB" dirty="0"/>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pic>
        <p:nvPicPr>
          <p:cNvPr id="15" name="Picture 14"/>
          <p:cNvPicPr>
            <a:picLocks noChangeAspect="1"/>
          </p:cNvPicPr>
          <p:nvPr/>
        </p:nvPicPr>
        <p:blipFill>
          <a:blip r:embed="rId3"/>
          <a:stretch>
            <a:fillRect/>
          </a:stretch>
        </p:blipFill>
        <p:spPr>
          <a:xfrm>
            <a:off x="508360" y="1483050"/>
            <a:ext cx="5696378" cy="2780605"/>
          </a:xfrm>
          <a:prstGeom prst="rect">
            <a:avLst/>
          </a:prstGeom>
        </p:spPr>
      </p:pic>
      <p:pic>
        <p:nvPicPr>
          <p:cNvPr id="16" name="Picture 15"/>
          <p:cNvPicPr>
            <a:picLocks noChangeAspect="1"/>
          </p:cNvPicPr>
          <p:nvPr/>
        </p:nvPicPr>
        <p:blipFill>
          <a:blip r:embed="rId4"/>
          <a:stretch>
            <a:fillRect/>
          </a:stretch>
        </p:blipFill>
        <p:spPr>
          <a:xfrm>
            <a:off x="2472137" y="2488649"/>
            <a:ext cx="6869662" cy="2434225"/>
          </a:xfrm>
          <a:prstGeom prst="rect">
            <a:avLst/>
          </a:prstGeom>
        </p:spPr>
      </p:pic>
      <p:pic>
        <p:nvPicPr>
          <p:cNvPr id="7" name="Picture 6"/>
          <p:cNvPicPr>
            <a:picLocks noChangeAspect="1"/>
          </p:cNvPicPr>
          <p:nvPr/>
        </p:nvPicPr>
        <p:blipFill>
          <a:blip r:embed="rId5"/>
          <a:stretch>
            <a:fillRect/>
          </a:stretch>
        </p:blipFill>
        <p:spPr>
          <a:xfrm>
            <a:off x="6006810" y="3556027"/>
            <a:ext cx="5529515" cy="2733693"/>
          </a:xfrm>
          <a:prstGeom prst="rect">
            <a:avLst/>
          </a:prstGeom>
        </p:spPr>
      </p:pic>
    </p:spTree>
    <p:extLst>
      <p:ext uri="{BB962C8B-B14F-4D97-AF65-F5344CB8AC3E}">
        <p14:creationId xmlns:p14="http://schemas.microsoft.com/office/powerpoint/2010/main" val="3546127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Document classification: Green</a:t>
            </a:r>
            <a:endParaRPr lang="en-GB"/>
          </a:p>
        </p:txBody>
      </p:sp>
      <p:sp>
        <p:nvSpPr>
          <p:cNvPr id="7" name="TextBox 6"/>
          <p:cNvSpPr txBox="1"/>
          <p:nvPr/>
        </p:nvSpPr>
        <p:spPr>
          <a:xfrm>
            <a:off x="403340" y="5266766"/>
            <a:ext cx="5257800" cy="584775"/>
          </a:xfrm>
          <a:prstGeom prst="rect">
            <a:avLst/>
          </a:prstGeom>
          <a:noFill/>
        </p:spPr>
        <p:txBody>
          <a:bodyPr wrap="square" rtlCol="0">
            <a:spAutoFit/>
          </a:bodyPr>
          <a:lstStyle/>
          <a:p>
            <a:r>
              <a:rPr lang="en-GB" sz="3200" b="1" dirty="0" smtClean="0"/>
              <a:t>Dave Ferguson</a:t>
            </a:r>
            <a:endParaRPr lang="en-GB" sz="3200" b="1" dirty="0"/>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smtClean="0"/>
              <a:t>Questions?</a:t>
            </a:r>
            <a:endParaRPr lang="en-GB" sz="8800"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spTree>
    <p:extLst>
      <p:ext uri="{BB962C8B-B14F-4D97-AF65-F5344CB8AC3E}">
        <p14:creationId xmlns:p14="http://schemas.microsoft.com/office/powerpoint/2010/main" val="2819155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9576" y="6273925"/>
            <a:ext cx="2940028" cy="461665"/>
            <a:chOff x="4380462" y="5580358"/>
            <a:chExt cx="2940028" cy="461665"/>
          </a:xfrm>
        </p:grpSpPr>
        <p:sp>
          <p:nvSpPr>
            <p:cNvPr id="3" name="Rectangle 2"/>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DevSecOpsVince</a:t>
              </a:r>
              <a:endParaRPr kumimoji="0" lang="en-GB" sz="1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4"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462"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20410</TotalTime>
  <Words>653</Words>
  <Application>Microsoft Office PowerPoint</Application>
  <PresentationFormat>Widescreen</PresentationFormat>
  <Paragraphs>101</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Bank LINKS Template</vt:lpstr>
      <vt:lpstr>PowerPoint Presentation</vt:lpstr>
      <vt:lpstr>Strong Foundations</vt:lpstr>
      <vt:lpstr>Let’s All Go To The Cloud</vt:lpstr>
      <vt:lpstr>We’re Gonna Need a Plan</vt:lpstr>
      <vt:lpstr>Tooling Helped Identify Actions – Wiz.io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66</cp:revision>
  <dcterms:created xsi:type="dcterms:W3CDTF">2022-03-04T14:18:02Z</dcterms:created>
  <dcterms:modified xsi:type="dcterms:W3CDTF">2023-06-06T12:11:35Z</dcterms:modified>
</cp:coreProperties>
</file>