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94" r:id="rId3"/>
    <p:sldId id="295" r:id="rId4"/>
    <p:sldId id="296" r:id="rId5"/>
    <p:sldId id="297" r:id="rId6"/>
    <p:sldId id="298" r:id="rId7"/>
    <p:sldId id="299" r:id="rId8"/>
    <p:sldId id="30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2D467F"/>
    <a:srgbClr val="FF3300"/>
    <a:srgbClr val="99FF99"/>
    <a:srgbClr val="66CCFF"/>
    <a:srgbClr val="800000"/>
    <a:srgbClr val="666699"/>
    <a:srgbClr val="FDC41F"/>
    <a:srgbClr val="FDC2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202B0CA-FC54-4496-8BCA-5EF66A818D2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3023" autoAdjust="0"/>
  </p:normalViewPr>
  <p:slideViewPr>
    <p:cSldViewPr snapToGrid="0">
      <p:cViewPr varScale="1">
        <p:scale>
          <a:sx n="95" d="100"/>
          <a:sy n="95" d="100"/>
        </p:scale>
        <p:origin x="11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7B813-704F-48CD-84AC-949AD8E0A715}" type="datetimeFigureOut">
              <a:rPr lang="en-GB" smtClean="0"/>
              <a:t>15/09/2021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07C33-834F-4BAE-9F92-9CE1A7B3A64B}" type="slidenum">
              <a:rPr lang="en-GB" smtClean="0"/>
              <a:t>‹#›</a:t>
            </a:fld>
            <a:endParaRPr lang="en-GB"/>
          </a:p>
        </p:txBody>
      </p:sp>
    </p:spTree>
    <p:extLst>
      <p:ext uri="{BB962C8B-B14F-4D97-AF65-F5344CB8AC3E}">
        <p14:creationId xmlns:p14="http://schemas.microsoft.com/office/powerpoint/2010/main" val="188951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Vince King / Reformed</a:t>
            </a:r>
            <a:r>
              <a:rPr lang="en-GB" sz="1200" b="0" i="0" kern="1200" baseline="0" dirty="0" smtClean="0">
                <a:solidFill>
                  <a:schemeClr val="tx1"/>
                </a:solidFill>
                <a:effectLst/>
                <a:latin typeface="+mn-lt"/>
                <a:ea typeface="+mn-ea"/>
                <a:cs typeface="+mn-cs"/>
              </a:rPr>
              <a:t> developer-manager-now Cyber Analyst within TVM / MBCS for 20 years / Recent </a:t>
            </a:r>
            <a:r>
              <a:rPr lang="en-GB" sz="1200" b="0" i="0" kern="1200" baseline="0" dirty="0" err="1" smtClean="0">
                <a:solidFill>
                  <a:schemeClr val="tx1"/>
                </a:solidFill>
                <a:effectLst/>
                <a:latin typeface="+mn-lt"/>
                <a:ea typeface="+mn-ea"/>
                <a:cs typeface="+mn-cs"/>
              </a:rPr>
              <a:t>RITTech</a:t>
            </a:r>
            <a:r>
              <a:rPr lang="en-GB" sz="1200" b="0" i="0" kern="1200" baseline="0" dirty="0" smtClean="0">
                <a:solidFill>
                  <a:schemeClr val="tx1"/>
                </a:solidFill>
                <a:effectLst/>
                <a:latin typeface="+mn-lt"/>
                <a:ea typeface="+mn-ea"/>
                <a:cs typeface="+mn-cs"/>
              </a:rPr>
              <a:t> and CITP</a:t>
            </a:r>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E907C33-834F-4BAE-9F92-9CE1A7B3A64B}" type="slidenum">
              <a:rPr lang="en-GB" smtClean="0"/>
              <a:t>2</a:t>
            </a:fld>
            <a:endParaRPr lang="en-GB"/>
          </a:p>
        </p:txBody>
      </p:sp>
    </p:spTree>
    <p:extLst>
      <p:ext uri="{BB962C8B-B14F-4D97-AF65-F5344CB8AC3E}">
        <p14:creationId xmlns:p14="http://schemas.microsoft.com/office/powerpoint/2010/main" val="395211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Situation: </a:t>
            </a:r>
            <a:r>
              <a:rPr lang="en-GB" sz="1200" b="0" i="0" kern="1200" dirty="0" smtClean="0">
                <a:solidFill>
                  <a:schemeClr val="tx1"/>
                </a:solidFill>
                <a:effectLst/>
                <a:latin typeface="+mn-lt"/>
                <a:ea typeface="+mn-ea"/>
                <a:cs typeface="+mn-cs"/>
              </a:rPr>
              <a:t>The Bank of England’s </a:t>
            </a:r>
            <a:r>
              <a:rPr lang="en-GB" sz="1200" b="0" i="0" kern="1200" dirty="0" smtClean="0">
                <a:solidFill>
                  <a:schemeClr val="tx1"/>
                </a:solidFill>
                <a:effectLst/>
                <a:latin typeface="+mn-lt"/>
                <a:ea typeface="+mn-ea"/>
                <a:cs typeface="+mn-cs"/>
              </a:rPr>
              <a:t>mission is to promote the good of the people of the </a:t>
            </a:r>
            <a:r>
              <a:rPr lang="en-GB" sz="1200" b="1" i="0" kern="1200" dirty="0" smtClean="0">
                <a:solidFill>
                  <a:schemeClr val="tx1"/>
                </a:solidFill>
                <a:effectLst/>
                <a:latin typeface="+mn-lt"/>
                <a:ea typeface="+mn-ea"/>
                <a:cs typeface="+mn-cs"/>
              </a:rPr>
              <a:t>United Kingdom</a:t>
            </a:r>
            <a:r>
              <a:rPr lang="en-GB" sz="1200" b="0" i="0" kern="1200" dirty="0" smtClean="0">
                <a:solidFill>
                  <a:schemeClr val="tx1"/>
                </a:solidFill>
                <a:effectLst/>
                <a:latin typeface="+mn-lt"/>
                <a:ea typeface="+mn-ea"/>
                <a:cs typeface="+mn-cs"/>
              </a:rPr>
              <a:t> by maintaining monetary and financial stability.</a:t>
            </a:r>
            <a:r>
              <a:rPr lang="en-GB" sz="1200" b="0" i="0" kern="1200" baseline="0" dirty="0" smtClean="0">
                <a:solidFill>
                  <a:schemeClr val="tx1"/>
                </a:solidFill>
                <a:effectLst/>
                <a:latin typeface="+mn-lt"/>
                <a:ea typeface="+mn-ea"/>
                <a:cs typeface="+mn-cs"/>
              </a:rPr>
              <a:t>  </a:t>
            </a:r>
            <a:r>
              <a:rPr lang="en-GB" sz="1200" b="0" i="0" kern="1200" baseline="0" dirty="0" smtClean="0">
                <a:solidFill>
                  <a:schemeClr val="tx1"/>
                </a:solidFill>
                <a:effectLst/>
                <a:latin typeface="+mn-lt"/>
                <a:ea typeface="+mn-ea"/>
                <a:cs typeface="+mn-cs"/>
              </a:rPr>
              <a:t>As part of the Bank’s Cyber Security division it is our responsibility to understand our Cyber Security Posture.  To facilitate this we needed to a</a:t>
            </a:r>
            <a:r>
              <a:rPr lang="en-GB" dirty="0" smtClean="0"/>
              <a:t>utomate </a:t>
            </a:r>
            <a:r>
              <a:rPr lang="en-GB" dirty="0" smtClean="0"/>
              <a:t>the collection of</a:t>
            </a:r>
            <a:r>
              <a:rPr lang="en-GB" baseline="0" dirty="0" smtClean="0"/>
              <a:t> data from disparate sources within Cyber Security and create a </a:t>
            </a:r>
            <a:r>
              <a:rPr lang="en-GB" baseline="0" dirty="0" err="1" smtClean="0"/>
              <a:t>DaaS</a:t>
            </a:r>
            <a:r>
              <a:rPr lang="en-GB" baseline="0" dirty="0" smtClean="0"/>
              <a:t> function within the Bank</a:t>
            </a:r>
            <a:endParaRPr lang="en-GB" dirty="0" smtClean="0"/>
          </a:p>
          <a:p>
            <a:r>
              <a:rPr lang="en-GB" dirty="0" smtClean="0"/>
              <a:t>Task: </a:t>
            </a:r>
            <a:r>
              <a:rPr lang="en-GB" dirty="0" smtClean="0"/>
              <a:t>The project was also tasked</a:t>
            </a:r>
            <a:r>
              <a:rPr lang="en-GB" baseline="0" dirty="0" smtClean="0"/>
              <a:t> to c</a:t>
            </a:r>
            <a:r>
              <a:rPr lang="en-GB" dirty="0" smtClean="0"/>
              <a:t>reate </a:t>
            </a:r>
            <a:r>
              <a:rPr lang="en-GB" dirty="0" smtClean="0"/>
              <a:t>processes to engage with data</a:t>
            </a:r>
            <a:r>
              <a:rPr lang="en-GB" baseline="0" dirty="0" smtClean="0"/>
              <a:t> owners, customers and end users to</a:t>
            </a:r>
            <a:r>
              <a:rPr lang="en-GB" dirty="0" smtClean="0"/>
              <a:t> </a:t>
            </a:r>
            <a:r>
              <a:rPr lang="en-GB" dirty="0" smtClean="0"/>
              <a:t>identify.</a:t>
            </a:r>
            <a:r>
              <a:rPr lang="en-GB" baseline="0" dirty="0" smtClean="0"/>
              <a:t>  The processes needed to </a:t>
            </a:r>
            <a:r>
              <a:rPr lang="en-GB" baseline="0" dirty="0" smtClean="0"/>
              <a:t>evaluate, collect and aggregate Cyber Security data including Access Management, Vulnerability Management, Penetration Testing, and Human Resources.  </a:t>
            </a:r>
            <a:r>
              <a:rPr lang="en-GB" baseline="0" dirty="0" smtClean="0"/>
              <a:t>This data would be make </a:t>
            </a:r>
            <a:r>
              <a:rPr lang="en-GB" baseline="0" dirty="0" smtClean="0"/>
              <a:t>this data available through a </a:t>
            </a:r>
            <a:r>
              <a:rPr lang="en-GB" baseline="0" dirty="0" err="1" smtClean="0"/>
              <a:t>DaaS</a:t>
            </a:r>
            <a:r>
              <a:rPr lang="en-GB" baseline="0" dirty="0" smtClean="0"/>
              <a:t> function and produce “single-pane” dashboards to provide users with clear data when they need it.</a:t>
            </a:r>
            <a:endParaRPr lang="en-GB" dirty="0" smtClean="0"/>
          </a:p>
          <a:p>
            <a:r>
              <a:rPr lang="en-GB" dirty="0" smtClean="0"/>
              <a:t>Actions: </a:t>
            </a:r>
            <a:r>
              <a:rPr lang="en-GB" dirty="0" smtClean="0"/>
              <a:t>To</a:t>
            </a:r>
            <a:r>
              <a:rPr lang="en-GB" baseline="0" dirty="0" smtClean="0"/>
              <a:t> achieve this we e</a:t>
            </a:r>
            <a:r>
              <a:rPr lang="en-GB" dirty="0" smtClean="0"/>
              <a:t>ngaged</a:t>
            </a:r>
            <a:r>
              <a:rPr lang="en-GB" baseline="0" dirty="0" smtClean="0"/>
              <a:t> </a:t>
            </a:r>
            <a:r>
              <a:rPr lang="en-GB" baseline="0" dirty="0" smtClean="0"/>
              <a:t>with data owners/customers to understand the data they held and how they used it.  </a:t>
            </a:r>
            <a:r>
              <a:rPr lang="en-GB" baseline="0" dirty="0" smtClean="0"/>
              <a:t>The project helped </a:t>
            </a:r>
            <a:r>
              <a:rPr lang="en-GB" baseline="0" dirty="0" smtClean="0"/>
              <a:t>them understand the process of data collection and the capability of automation.  Using the owner’s data, and aggregating it with additional data sets in the model, </a:t>
            </a:r>
            <a:r>
              <a:rPr lang="en-GB" baseline="0" dirty="0" smtClean="0"/>
              <a:t>the project provided </a:t>
            </a:r>
            <a:r>
              <a:rPr lang="en-GB" baseline="0" dirty="0" smtClean="0"/>
              <a:t>the ability to interrogate and investigate the data at multiple levels.  </a:t>
            </a:r>
            <a:r>
              <a:rPr lang="en-GB" baseline="0" dirty="0" smtClean="0"/>
              <a:t>These new abilities drove innovation thought open and transparent data visualisation which improved </a:t>
            </a:r>
            <a:r>
              <a:rPr lang="en-GB" baseline="0" dirty="0" smtClean="0"/>
              <a:t>Cyber Security posture by providing access to information and supporting data-driven decision making.</a:t>
            </a:r>
            <a:endParaRPr lang="en-GB" dirty="0" smtClean="0"/>
          </a:p>
        </p:txBody>
      </p:sp>
      <p:sp>
        <p:nvSpPr>
          <p:cNvPr id="4" name="Slide Number Placeholder 3"/>
          <p:cNvSpPr>
            <a:spLocks noGrp="1"/>
          </p:cNvSpPr>
          <p:nvPr>
            <p:ph type="sldNum" sz="quarter" idx="10"/>
          </p:nvPr>
        </p:nvSpPr>
        <p:spPr/>
        <p:txBody>
          <a:bodyPr/>
          <a:lstStyle/>
          <a:p>
            <a:fld id="{9E907C33-834F-4BAE-9F92-9CE1A7B3A64B}" type="slidenum">
              <a:rPr lang="en-GB" smtClean="0"/>
              <a:t>3</a:t>
            </a:fld>
            <a:endParaRPr lang="en-GB"/>
          </a:p>
        </p:txBody>
      </p:sp>
    </p:spTree>
    <p:extLst>
      <p:ext uri="{BB962C8B-B14F-4D97-AF65-F5344CB8AC3E}">
        <p14:creationId xmlns:p14="http://schemas.microsoft.com/office/powerpoint/2010/main" val="390920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 series of dashboards</a:t>
            </a:r>
            <a:r>
              <a:rPr lang="en-GB" sz="1200" b="0" i="0" kern="1200" baseline="0" dirty="0" smtClean="0">
                <a:solidFill>
                  <a:schemeClr val="tx1"/>
                </a:solidFill>
                <a:effectLst/>
                <a:latin typeface="+mn-lt"/>
                <a:ea typeface="+mn-ea"/>
                <a:cs typeface="+mn-cs"/>
              </a:rPr>
              <a:t> to provide critical insights into the Bank’s Cyber Security posture.  This provides our users (business owners and technical staff) with a common language to discuss Cyber Security and created a new model for system owner engagement with the Cyber Security division.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All dashboards</a:t>
            </a:r>
            <a:r>
              <a:rPr lang="en-GB" baseline="0" dirty="0" smtClean="0"/>
              <a:t> come with comprehensive user guides that have been developed in conjunction with users to ensure that they use clear and understandable language.</a:t>
            </a:r>
            <a:endParaRPr lang="en-GB"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So, that is the what, the why, and the who … now the most important piece … how.</a:t>
            </a:r>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E907C33-834F-4BAE-9F92-9CE1A7B3A64B}" type="slidenum">
              <a:rPr lang="en-GB" smtClean="0"/>
              <a:t>4</a:t>
            </a:fld>
            <a:endParaRPr lang="en-GB"/>
          </a:p>
        </p:txBody>
      </p:sp>
    </p:spTree>
    <p:extLst>
      <p:ext uri="{BB962C8B-B14F-4D97-AF65-F5344CB8AC3E}">
        <p14:creationId xmlns:p14="http://schemas.microsoft.com/office/powerpoint/2010/main" val="334862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 sources lived</a:t>
            </a:r>
            <a:r>
              <a:rPr lang="en-GB" baseline="0" dirty="0" smtClean="0"/>
              <a:t> in different teams, each with their own processes, policies, and politics for sharing information.  By engaging with each data owner on a technical level, we worked closely to identify, classify, and utilise each team’s data.  By working with multiple teams we were able to aggregate multiple data sets and create a innovative model that all customers had access to and allowed for new insights into the Bank’s Cyber posture.  Where once </a:t>
            </a:r>
            <a:r>
              <a:rPr lang="en-GB" baseline="0" dirty="0" err="1" smtClean="0"/>
              <a:t>siloed</a:t>
            </a:r>
            <a:r>
              <a:rPr lang="en-GB" baseline="0" dirty="0" smtClean="0"/>
              <a:t> teams held data close to their chests, we have created an open and collaborative Cyber Data community that promotes the use of data to produce previously unrealised benefits.  By engaging with users at numerous technical and managerial levels, we understood their differing needs and worked with each group to produce a cut of the data in the form that was most beneficial for them.  The higher the user level, the less detailed information gets retained from any presentation or report.  Board executives may only focus on a RAG status, whereas a system SME will require details of the vulnerabilities their application has.</a:t>
            </a:r>
          </a:p>
          <a:p>
            <a:endParaRPr lang="en-GB" baseline="0" dirty="0" smtClean="0"/>
          </a:p>
          <a:p>
            <a:r>
              <a:rPr lang="en-GB" baseline="0" dirty="0" smtClean="0"/>
              <a:t>With so many teams, and so much data, we created new customer engagement processes to structure requirements capture, and on-boarding of data feeds.  </a:t>
            </a:r>
            <a:r>
              <a:rPr lang="en-GB" baseline="0" dirty="0" smtClean="0"/>
              <a:t>Through the </a:t>
            </a:r>
            <a:r>
              <a:rPr lang="en-GB" baseline="0" dirty="0" smtClean="0"/>
              <a:t>project’s close working relationships with data owners and users, we worked collaboratively, keeping lines of communications constantly open and encouraging feedback. </a:t>
            </a:r>
            <a:endParaRPr lang="en-GB" dirty="0"/>
          </a:p>
        </p:txBody>
      </p:sp>
      <p:sp>
        <p:nvSpPr>
          <p:cNvPr id="4" name="Slide Number Placeholder 3"/>
          <p:cNvSpPr>
            <a:spLocks noGrp="1"/>
          </p:cNvSpPr>
          <p:nvPr>
            <p:ph type="sldNum" sz="quarter" idx="10"/>
          </p:nvPr>
        </p:nvSpPr>
        <p:spPr/>
        <p:txBody>
          <a:bodyPr/>
          <a:lstStyle/>
          <a:p>
            <a:fld id="{9E907C33-834F-4BAE-9F92-9CE1A7B3A64B}" type="slidenum">
              <a:rPr lang="en-GB" smtClean="0"/>
              <a:t>5</a:t>
            </a:fld>
            <a:endParaRPr lang="en-GB"/>
          </a:p>
        </p:txBody>
      </p:sp>
    </p:spTree>
    <p:extLst>
      <p:ext uri="{BB962C8B-B14F-4D97-AF65-F5344CB8AC3E}">
        <p14:creationId xmlns:p14="http://schemas.microsoft.com/office/powerpoint/2010/main" val="159512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Technology within the Bank of England is not a new function, but some ways</a:t>
            </a:r>
            <a:r>
              <a:rPr lang="en-GB" baseline="0" dirty="0" smtClean="0"/>
              <a:t> of working have been slow to be adopted.  Capitalising of our new-found desire for </a:t>
            </a:r>
            <a:r>
              <a:rPr lang="en-GB" baseline="0" dirty="0" smtClean="0"/>
              <a:t>the use of the </a:t>
            </a:r>
            <a:r>
              <a:rPr lang="en-GB" baseline="0" dirty="0" smtClean="0"/>
              <a:t>Agile framework the project team used collaboration and work management tools to engage with customers and users on a continuous basis.  Through clear lines of communications users were kept up-to-date, </a:t>
            </a:r>
            <a:r>
              <a:rPr lang="en-GB" baseline="0" dirty="0" smtClean="0"/>
              <a:t>given the ability to provide </a:t>
            </a:r>
            <a:r>
              <a:rPr lang="en-GB" baseline="0" dirty="0" smtClean="0"/>
              <a:t>feedback, and helping to resolve issues quickly.  This new client relation model proved successful and the project’s processes have been highlighted as best practice within the Bank.</a:t>
            </a:r>
          </a:p>
          <a:p>
            <a:endParaRPr lang="en-GB" baseline="0" dirty="0" smtClean="0"/>
          </a:p>
          <a:p>
            <a:r>
              <a:rPr lang="en-GB" baseline="0" dirty="0" smtClean="0"/>
              <a:t>One specially designed process “CLEVER” was created to manage the on-boarding of new data feeds and help manage user expectation during the requirements phase.  Following the initial release of the solution, the project was inundated with requests to add data to the model.  The CLEVER process allowed the project team to work with users and triage </a:t>
            </a:r>
            <a:r>
              <a:rPr lang="en-GB" baseline="0" dirty="0" smtClean="0"/>
              <a:t>each </a:t>
            </a:r>
            <a:r>
              <a:rPr lang="en-GB" baseline="0" dirty="0" smtClean="0"/>
              <a:t>request.  Those that completed the process successfully where added to the project backlog and further engagement with the user was undertaken.  Those that were not successful </a:t>
            </a:r>
            <a:r>
              <a:rPr lang="en-GB" baseline="0" dirty="0" smtClean="0"/>
              <a:t>would now know what they needed to do before raising the request again in </a:t>
            </a:r>
            <a:r>
              <a:rPr lang="en-GB" baseline="0" dirty="0" smtClean="0"/>
              <a:t>the </a:t>
            </a:r>
            <a:r>
              <a:rPr lang="en-GB" baseline="0" dirty="0" smtClean="0"/>
              <a:t>future.</a:t>
            </a:r>
          </a:p>
          <a:p>
            <a:endParaRPr lang="en-GB" baseline="0" dirty="0" smtClean="0"/>
          </a:p>
          <a:p>
            <a:r>
              <a:rPr lang="en-GB" baseline="0" dirty="0" smtClean="0"/>
              <a:t>But, I think is enough from me on how great things were from the project’s side.  I’d like to hand over to Jo Derbyshire, one of our most pro-active data owners/users.</a:t>
            </a:r>
            <a:endParaRPr lang="en-GB" dirty="0"/>
          </a:p>
        </p:txBody>
      </p:sp>
      <p:sp>
        <p:nvSpPr>
          <p:cNvPr id="4" name="Slide Number Placeholder 3"/>
          <p:cNvSpPr>
            <a:spLocks noGrp="1"/>
          </p:cNvSpPr>
          <p:nvPr>
            <p:ph type="sldNum" sz="quarter" idx="10"/>
          </p:nvPr>
        </p:nvSpPr>
        <p:spPr/>
        <p:txBody>
          <a:bodyPr/>
          <a:lstStyle/>
          <a:p>
            <a:fld id="{9E907C33-834F-4BAE-9F92-9CE1A7B3A64B}" type="slidenum">
              <a:rPr lang="en-GB" smtClean="0"/>
              <a:t>6</a:t>
            </a:fld>
            <a:endParaRPr lang="en-GB"/>
          </a:p>
        </p:txBody>
      </p:sp>
    </p:spTree>
    <p:extLst>
      <p:ext uri="{BB962C8B-B14F-4D97-AF65-F5344CB8AC3E}">
        <p14:creationId xmlns:p14="http://schemas.microsoft.com/office/powerpoint/2010/main" val="1599229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May want to mention </a:t>
            </a:r>
          </a:p>
          <a:p>
            <a:pPr marL="171450" indent="-171450">
              <a:buFontTx/>
              <a:buChar char="-"/>
            </a:pPr>
            <a:r>
              <a:rPr lang="en-GB" dirty="0" smtClean="0"/>
              <a:t>What your</a:t>
            </a:r>
            <a:r>
              <a:rPr lang="en-GB" baseline="0" dirty="0" smtClean="0"/>
              <a:t> team does and t</a:t>
            </a:r>
            <a:r>
              <a:rPr lang="en-GB" dirty="0" smtClean="0"/>
              <a:t>he data you receive</a:t>
            </a:r>
          </a:p>
          <a:p>
            <a:pPr marL="171450" indent="-171450">
              <a:buFontTx/>
              <a:buChar char="-"/>
            </a:pPr>
            <a:r>
              <a:rPr lang="en-GB" dirty="0" smtClean="0"/>
              <a:t>The heavy</a:t>
            </a:r>
            <a:r>
              <a:rPr lang="en-GB" baseline="0" dirty="0" smtClean="0"/>
              <a:t> lift/processing carried out by the team</a:t>
            </a:r>
          </a:p>
          <a:p>
            <a:pPr marL="171450" indent="-171450">
              <a:buFontTx/>
              <a:buChar char="-"/>
            </a:pPr>
            <a:r>
              <a:rPr lang="en-GB" baseline="0" dirty="0" smtClean="0"/>
              <a:t>Your obligations to produce stats</a:t>
            </a:r>
          </a:p>
          <a:p>
            <a:pPr marL="171450" indent="-171450">
              <a:buFontTx/>
              <a:buChar char="-"/>
            </a:pPr>
            <a:r>
              <a:rPr lang="en-GB" baseline="0" dirty="0" smtClean="0"/>
              <a:t>Out initiate contact</a:t>
            </a:r>
          </a:p>
          <a:p>
            <a:pPr marL="171450" indent="-171450">
              <a:buFontTx/>
              <a:buChar char="-"/>
            </a:pPr>
            <a:r>
              <a:rPr lang="en-GB" baseline="0" dirty="0" smtClean="0"/>
              <a:t>Open lines </a:t>
            </a:r>
            <a:r>
              <a:rPr lang="en-GB" baseline="0" smtClean="0"/>
              <a:t>of communications</a:t>
            </a:r>
            <a:endParaRPr lang="en-GB" baseline="0" dirty="0" smtClean="0"/>
          </a:p>
          <a:p>
            <a:pPr marL="171450" indent="-171450">
              <a:buFontTx/>
              <a:buChar char="-"/>
            </a:pPr>
            <a:r>
              <a:rPr lang="en-GB" baseline="0" dirty="0" smtClean="0"/>
              <a:t>A continuous feedback loop</a:t>
            </a:r>
          </a:p>
          <a:p>
            <a:pPr marL="171450" indent="-171450">
              <a:buFontTx/>
              <a:buChar char="-"/>
            </a:pPr>
            <a:r>
              <a:rPr lang="en-GB" baseline="0" dirty="0" smtClean="0"/>
              <a:t>Your use of the product requirement process</a:t>
            </a:r>
          </a:p>
          <a:p>
            <a:pPr marL="171450" indent="-171450">
              <a:buFontTx/>
              <a:buChar char="-"/>
            </a:pPr>
            <a:r>
              <a:rPr lang="en-GB" baseline="0" dirty="0" smtClean="0"/>
              <a:t>Innovation through the use of other data feeds within </a:t>
            </a:r>
            <a:r>
              <a:rPr lang="en-GB" baseline="0" dirty="0" err="1" smtClean="0"/>
              <a:t>CyberMI</a:t>
            </a:r>
            <a:r>
              <a:rPr lang="en-GB" baseline="0" dirty="0" smtClean="0"/>
              <a:t> (HR)</a:t>
            </a:r>
          </a:p>
          <a:p>
            <a:pPr marL="171450" indent="-171450">
              <a:buFontTx/>
              <a:buChar char="-"/>
            </a:pPr>
            <a:r>
              <a:rPr lang="en-GB" baseline="0" dirty="0" smtClean="0"/>
              <a:t>Desire to build more of your team’s work process through </a:t>
            </a:r>
            <a:r>
              <a:rPr lang="en-GB" baseline="0" dirty="0" err="1" smtClean="0"/>
              <a:t>CyberMI</a:t>
            </a:r>
            <a:r>
              <a:rPr lang="en-GB" baseline="0" dirty="0" smtClean="0"/>
              <a:t> use and innovation</a:t>
            </a:r>
          </a:p>
          <a:p>
            <a:pPr marL="171450" indent="-171450">
              <a:buFontTx/>
              <a:buChar char="-"/>
            </a:pPr>
            <a:r>
              <a:rPr lang="en-GB" baseline="0" dirty="0" smtClean="0"/>
              <a:t>Due to the success so far want to add additional feeds to realise even greater benefits</a:t>
            </a:r>
            <a:endParaRPr lang="en-GB" dirty="0"/>
          </a:p>
        </p:txBody>
      </p:sp>
      <p:sp>
        <p:nvSpPr>
          <p:cNvPr id="4" name="Slide Number Placeholder 3"/>
          <p:cNvSpPr>
            <a:spLocks noGrp="1"/>
          </p:cNvSpPr>
          <p:nvPr>
            <p:ph type="sldNum" sz="quarter" idx="10"/>
          </p:nvPr>
        </p:nvSpPr>
        <p:spPr/>
        <p:txBody>
          <a:bodyPr/>
          <a:lstStyle/>
          <a:p>
            <a:fld id="{9E907C33-834F-4BAE-9F92-9CE1A7B3A64B}" type="slidenum">
              <a:rPr lang="en-GB" smtClean="0"/>
              <a:t>7</a:t>
            </a:fld>
            <a:endParaRPr lang="en-GB"/>
          </a:p>
        </p:txBody>
      </p:sp>
    </p:spTree>
    <p:extLst>
      <p:ext uri="{BB962C8B-B14F-4D97-AF65-F5344CB8AC3E}">
        <p14:creationId xmlns:p14="http://schemas.microsoft.com/office/powerpoint/2010/main" val="2157462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E907C33-834F-4BAE-9F92-9CE1A7B3A64B}" type="slidenum">
              <a:rPr lang="en-GB" smtClean="0"/>
              <a:t>8</a:t>
            </a:fld>
            <a:endParaRPr lang="en-GB"/>
          </a:p>
        </p:txBody>
      </p:sp>
    </p:spTree>
    <p:extLst>
      <p:ext uri="{BB962C8B-B14F-4D97-AF65-F5344CB8AC3E}">
        <p14:creationId xmlns:p14="http://schemas.microsoft.com/office/powerpoint/2010/main" val="2202706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CD03C5-E9B8-4442-87A8-62D766A5B55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78287" y="375201"/>
            <a:ext cx="3528191" cy="572400"/>
          </a:xfrm>
          <a:prstGeom prst="rect">
            <a:avLst/>
          </a:prstGeom>
        </p:spPr>
      </p:pic>
      <p:sp>
        <p:nvSpPr>
          <p:cNvPr id="21" name="Rectangle 20">
            <a:extLst>
              <a:ext uri="{FF2B5EF4-FFF2-40B4-BE49-F238E27FC236}">
                <a16:creationId xmlns:a16="http://schemas.microsoft.com/office/drawing/2014/main" id="{55AC7D16-0DB2-4E94-B5BB-CD821A5393DD}"/>
              </a:ext>
            </a:extLst>
          </p:cNvPr>
          <p:cNvSpPr/>
          <p:nvPr userDrawn="1"/>
        </p:nvSpPr>
        <p:spPr>
          <a:xfrm>
            <a:off x="0" y="1364742"/>
            <a:ext cx="12192000" cy="54932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52736E-F0B2-4220-AFCF-07BFE73868E4}"/>
              </a:ext>
            </a:extLst>
          </p:cNvPr>
          <p:cNvSpPr>
            <a:spLocks noGrp="1"/>
          </p:cNvSpPr>
          <p:nvPr>
            <p:ph type="ctrTitle"/>
          </p:nvPr>
        </p:nvSpPr>
        <p:spPr>
          <a:xfrm>
            <a:off x="385012" y="1748005"/>
            <a:ext cx="4213114" cy="1411705"/>
          </a:xfrm>
        </p:spPr>
        <p:txBody>
          <a:bodyPr anchor="t" anchorCtr="0"/>
          <a:lstStyle>
            <a:lvl1pPr algn="l">
              <a:lnSpc>
                <a:spcPts val="4800"/>
              </a:lnSpc>
              <a:defRPr sz="4800">
                <a:solidFill>
                  <a:schemeClr val="accent2"/>
                </a:solidFill>
              </a:defRPr>
            </a:lvl1pPr>
          </a:lstStyle>
          <a:p>
            <a:r>
              <a:rPr lang="en-US" smtClean="0"/>
              <a:t>Click to edit Master title style</a:t>
            </a:r>
            <a:endParaRPr lang="en-GB" dirty="0"/>
          </a:p>
        </p:txBody>
      </p:sp>
      <p:sp>
        <p:nvSpPr>
          <p:cNvPr id="3" name="Subtitle 2">
            <a:extLst>
              <a:ext uri="{FF2B5EF4-FFF2-40B4-BE49-F238E27FC236}">
                <a16:creationId xmlns:a16="http://schemas.microsoft.com/office/drawing/2014/main" id="{EE4CE465-4576-4D6A-8585-DC703EA64BD8}"/>
              </a:ext>
            </a:extLst>
          </p:cNvPr>
          <p:cNvSpPr>
            <a:spLocks noGrp="1"/>
          </p:cNvSpPr>
          <p:nvPr>
            <p:ph type="subTitle" idx="1"/>
          </p:nvPr>
        </p:nvSpPr>
        <p:spPr>
          <a:xfrm>
            <a:off x="385011" y="3304674"/>
            <a:ext cx="4213114" cy="1953126"/>
          </a:xfrm>
        </p:spPr>
        <p:txBody>
          <a:bodyPr anchor="t" anchorCtr="0"/>
          <a:lstStyle>
            <a:lvl1pPr marL="0" indent="0" algn="l">
              <a:lnSpc>
                <a:spcPts val="3800"/>
              </a:lnSpc>
              <a:spcAft>
                <a:spcPts val="0"/>
              </a:spcAft>
              <a:buNone/>
              <a:defRPr sz="32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10" name="Text Placeholder 9">
            <a:extLst>
              <a:ext uri="{FF2B5EF4-FFF2-40B4-BE49-F238E27FC236}">
                <a16:creationId xmlns:a16="http://schemas.microsoft.com/office/drawing/2014/main" id="{D02AF6D3-2AAA-44FF-B39F-F8CB4BA4C955}"/>
              </a:ext>
            </a:extLst>
          </p:cNvPr>
          <p:cNvSpPr>
            <a:spLocks noGrp="1"/>
          </p:cNvSpPr>
          <p:nvPr>
            <p:ph type="body" sz="quarter" idx="13"/>
          </p:nvPr>
        </p:nvSpPr>
        <p:spPr>
          <a:xfrm>
            <a:off x="385012" y="5856428"/>
            <a:ext cx="4213114" cy="779463"/>
          </a:xfrm>
        </p:spPr>
        <p:txBody>
          <a:bodyPr/>
          <a:lstStyle>
            <a:lvl1pPr>
              <a:lnSpc>
                <a:spcPts val="2800"/>
              </a:lnSpc>
              <a:spcAft>
                <a:spcPts val="0"/>
              </a:spcAft>
              <a:defRPr sz="2400" b="1">
                <a:solidFill>
                  <a:schemeClr val="bg1"/>
                </a:solidFill>
              </a:defRPr>
            </a:lvl1pPr>
            <a:lvl2pPr>
              <a:lnSpc>
                <a:spcPts val="2800"/>
              </a:lnSpc>
              <a:spcAft>
                <a:spcPts val="0"/>
              </a:spcAft>
              <a:defRPr sz="2400">
                <a:solidFill>
                  <a:schemeClr val="bg1"/>
                </a:solidFill>
              </a:defRPr>
            </a:lvl2pPr>
          </a:lstStyle>
          <a:p>
            <a:pPr lvl="0"/>
            <a:r>
              <a:rPr lang="en-US" smtClean="0"/>
              <a:t>Edit Master text styles</a:t>
            </a:r>
          </a:p>
          <a:p>
            <a:pPr lvl="1"/>
            <a:r>
              <a:rPr lang="en-US" smtClean="0"/>
              <a:t>Second level</a:t>
            </a:r>
          </a:p>
        </p:txBody>
      </p:sp>
      <p:pic>
        <p:nvPicPr>
          <p:cNvPr id="12" name="Picture 11">
            <a:extLst>
              <a:ext uri="{FF2B5EF4-FFF2-40B4-BE49-F238E27FC236}">
                <a16:creationId xmlns:a16="http://schemas.microsoft.com/office/drawing/2014/main" id="{1D9C0626-1CD5-4081-8F6A-3C694AFF996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028665" y="584715"/>
            <a:ext cx="1383795" cy="230124"/>
          </a:xfrm>
          <a:prstGeom prst="rect">
            <a:avLst/>
          </a:prstGeom>
        </p:spPr>
      </p:pic>
      <p:pic>
        <p:nvPicPr>
          <p:cNvPr id="14" name="Picture 13" descr="A drawing of a person&#10;&#10;Description automatically generated">
            <a:extLst>
              <a:ext uri="{FF2B5EF4-FFF2-40B4-BE49-F238E27FC236}">
                <a16:creationId xmlns:a16="http://schemas.microsoft.com/office/drawing/2014/main" id="{B9495DDD-681A-4B2F-BAFA-1685FFE84389}"/>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669524" y="0"/>
            <a:ext cx="1522476" cy="1364742"/>
          </a:xfrm>
          <a:prstGeom prst="rect">
            <a:avLst/>
          </a:prstGeom>
        </p:spPr>
      </p:pic>
      <p:pic>
        <p:nvPicPr>
          <p:cNvPr id="16" name="Picture 15">
            <a:extLst>
              <a:ext uri="{FF2B5EF4-FFF2-40B4-BE49-F238E27FC236}">
                <a16:creationId xmlns:a16="http://schemas.microsoft.com/office/drawing/2014/main" id="{7BCF6373-689F-4A0E-B6DB-2AD5F73A26A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69636" y="1748005"/>
            <a:ext cx="4242824" cy="4727457"/>
          </a:xfrm>
          <a:prstGeom prst="rect">
            <a:avLst/>
          </a:prstGeom>
        </p:spPr>
      </p:pic>
    </p:spTree>
    <p:extLst>
      <p:ext uri="{BB962C8B-B14F-4D97-AF65-F5344CB8AC3E}">
        <p14:creationId xmlns:p14="http://schemas.microsoft.com/office/powerpoint/2010/main" val="285542043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C94D-93F8-4E96-A026-1D5DA225D45A}"/>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BD71BD53-BA2E-410C-A6CC-14D76376F686}"/>
              </a:ext>
            </a:extLst>
          </p:cNvPr>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marL="0" indent="0">
              <a:buNone/>
              <a:defRPr>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a:extLst>
              <a:ext uri="{FF2B5EF4-FFF2-40B4-BE49-F238E27FC236}">
                <a16:creationId xmlns:a16="http://schemas.microsoft.com/office/drawing/2014/main" id="{3B18CEF2-5671-40F9-96CD-7A93DBC3BA29}"/>
              </a:ext>
            </a:extLst>
          </p:cNvPr>
          <p:cNvSpPr>
            <a:spLocks noGrp="1"/>
          </p:cNvSpPr>
          <p:nvPr>
            <p:ph type="ftr" sz="quarter" idx="11"/>
          </p:nvPr>
        </p:nvSpPr>
        <p:spPr/>
        <p:txBody>
          <a:bodyPr/>
          <a:lstStyle/>
          <a:p>
            <a:r>
              <a:rPr lang="en-GB"/>
              <a:t>Presentation title</a:t>
            </a:r>
          </a:p>
        </p:txBody>
      </p:sp>
      <p:sp>
        <p:nvSpPr>
          <p:cNvPr id="6" name="Slide Number Placeholder 5">
            <a:extLst>
              <a:ext uri="{FF2B5EF4-FFF2-40B4-BE49-F238E27FC236}">
                <a16:creationId xmlns:a16="http://schemas.microsoft.com/office/drawing/2014/main" id="{69D97AEE-F600-4D05-B76E-14C410E3F59B}"/>
              </a:ext>
            </a:extLst>
          </p:cNvPr>
          <p:cNvSpPr>
            <a:spLocks noGrp="1"/>
          </p:cNvSpPr>
          <p:nvPr>
            <p:ph type="sldNum" sz="quarter" idx="12"/>
          </p:nvPr>
        </p:nvSpPr>
        <p:spPr/>
        <p:txBody>
          <a:bodyPr/>
          <a:lstStyle/>
          <a:p>
            <a:fld id="{2D44FE07-6CE3-4185-9E45-D56B7973A736}" type="slidenum">
              <a:rPr lang="en-GB" smtClean="0"/>
              <a:t>‹#›</a:t>
            </a:fld>
            <a:endParaRPr lang="en-GB"/>
          </a:p>
        </p:txBody>
      </p:sp>
      <p:cxnSp>
        <p:nvCxnSpPr>
          <p:cNvPr id="7" name="Straight Connector 6">
            <a:extLst>
              <a:ext uri="{FF2B5EF4-FFF2-40B4-BE49-F238E27FC236}">
                <a16:creationId xmlns:a16="http://schemas.microsoft.com/office/drawing/2014/main" id="{7817E2EC-3D5F-42AA-9656-A89EFC66865A}"/>
              </a:ext>
            </a:extLst>
          </p:cNvPr>
          <p:cNvCxnSpPr/>
          <p:nvPr userDrawn="1"/>
        </p:nvCxnSpPr>
        <p:spPr>
          <a:xfrm>
            <a:off x="11377159" y="6190311"/>
            <a:ext cx="0" cy="180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DD9FF4-44E3-45A1-85EF-F4AE20FD50AB}"/>
              </a:ext>
            </a:extLst>
          </p:cNvPr>
          <p:cNvCxnSpPr/>
          <p:nvPr userDrawn="1"/>
        </p:nvCxnSpPr>
        <p:spPr>
          <a:xfrm flipH="1">
            <a:off x="509666" y="5871411"/>
            <a:ext cx="111960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9" name="Picture 8" descr="A black sign with white text&#10;&#10;Description automatically generated">
            <a:extLst>
              <a:ext uri="{FF2B5EF4-FFF2-40B4-BE49-F238E27FC236}">
                <a16:creationId xmlns:a16="http://schemas.microsoft.com/office/drawing/2014/main" id="{E112AB17-3C91-441A-B4E3-33AC2EAB35B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4857" y="5996743"/>
            <a:ext cx="2325629" cy="554737"/>
          </a:xfrm>
          <a:prstGeom prst="rect">
            <a:avLst/>
          </a:prstGeom>
        </p:spPr>
      </p:pic>
      <p:pic>
        <p:nvPicPr>
          <p:cNvPr id="11" name="Picture 10">
            <a:extLst>
              <a:ext uri="{FF2B5EF4-FFF2-40B4-BE49-F238E27FC236}">
                <a16:creationId xmlns:a16="http://schemas.microsoft.com/office/drawing/2014/main" id="{DC0B572F-9B92-486B-B72B-3AF7CCB8288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0"/>
            <a:ext cx="12192000" cy="381714"/>
          </a:xfrm>
          <a:prstGeom prst="rect">
            <a:avLst/>
          </a:prstGeom>
        </p:spPr>
      </p:pic>
    </p:spTree>
    <p:extLst>
      <p:ext uri="{BB962C8B-B14F-4D97-AF65-F5344CB8AC3E}">
        <p14:creationId xmlns:p14="http://schemas.microsoft.com/office/powerpoint/2010/main" val="229980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Full wid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C94D-93F8-4E96-A026-1D5DA225D45A}"/>
              </a:ext>
            </a:extLst>
          </p:cNvPr>
          <p:cNvSpPr>
            <a:spLocks noGrp="1"/>
          </p:cNvSpPr>
          <p:nvPr>
            <p:ph type="title"/>
          </p:nvPr>
        </p:nvSpPr>
        <p:spPr/>
        <p:txBody>
          <a:bodyPr/>
          <a:lstStyle>
            <a:lvl1pPr>
              <a:defRPr>
                <a:solidFill>
                  <a:schemeClr val="bg2"/>
                </a:solidFill>
              </a:defRPr>
            </a:lvl1pPr>
          </a:lstStyle>
          <a:p>
            <a:r>
              <a:rPr lang="en-US" smtClean="0"/>
              <a:t>Click to edit Master title style</a:t>
            </a:r>
            <a:endParaRPr lang="en-GB"/>
          </a:p>
        </p:txBody>
      </p:sp>
      <p:sp>
        <p:nvSpPr>
          <p:cNvPr id="3" name="Content Placeholder 2">
            <a:extLst>
              <a:ext uri="{FF2B5EF4-FFF2-40B4-BE49-F238E27FC236}">
                <a16:creationId xmlns:a16="http://schemas.microsoft.com/office/drawing/2014/main" id="{BD71BD53-BA2E-410C-A6CC-14D76376F686}"/>
              </a:ext>
            </a:extLst>
          </p:cNvPr>
          <p:cNvSpPr>
            <a:spLocks noGrp="1"/>
          </p:cNvSpPr>
          <p:nvPr>
            <p:ph idx="1"/>
          </p:nvPr>
        </p:nvSpPr>
        <p:spPr>
          <a:xfrm>
            <a:off x="509665" y="1467791"/>
            <a:ext cx="11195999" cy="4198094"/>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a:extLst>
              <a:ext uri="{FF2B5EF4-FFF2-40B4-BE49-F238E27FC236}">
                <a16:creationId xmlns:a16="http://schemas.microsoft.com/office/drawing/2014/main" id="{3B18CEF2-5671-40F9-96CD-7A93DBC3BA29}"/>
              </a:ext>
            </a:extLst>
          </p:cNvPr>
          <p:cNvSpPr>
            <a:spLocks noGrp="1"/>
          </p:cNvSpPr>
          <p:nvPr>
            <p:ph type="ftr" sz="quarter" idx="11"/>
          </p:nvPr>
        </p:nvSpPr>
        <p:spPr/>
        <p:txBody>
          <a:bodyPr/>
          <a:lstStyle/>
          <a:p>
            <a:r>
              <a:rPr lang="en-GB"/>
              <a:t>Presentation title</a:t>
            </a:r>
          </a:p>
        </p:txBody>
      </p:sp>
      <p:sp>
        <p:nvSpPr>
          <p:cNvPr id="6" name="Slide Number Placeholder 5">
            <a:extLst>
              <a:ext uri="{FF2B5EF4-FFF2-40B4-BE49-F238E27FC236}">
                <a16:creationId xmlns:a16="http://schemas.microsoft.com/office/drawing/2014/main" id="{69D97AEE-F600-4D05-B76E-14C410E3F59B}"/>
              </a:ext>
            </a:extLst>
          </p:cNvPr>
          <p:cNvSpPr>
            <a:spLocks noGrp="1"/>
          </p:cNvSpPr>
          <p:nvPr>
            <p:ph type="sldNum" sz="quarter" idx="12"/>
          </p:nvPr>
        </p:nvSpPr>
        <p:spPr/>
        <p:txBody>
          <a:bodyPr/>
          <a:lstStyle/>
          <a:p>
            <a:fld id="{2D44FE07-6CE3-4185-9E45-D56B7973A736}" type="slidenum">
              <a:rPr lang="en-GB" smtClean="0"/>
              <a:t>‹#›</a:t>
            </a:fld>
            <a:endParaRPr lang="en-GB"/>
          </a:p>
        </p:txBody>
      </p:sp>
      <p:cxnSp>
        <p:nvCxnSpPr>
          <p:cNvPr id="7" name="Straight Connector 6">
            <a:extLst>
              <a:ext uri="{FF2B5EF4-FFF2-40B4-BE49-F238E27FC236}">
                <a16:creationId xmlns:a16="http://schemas.microsoft.com/office/drawing/2014/main" id="{7817E2EC-3D5F-42AA-9656-A89EFC66865A}"/>
              </a:ext>
            </a:extLst>
          </p:cNvPr>
          <p:cNvCxnSpPr/>
          <p:nvPr userDrawn="1"/>
        </p:nvCxnSpPr>
        <p:spPr>
          <a:xfrm>
            <a:off x="11377159" y="6190311"/>
            <a:ext cx="0" cy="180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DD9FF4-44E3-45A1-85EF-F4AE20FD50AB}"/>
              </a:ext>
            </a:extLst>
          </p:cNvPr>
          <p:cNvCxnSpPr/>
          <p:nvPr userDrawn="1"/>
        </p:nvCxnSpPr>
        <p:spPr>
          <a:xfrm flipH="1">
            <a:off x="509666" y="5871411"/>
            <a:ext cx="111960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9" name="Picture 8" descr="A black sign with white text&#10;&#10;Description automatically generated">
            <a:extLst>
              <a:ext uri="{FF2B5EF4-FFF2-40B4-BE49-F238E27FC236}">
                <a16:creationId xmlns:a16="http://schemas.microsoft.com/office/drawing/2014/main" id="{E112AB17-3C91-441A-B4E3-33AC2EAB35B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4857" y="5996743"/>
            <a:ext cx="2325629" cy="554737"/>
          </a:xfrm>
          <a:prstGeom prst="rect">
            <a:avLst/>
          </a:prstGeom>
        </p:spPr>
      </p:pic>
      <p:pic>
        <p:nvPicPr>
          <p:cNvPr id="11" name="Picture 10">
            <a:extLst>
              <a:ext uri="{FF2B5EF4-FFF2-40B4-BE49-F238E27FC236}">
                <a16:creationId xmlns:a16="http://schemas.microsoft.com/office/drawing/2014/main" id="{DC0B572F-9B92-486B-B72B-3AF7CCB8288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0"/>
            <a:ext cx="12192000" cy="381714"/>
          </a:xfrm>
          <a:prstGeom prst="rect">
            <a:avLst/>
          </a:prstGeom>
        </p:spPr>
      </p:pic>
    </p:spTree>
    <p:extLst>
      <p:ext uri="{BB962C8B-B14F-4D97-AF65-F5344CB8AC3E}">
        <p14:creationId xmlns:p14="http://schemas.microsoft.com/office/powerpoint/2010/main" val="79753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C94D-93F8-4E96-A026-1D5DA225D45A}"/>
              </a:ext>
            </a:extLst>
          </p:cNvPr>
          <p:cNvSpPr>
            <a:spLocks noGrp="1"/>
          </p:cNvSpPr>
          <p:nvPr>
            <p:ph type="title"/>
          </p:nvPr>
        </p:nvSpPr>
        <p:spPr/>
        <p:txBody>
          <a:bodyPr/>
          <a:lstStyle>
            <a:lvl1pPr>
              <a:defRPr>
                <a:solidFill>
                  <a:schemeClr val="bg2"/>
                </a:solidFill>
              </a:defRPr>
            </a:lvl1pPr>
          </a:lstStyle>
          <a:p>
            <a:r>
              <a:rPr lang="en-US" smtClean="0"/>
              <a:t>Click to edit Master title style</a:t>
            </a:r>
            <a:endParaRPr lang="en-GB"/>
          </a:p>
        </p:txBody>
      </p:sp>
      <p:sp>
        <p:nvSpPr>
          <p:cNvPr id="3" name="Content Placeholder 2">
            <a:extLst>
              <a:ext uri="{FF2B5EF4-FFF2-40B4-BE49-F238E27FC236}">
                <a16:creationId xmlns:a16="http://schemas.microsoft.com/office/drawing/2014/main" id="{BD71BD53-BA2E-410C-A6CC-14D76376F686}"/>
              </a:ext>
            </a:extLst>
          </p:cNvPr>
          <p:cNvSpPr>
            <a:spLocks noGrp="1"/>
          </p:cNvSpPr>
          <p:nvPr>
            <p:ph idx="1"/>
          </p:nvPr>
        </p:nvSpPr>
        <p:spPr>
          <a:xfrm>
            <a:off x="6205928" y="1467791"/>
            <a:ext cx="5544000" cy="4198094"/>
          </a:xfrm>
        </p:spPr>
        <p:txBody>
          <a:bodyPr/>
          <a:lstStyle>
            <a:lvl1pPr>
              <a:defRPr>
                <a:solidFill>
                  <a:schemeClr val="bg2"/>
                </a:solidFill>
              </a:defRPr>
            </a:lvl1pPr>
            <a:lvl2pPr>
              <a:spcAft>
                <a:spcPts val="1000"/>
              </a:spcAft>
              <a:defRPr>
                <a:solidFill>
                  <a:schemeClr val="bg2"/>
                </a:solidFill>
              </a:defRPr>
            </a:lvl2pPr>
            <a:lvl3pPr>
              <a:defRPr>
                <a:solidFill>
                  <a:schemeClr val="bg2"/>
                </a:solidFill>
              </a:defRPr>
            </a:lvl3pPr>
            <a:lvl4pPr marL="0" indent="0">
              <a:buNone/>
              <a:defRPr>
                <a:solidFill>
                  <a:schemeClr val="bg2"/>
                </a:solidFill>
              </a:defRPr>
            </a:lvl4pPr>
            <a:lvl5pPr marL="0" indent="0">
              <a:buNone/>
              <a:defRPr>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a:extLst>
              <a:ext uri="{FF2B5EF4-FFF2-40B4-BE49-F238E27FC236}">
                <a16:creationId xmlns:a16="http://schemas.microsoft.com/office/drawing/2014/main" id="{3B18CEF2-5671-40F9-96CD-7A93DBC3BA29}"/>
              </a:ext>
            </a:extLst>
          </p:cNvPr>
          <p:cNvSpPr>
            <a:spLocks noGrp="1"/>
          </p:cNvSpPr>
          <p:nvPr>
            <p:ph type="ftr" sz="quarter" idx="11"/>
          </p:nvPr>
        </p:nvSpPr>
        <p:spPr/>
        <p:txBody>
          <a:bodyPr/>
          <a:lstStyle>
            <a:lvl1pPr>
              <a:defRPr>
                <a:solidFill>
                  <a:schemeClr val="bg2"/>
                </a:solidFill>
              </a:defRPr>
            </a:lvl1pPr>
          </a:lstStyle>
          <a:p>
            <a:r>
              <a:rPr lang="en-GB"/>
              <a:t>Presentation title</a:t>
            </a:r>
          </a:p>
        </p:txBody>
      </p:sp>
      <p:sp>
        <p:nvSpPr>
          <p:cNvPr id="6" name="Slide Number Placeholder 5">
            <a:extLst>
              <a:ext uri="{FF2B5EF4-FFF2-40B4-BE49-F238E27FC236}">
                <a16:creationId xmlns:a16="http://schemas.microsoft.com/office/drawing/2014/main" id="{69D97AEE-F600-4D05-B76E-14C410E3F59B}"/>
              </a:ext>
            </a:extLst>
          </p:cNvPr>
          <p:cNvSpPr>
            <a:spLocks noGrp="1"/>
          </p:cNvSpPr>
          <p:nvPr>
            <p:ph type="sldNum" sz="quarter" idx="12"/>
          </p:nvPr>
        </p:nvSpPr>
        <p:spPr/>
        <p:txBody>
          <a:bodyPr/>
          <a:lstStyle>
            <a:lvl1pPr>
              <a:defRPr>
                <a:solidFill>
                  <a:schemeClr val="bg2"/>
                </a:solidFill>
              </a:defRPr>
            </a:lvl1pPr>
          </a:lstStyle>
          <a:p>
            <a:fld id="{2D44FE07-6CE3-4185-9E45-D56B7973A736}" type="slidenum">
              <a:rPr lang="en-GB" smtClean="0"/>
              <a:pPr/>
              <a:t>‹#›</a:t>
            </a:fld>
            <a:endParaRPr lang="en-GB"/>
          </a:p>
        </p:txBody>
      </p:sp>
      <p:cxnSp>
        <p:nvCxnSpPr>
          <p:cNvPr id="7" name="Straight Connector 6">
            <a:extLst>
              <a:ext uri="{FF2B5EF4-FFF2-40B4-BE49-F238E27FC236}">
                <a16:creationId xmlns:a16="http://schemas.microsoft.com/office/drawing/2014/main" id="{7817E2EC-3D5F-42AA-9656-A89EFC66865A}"/>
              </a:ext>
            </a:extLst>
          </p:cNvPr>
          <p:cNvCxnSpPr/>
          <p:nvPr userDrawn="1"/>
        </p:nvCxnSpPr>
        <p:spPr>
          <a:xfrm>
            <a:off x="11377159" y="6190311"/>
            <a:ext cx="0" cy="180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DD9FF4-44E3-45A1-85EF-F4AE20FD50AB}"/>
              </a:ext>
            </a:extLst>
          </p:cNvPr>
          <p:cNvCxnSpPr/>
          <p:nvPr userDrawn="1"/>
        </p:nvCxnSpPr>
        <p:spPr>
          <a:xfrm flipH="1">
            <a:off x="509666" y="5871411"/>
            <a:ext cx="111960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9" name="Picture 8" descr="A black sign with white text&#10;&#10;Description automatically generated">
            <a:extLst>
              <a:ext uri="{FF2B5EF4-FFF2-40B4-BE49-F238E27FC236}">
                <a16:creationId xmlns:a16="http://schemas.microsoft.com/office/drawing/2014/main" id="{E112AB17-3C91-441A-B4E3-33AC2EAB35B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4857" y="5996743"/>
            <a:ext cx="2325629" cy="554737"/>
          </a:xfrm>
          <a:prstGeom prst="rect">
            <a:avLst/>
          </a:prstGeom>
        </p:spPr>
      </p:pic>
      <p:pic>
        <p:nvPicPr>
          <p:cNvPr id="11" name="Picture 10">
            <a:extLst>
              <a:ext uri="{FF2B5EF4-FFF2-40B4-BE49-F238E27FC236}">
                <a16:creationId xmlns:a16="http://schemas.microsoft.com/office/drawing/2014/main" id="{DC0B572F-9B92-486B-B72B-3AF7CCB8288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0"/>
            <a:ext cx="12192000" cy="381714"/>
          </a:xfrm>
          <a:prstGeom prst="rect">
            <a:avLst/>
          </a:prstGeom>
        </p:spPr>
      </p:pic>
      <p:sp>
        <p:nvSpPr>
          <p:cNvPr id="10" name="Picture Placeholder 9">
            <a:extLst>
              <a:ext uri="{FF2B5EF4-FFF2-40B4-BE49-F238E27FC236}">
                <a16:creationId xmlns:a16="http://schemas.microsoft.com/office/drawing/2014/main" id="{95545145-468A-4E16-9044-0CDAB20D59B4}"/>
              </a:ext>
            </a:extLst>
          </p:cNvPr>
          <p:cNvSpPr>
            <a:spLocks noGrp="1"/>
          </p:cNvSpPr>
          <p:nvPr>
            <p:ph type="pic" sz="quarter" idx="13"/>
          </p:nvPr>
        </p:nvSpPr>
        <p:spPr>
          <a:xfrm>
            <a:off x="504825" y="1528997"/>
            <a:ext cx="5464800" cy="4348800"/>
          </a:xfrm>
        </p:spPr>
        <p:txBody>
          <a:bodyPr anchor="ctr"/>
          <a:lstStyle>
            <a:lvl1pPr algn="ctr">
              <a:defRPr sz="3600">
                <a:solidFill>
                  <a:schemeClr val="bg2"/>
                </a:solidFill>
              </a:defRPr>
            </a:lvl1pPr>
          </a:lstStyle>
          <a:p>
            <a:r>
              <a:rPr lang="en-US" smtClean="0"/>
              <a:t>Click icon to add picture</a:t>
            </a:r>
            <a:endParaRPr lang="en-GB"/>
          </a:p>
        </p:txBody>
      </p:sp>
    </p:spTree>
    <p:extLst>
      <p:ext uri="{BB962C8B-B14F-4D97-AF65-F5344CB8AC3E}">
        <p14:creationId xmlns:p14="http://schemas.microsoft.com/office/powerpoint/2010/main" val="145958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Graph">
    <p:spTree>
      <p:nvGrpSpPr>
        <p:cNvPr id="1" name=""/>
        <p:cNvGrpSpPr/>
        <p:nvPr/>
      </p:nvGrpSpPr>
      <p:grpSpPr>
        <a:xfrm>
          <a:off x="0" y="0"/>
          <a:ext cx="0" cy="0"/>
          <a:chOff x="0" y="0"/>
          <a:chExt cx="0" cy="0"/>
        </a:xfrm>
      </p:grpSpPr>
      <p:sp>
        <p:nvSpPr>
          <p:cNvPr id="12" name="Chart Placeholder 11">
            <a:extLst>
              <a:ext uri="{FF2B5EF4-FFF2-40B4-BE49-F238E27FC236}">
                <a16:creationId xmlns:a16="http://schemas.microsoft.com/office/drawing/2014/main" id="{B008C080-02CC-46F3-8A22-4A1617139E92}"/>
              </a:ext>
            </a:extLst>
          </p:cNvPr>
          <p:cNvSpPr>
            <a:spLocks noGrp="1"/>
          </p:cNvSpPr>
          <p:nvPr>
            <p:ph type="chart" sz="quarter" idx="14"/>
          </p:nvPr>
        </p:nvSpPr>
        <p:spPr>
          <a:xfrm>
            <a:off x="504825" y="1528763"/>
            <a:ext cx="11182350" cy="4217987"/>
          </a:xfrm>
        </p:spPr>
        <p:txBody>
          <a:bodyPr anchor="ctr"/>
          <a:lstStyle>
            <a:lvl1pPr algn="ctr">
              <a:defRPr/>
            </a:lvl1pPr>
          </a:lstStyle>
          <a:p>
            <a:r>
              <a:rPr lang="en-US" smtClean="0"/>
              <a:t>Click icon to add chart</a:t>
            </a:r>
            <a:endParaRPr lang="en-GB"/>
          </a:p>
        </p:txBody>
      </p:sp>
      <p:sp>
        <p:nvSpPr>
          <p:cNvPr id="2" name="Title 1">
            <a:extLst>
              <a:ext uri="{FF2B5EF4-FFF2-40B4-BE49-F238E27FC236}">
                <a16:creationId xmlns:a16="http://schemas.microsoft.com/office/drawing/2014/main" id="{551BC94D-93F8-4E96-A026-1D5DA225D45A}"/>
              </a:ext>
            </a:extLst>
          </p:cNvPr>
          <p:cNvSpPr>
            <a:spLocks noGrp="1"/>
          </p:cNvSpPr>
          <p:nvPr>
            <p:ph type="title"/>
          </p:nvPr>
        </p:nvSpPr>
        <p:spPr/>
        <p:txBody>
          <a:bodyPr/>
          <a:lstStyle>
            <a:lvl1pPr>
              <a:defRPr>
                <a:solidFill>
                  <a:schemeClr val="bg2"/>
                </a:solidFill>
              </a:defRPr>
            </a:lvl1pPr>
          </a:lstStyle>
          <a:p>
            <a:r>
              <a:rPr lang="en-US" smtClean="0"/>
              <a:t>Click to edit Master title style</a:t>
            </a:r>
            <a:endParaRPr lang="en-GB" dirty="0"/>
          </a:p>
        </p:txBody>
      </p:sp>
      <p:sp>
        <p:nvSpPr>
          <p:cNvPr id="5" name="Footer Placeholder 4">
            <a:extLst>
              <a:ext uri="{FF2B5EF4-FFF2-40B4-BE49-F238E27FC236}">
                <a16:creationId xmlns:a16="http://schemas.microsoft.com/office/drawing/2014/main" id="{3B18CEF2-5671-40F9-96CD-7A93DBC3BA29}"/>
              </a:ext>
            </a:extLst>
          </p:cNvPr>
          <p:cNvSpPr>
            <a:spLocks noGrp="1"/>
          </p:cNvSpPr>
          <p:nvPr>
            <p:ph type="ftr" sz="quarter" idx="11"/>
          </p:nvPr>
        </p:nvSpPr>
        <p:spPr/>
        <p:txBody>
          <a:bodyPr/>
          <a:lstStyle/>
          <a:p>
            <a:r>
              <a:rPr lang="en-GB"/>
              <a:t>Presentation title</a:t>
            </a:r>
          </a:p>
        </p:txBody>
      </p:sp>
      <p:sp>
        <p:nvSpPr>
          <p:cNvPr id="6" name="Slide Number Placeholder 5">
            <a:extLst>
              <a:ext uri="{FF2B5EF4-FFF2-40B4-BE49-F238E27FC236}">
                <a16:creationId xmlns:a16="http://schemas.microsoft.com/office/drawing/2014/main" id="{69D97AEE-F600-4D05-B76E-14C410E3F59B}"/>
              </a:ext>
            </a:extLst>
          </p:cNvPr>
          <p:cNvSpPr>
            <a:spLocks noGrp="1"/>
          </p:cNvSpPr>
          <p:nvPr>
            <p:ph type="sldNum" sz="quarter" idx="12"/>
          </p:nvPr>
        </p:nvSpPr>
        <p:spPr/>
        <p:txBody>
          <a:bodyPr/>
          <a:lstStyle/>
          <a:p>
            <a:fld id="{2D44FE07-6CE3-4185-9E45-D56B7973A736}" type="slidenum">
              <a:rPr lang="en-GB" smtClean="0"/>
              <a:t>‹#›</a:t>
            </a:fld>
            <a:endParaRPr lang="en-GB"/>
          </a:p>
        </p:txBody>
      </p:sp>
      <p:cxnSp>
        <p:nvCxnSpPr>
          <p:cNvPr id="7" name="Straight Connector 6">
            <a:extLst>
              <a:ext uri="{FF2B5EF4-FFF2-40B4-BE49-F238E27FC236}">
                <a16:creationId xmlns:a16="http://schemas.microsoft.com/office/drawing/2014/main" id="{7817E2EC-3D5F-42AA-9656-A89EFC66865A}"/>
              </a:ext>
            </a:extLst>
          </p:cNvPr>
          <p:cNvCxnSpPr/>
          <p:nvPr userDrawn="1"/>
        </p:nvCxnSpPr>
        <p:spPr>
          <a:xfrm>
            <a:off x="11377159" y="6190311"/>
            <a:ext cx="0" cy="180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DD9FF4-44E3-45A1-85EF-F4AE20FD50AB}"/>
              </a:ext>
            </a:extLst>
          </p:cNvPr>
          <p:cNvCxnSpPr/>
          <p:nvPr userDrawn="1"/>
        </p:nvCxnSpPr>
        <p:spPr>
          <a:xfrm flipH="1">
            <a:off x="509666" y="5871411"/>
            <a:ext cx="111960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9" name="Picture 8" descr="A black sign with white text&#10;&#10;Description automatically generated">
            <a:extLst>
              <a:ext uri="{FF2B5EF4-FFF2-40B4-BE49-F238E27FC236}">
                <a16:creationId xmlns:a16="http://schemas.microsoft.com/office/drawing/2014/main" id="{E112AB17-3C91-441A-B4E3-33AC2EAB35B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4857" y="5996743"/>
            <a:ext cx="2325629" cy="554737"/>
          </a:xfrm>
          <a:prstGeom prst="rect">
            <a:avLst/>
          </a:prstGeom>
        </p:spPr>
      </p:pic>
      <p:pic>
        <p:nvPicPr>
          <p:cNvPr id="11" name="Picture 10">
            <a:extLst>
              <a:ext uri="{FF2B5EF4-FFF2-40B4-BE49-F238E27FC236}">
                <a16:creationId xmlns:a16="http://schemas.microsoft.com/office/drawing/2014/main" id="{DC0B572F-9B92-486B-B72B-3AF7CCB8288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0"/>
            <a:ext cx="12192000" cy="381714"/>
          </a:xfrm>
          <a:prstGeom prst="rect">
            <a:avLst/>
          </a:prstGeom>
        </p:spPr>
      </p:pic>
    </p:spTree>
    <p:extLst>
      <p:ext uri="{BB962C8B-B14F-4D97-AF65-F5344CB8AC3E}">
        <p14:creationId xmlns:p14="http://schemas.microsoft.com/office/powerpoint/2010/main" val="87489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37A4-4E66-44D3-80A6-529E581CC257}"/>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GB"/>
          </a:p>
        </p:txBody>
      </p:sp>
      <p:sp>
        <p:nvSpPr>
          <p:cNvPr id="4" name="Footer Placeholder 3">
            <a:extLst>
              <a:ext uri="{FF2B5EF4-FFF2-40B4-BE49-F238E27FC236}">
                <a16:creationId xmlns:a16="http://schemas.microsoft.com/office/drawing/2014/main" id="{1A83CD76-3106-4A28-A633-8346BA5C91E2}"/>
              </a:ext>
            </a:extLst>
          </p:cNvPr>
          <p:cNvSpPr>
            <a:spLocks noGrp="1"/>
          </p:cNvSpPr>
          <p:nvPr>
            <p:ph type="ftr" sz="quarter" idx="11"/>
          </p:nvPr>
        </p:nvSpPr>
        <p:spPr/>
        <p:txBody>
          <a:bodyPr/>
          <a:lstStyle/>
          <a:p>
            <a:r>
              <a:rPr lang="en-GB"/>
              <a:t>Presentation title</a:t>
            </a:r>
          </a:p>
        </p:txBody>
      </p:sp>
      <p:sp>
        <p:nvSpPr>
          <p:cNvPr id="5" name="Slide Number Placeholder 4">
            <a:extLst>
              <a:ext uri="{FF2B5EF4-FFF2-40B4-BE49-F238E27FC236}">
                <a16:creationId xmlns:a16="http://schemas.microsoft.com/office/drawing/2014/main" id="{A7659554-E160-4540-8539-503F1A547420}"/>
              </a:ext>
            </a:extLst>
          </p:cNvPr>
          <p:cNvSpPr>
            <a:spLocks noGrp="1"/>
          </p:cNvSpPr>
          <p:nvPr>
            <p:ph type="sldNum" sz="quarter" idx="12"/>
          </p:nvPr>
        </p:nvSpPr>
        <p:spPr/>
        <p:txBody>
          <a:bodyPr/>
          <a:lstStyle/>
          <a:p>
            <a:fld id="{2D44FE07-6CE3-4185-9E45-D56B7973A736}" type="slidenum">
              <a:rPr lang="en-GB" smtClean="0"/>
              <a:t>‹#›</a:t>
            </a:fld>
            <a:endParaRPr lang="en-GB"/>
          </a:p>
        </p:txBody>
      </p:sp>
      <p:cxnSp>
        <p:nvCxnSpPr>
          <p:cNvPr id="6" name="Straight Connector 5">
            <a:extLst>
              <a:ext uri="{FF2B5EF4-FFF2-40B4-BE49-F238E27FC236}">
                <a16:creationId xmlns:a16="http://schemas.microsoft.com/office/drawing/2014/main" id="{63A7C2F1-ABD5-4791-AE87-4AA53EA62B95}"/>
              </a:ext>
            </a:extLst>
          </p:cNvPr>
          <p:cNvCxnSpPr/>
          <p:nvPr userDrawn="1"/>
        </p:nvCxnSpPr>
        <p:spPr>
          <a:xfrm>
            <a:off x="11377159" y="6190311"/>
            <a:ext cx="0" cy="180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848749-34C4-4DA7-8E72-8ADD769FC225}"/>
              </a:ext>
            </a:extLst>
          </p:cNvPr>
          <p:cNvCxnSpPr/>
          <p:nvPr userDrawn="1"/>
        </p:nvCxnSpPr>
        <p:spPr>
          <a:xfrm flipH="1">
            <a:off x="509666" y="5871411"/>
            <a:ext cx="111960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8" name="Picture 7" descr="A black sign with white text&#10;&#10;Description automatically generated">
            <a:extLst>
              <a:ext uri="{FF2B5EF4-FFF2-40B4-BE49-F238E27FC236}">
                <a16:creationId xmlns:a16="http://schemas.microsoft.com/office/drawing/2014/main" id="{0A460A6C-8A0D-47B9-835F-694ED70BCC6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4857" y="5996743"/>
            <a:ext cx="2325629" cy="554737"/>
          </a:xfrm>
          <a:prstGeom prst="rect">
            <a:avLst/>
          </a:prstGeom>
        </p:spPr>
      </p:pic>
      <p:pic>
        <p:nvPicPr>
          <p:cNvPr id="10" name="Picture 9">
            <a:extLst>
              <a:ext uri="{FF2B5EF4-FFF2-40B4-BE49-F238E27FC236}">
                <a16:creationId xmlns:a16="http://schemas.microsoft.com/office/drawing/2014/main" id="{0D939D8B-532F-4939-A2D2-8D35BF22EBE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0"/>
            <a:ext cx="12192000" cy="381714"/>
          </a:xfrm>
          <a:prstGeom prst="rect">
            <a:avLst/>
          </a:prstGeom>
        </p:spPr>
      </p:pic>
    </p:spTree>
    <p:extLst>
      <p:ext uri="{BB962C8B-B14F-4D97-AF65-F5344CB8AC3E}">
        <p14:creationId xmlns:p14="http://schemas.microsoft.com/office/powerpoint/2010/main" val="283411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3460D6-534D-4998-8B52-DD84C9645804}"/>
              </a:ext>
            </a:extLst>
          </p:cNvPr>
          <p:cNvSpPr>
            <a:spLocks noGrp="1"/>
          </p:cNvSpPr>
          <p:nvPr>
            <p:ph type="title"/>
          </p:nvPr>
        </p:nvSpPr>
        <p:spPr>
          <a:xfrm>
            <a:off x="509666" y="681037"/>
            <a:ext cx="10844134" cy="772161"/>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a:extLst>
              <a:ext uri="{FF2B5EF4-FFF2-40B4-BE49-F238E27FC236}">
                <a16:creationId xmlns:a16="http://schemas.microsoft.com/office/drawing/2014/main" id="{2FFA9FF9-BAEF-4FF8-822C-D599E0CAB15B}"/>
              </a:ext>
            </a:extLst>
          </p:cNvPr>
          <p:cNvSpPr>
            <a:spLocks noGrp="1"/>
          </p:cNvSpPr>
          <p:nvPr>
            <p:ph type="body" idx="1"/>
          </p:nvPr>
        </p:nvSpPr>
        <p:spPr>
          <a:xfrm>
            <a:off x="509666" y="1467791"/>
            <a:ext cx="7540052" cy="4198094"/>
          </a:xfrm>
          <a:prstGeom prst="rect">
            <a:avLst/>
          </a:prstGeom>
        </p:spPr>
        <p:txBody>
          <a:bodyPr vert="horz" lIns="0" tIns="0" rIns="0" bIns="0" rtlCol="0" anchor="t" anchorCtr="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a:extLst>
              <a:ext uri="{FF2B5EF4-FFF2-40B4-BE49-F238E27FC236}">
                <a16:creationId xmlns:a16="http://schemas.microsoft.com/office/drawing/2014/main" id="{0AE1EFC0-7169-4E81-96BC-667CF54A8AE4}"/>
              </a:ext>
            </a:extLst>
          </p:cNvPr>
          <p:cNvSpPr>
            <a:spLocks noGrp="1"/>
          </p:cNvSpPr>
          <p:nvPr>
            <p:ph type="ftr" sz="quarter" idx="3"/>
          </p:nvPr>
        </p:nvSpPr>
        <p:spPr>
          <a:xfrm>
            <a:off x="4837450" y="6088595"/>
            <a:ext cx="6445711" cy="318881"/>
          </a:xfrm>
          <a:prstGeom prst="rect">
            <a:avLst/>
          </a:prstGeom>
        </p:spPr>
        <p:txBody>
          <a:bodyPr vert="horz" lIns="0" tIns="0" rIns="0" bIns="0" rtlCol="0" anchor="t" anchorCtr="0">
            <a:noAutofit/>
          </a:bodyPr>
          <a:lstStyle>
            <a:lvl1pPr algn="r">
              <a:lnSpc>
                <a:spcPts val="2800"/>
              </a:lnSpc>
              <a:defRPr sz="1600">
                <a:solidFill>
                  <a:schemeClr val="bg2"/>
                </a:solidFill>
              </a:defRPr>
            </a:lvl1pPr>
          </a:lstStyle>
          <a:p>
            <a:r>
              <a:rPr lang="en-GB"/>
              <a:t>Presentation title</a:t>
            </a:r>
            <a:endParaRPr lang="en-GB" dirty="0"/>
          </a:p>
        </p:txBody>
      </p:sp>
      <p:sp>
        <p:nvSpPr>
          <p:cNvPr id="6" name="Slide Number Placeholder 5">
            <a:extLst>
              <a:ext uri="{FF2B5EF4-FFF2-40B4-BE49-F238E27FC236}">
                <a16:creationId xmlns:a16="http://schemas.microsoft.com/office/drawing/2014/main" id="{1963BAEE-69B1-4447-AF8B-A08AB3C0EBC0}"/>
              </a:ext>
            </a:extLst>
          </p:cNvPr>
          <p:cNvSpPr>
            <a:spLocks noGrp="1"/>
          </p:cNvSpPr>
          <p:nvPr>
            <p:ph type="sldNum" sz="quarter" idx="4"/>
          </p:nvPr>
        </p:nvSpPr>
        <p:spPr>
          <a:xfrm>
            <a:off x="11419988" y="6088595"/>
            <a:ext cx="323711" cy="318881"/>
          </a:xfrm>
          <a:prstGeom prst="rect">
            <a:avLst/>
          </a:prstGeom>
        </p:spPr>
        <p:txBody>
          <a:bodyPr vert="horz" lIns="0" tIns="0" rIns="0" bIns="0" rtlCol="0" anchor="t" anchorCtr="0">
            <a:noAutofit/>
          </a:bodyPr>
          <a:lstStyle>
            <a:lvl1pPr algn="r">
              <a:lnSpc>
                <a:spcPts val="2800"/>
              </a:lnSpc>
              <a:defRPr sz="1600" b="1">
                <a:solidFill>
                  <a:schemeClr val="bg2"/>
                </a:solidFill>
              </a:defRPr>
            </a:lvl1pPr>
          </a:lstStyle>
          <a:p>
            <a:fld id="{2D44FE07-6CE3-4185-9E45-D56B7973A736}" type="slidenum">
              <a:rPr lang="en-GB" smtClean="0"/>
              <a:pPr/>
              <a:t>‹#›</a:t>
            </a:fld>
            <a:endParaRPr lang="en-GB" dirty="0"/>
          </a:p>
        </p:txBody>
      </p:sp>
    </p:spTree>
    <p:extLst>
      <p:ext uri="{BB962C8B-B14F-4D97-AF65-F5344CB8AC3E}">
        <p14:creationId xmlns:p14="http://schemas.microsoft.com/office/powerpoint/2010/main" val="2845416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9" r:id="rId3"/>
    <p:sldLayoutId id="2147483667" r:id="rId4"/>
    <p:sldLayoutId id="2147483668" r:id="rId5"/>
    <p:sldLayoutId id="2147483666" r:id="rId6"/>
  </p:sldLayoutIdLst>
  <p:hf hdr="0" dt="0"/>
  <p:txStyles>
    <p:titleStyle>
      <a:lvl1pPr algn="l" defTabSz="914400" rtl="0" eaLnBrk="1" latinLnBrk="0" hangingPunct="1">
        <a:lnSpc>
          <a:spcPts val="3600"/>
        </a:lnSpc>
        <a:spcBef>
          <a:spcPct val="0"/>
        </a:spcBef>
        <a:buNone/>
        <a:defRPr sz="3200" b="1" kern="1200">
          <a:solidFill>
            <a:schemeClr val="tx2"/>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ts val="3360"/>
        </a:lnSpc>
        <a:spcBef>
          <a:spcPts val="0"/>
        </a:spcBef>
        <a:spcAft>
          <a:spcPts val="800"/>
        </a:spcAft>
        <a:buFont typeface="Arial" panose="020B0604020202020204" pitchFamily="34" charset="0"/>
        <a:buNone/>
        <a:defRPr sz="2800" kern="1200">
          <a:solidFill>
            <a:schemeClr val="tx2"/>
          </a:solidFill>
          <a:latin typeface="+mn-lt"/>
          <a:ea typeface="+mn-ea"/>
          <a:cs typeface="+mn-cs"/>
        </a:defRPr>
      </a:lvl1pPr>
      <a:lvl2pPr marL="0" indent="0" algn="l" defTabSz="914400" rtl="0" eaLnBrk="1" latinLnBrk="0" hangingPunct="1">
        <a:lnSpc>
          <a:spcPts val="2400"/>
        </a:lnSpc>
        <a:spcBef>
          <a:spcPts val="0"/>
        </a:spcBef>
        <a:spcAft>
          <a:spcPts val="1000"/>
        </a:spcAft>
        <a:buFont typeface="Arial" panose="020B0604020202020204" pitchFamily="34" charset="0"/>
        <a:buNone/>
        <a:defRPr sz="2000" kern="1200">
          <a:solidFill>
            <a:schemeClr val="tx2"/>
          </a:solidFill>
          <a:latin typeface="+mj-lt"/>
          <a:ea typeface="+mn-ea"/>
          <a:cs typeface="+mn-cs"/>
        </a:defRPr>
      </a:lvl2pPr>
      <a:lvl3pPr marL="252000" indent="-252000" algn="l" defTabSz="914400" rtl="0" eaLnBrk="1" latinLnBrk="0" hangingPunct="1">
        <a:lnSpc>
          <a:spcPts val="2400"/>
        </a:lnSpc>
        <a:spcBef>
          <a:spcPts val="0"/>
        </a:spcBef>
        <a:spcAft>
          <a:spcPts val="1200"/>
        </a:spcAft>
        <a:buFont typeface="Arial" panose="020B0604020202020204" pitchFamily="34" charset="0"/>
        <a:buChar char="ꟷ"/>
        <a:defRPr sz="2000" kern="1200">
          <a:solidFill>
            <a:schemeClr val="tx2"/>
          </a:solidFill>
          <a:latin typeface="+mj-lt"/>
          <a:ea typeface="+mn-ea"/>
          <a:cs typeface="+mn-cs"/>
        </a:defRPr>
      </a:lvl3pPr>
      <a:lvl4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tx2"/>
          </a:solidFill>
          <a:latin typeface="+mn-lt"/>
          <a:ea typeface="+mn-ea"/>
          <a:cs typeface="+mn-cs"/>
        </a:defRPr>
      </a:lvl4pPr>
      <a:lvl5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7780-A1D2-4815-9BF2-AC36C95E06EB}"/>
              </a:ext>
            </a:extLst>
          </p:cNvPr>
          <p:cNvSpPr>
            <a:spLocks noGrp="1"/>
          </p:cNvSpPr>
          <p:nvPr>
            <p:ph type="ctrTitle"/>
          </p:nvPr>
        </p:nvSpPr>
        <p:spPr/>
        <p:txBody>
          <a:bodyPr/>
          <a:lstStyle/>
          <a:p>
            <a:r>
              <a:rPr lang="en-GB" dirty="0" err="1" smtClean="0"/>
              <a:t>CyberMI</a:t>
            </a:r>
            <a:r>
              <a:rPr lang="en-GB" dirty="0" smtClean="0"/>
              <a:t/>
            </a:r>
            <a:br>
              <a:rPr lang="en-GB" dirty="0" smtClean="0"/>
            </a:br>
            <a:r>
              <a:rPr lang="en-GB" dirty="0" smtClean="0"/>
              <a:t>Reporting</a:t>
            </a:r>
            <a:endParaRPr lang="en-GB" dirty="0"/>
          </a:p>
        </p:txBody>
      </p:sp>
      <p:sp>
        <p:nvSpPr>
          <p:cNvPr id="5" name="Subtitle 4">
            <a:extLst>
              <a:ext uri="{FF2B5EF4-FFF2-40B4-BE49-F238E27FC236}">
                <a16:creationId xmlns:a16="http://schemas.microsoft.com/office/drawing/2014/main" id="{E20BB406-3106-4749-A25F-FC224992C645}"/>
              </a:ext>
            </a:extLst>
          </p:cNvPr>
          <p:cNvSpPr>
            <a:spLocks noGrp="1"/>
          </p:cNvSpPr>
          <p:nvPr>
            <p:ph type="subTitle" idx="1"/>
          </p:nvPr>
        </p:nvSpPr>
        <p:spPr/>
        <p:txBody>
          <a:bodyPr/>
          <a:lstStyle/>
          <a:p>
            <a:r>
              <a:rPr lang="en-GB" sz="2400" dirty="0"/>
              <a:t>BCS UK IT Industry </a:t>
            </a:r>
            <a:r>
              <a:rPr lang="en-GB" sz="2400" dirty="0" smtClean="0"/>
              <a:t>Awards 2021</a:t>
            </a:r>
          </a:p>
          <a:p>
            <a:r>
              <a:rPr lang="en-GB" sz="2800" dirty="0" smtClean="0"/>
              <a:t>Best </a:t>
            </a:r>
            <a:r>
              <a:rPr lang="en-GB" sz="2800" dirty="0"/>
              <a:t>User Engagement Project of the Year</a:t>
            </a:r>
          </a:p>
          <a:p>
            <a:endParaRPr lang="en-GB" dirty="0"/>
          </a:p>
        </p:txBody>
      </p:sp>
      <p:sp>
        <p:nvSpPr>
          <p:cNvPr id="6" name="Text Placeholder 5">
            <a:extLst>
              <a:ext uri="{FF2B5EF4-FFF2-40B4-BE49-F238E27FC236}">
                <a16:creationId xmlns:a16="http://schemas.microsoft.com/office/drawing/2014/main" id="{C51F1FD1-B285-4FAB-B267-CADCCA1060C7}"/>
              </a:ext>
            </a:extLst>
          </p:cNvPr>
          <p:cNvSpPr>
            <a:spLocks noGrp="1"/>
          </p:cNvSpPr>
          <p:nvPr>
            <p:ph type="body" sz="quarter" idx="13"/>
          </p:nvPr>
        </p:nvSpPr>
        <p:spPr/>
        <p:txBody>
          <a:bodyPr/>
          <a:lstStyle/>
          <a:p>
            <a:r>
              <a:rPr lang="en-GB" dirty="0" smtClean="0"/>
              <a:t>Vince King</a:t>
            </a:r>
            <a:endParaRPr lang="en-GB" dirty="0"/>
          </a:p>
          <a:p>
            <a:pPr lvl="1"/>
            <a:r>
              <a:rPr lang="en-GB" dirty="0" smtClean="0"/>
              <a:t>September 2021</a:t>
            </a:r>
            <a:endParaRPr lang="en-GB" dirty="0"/>
          </a:p>
          <a:p>
            <a:endParaRPr lang="en-GB" dirty="0"/>
          </a:p>
        </p:txBody>
      </p:sp>
    </p:spTree>
    <p:extLst>
      <p:ext uri="{BB962C8B-B14F-4D97-AF65-F5344CB8AC3E}">
        <p14:creationId xmlns:p14="http://schemas.microsoft.com/office/powerpoint/2010/main" val="829630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smtClean="0"/>
              <a:t>Introductions</a:t>
            </a:r>
            <a:endParaRPr lang="en-GB" dirty="0"/>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BCS UK IT Industry Awards 2021</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2</a:t>
            </a:fld>
            <a:endParaRPr lang="en-GB"/>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00" y="3340100"/>
            <a:ext cx="1371600" cy="137160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800" y="1710849"/>
            <a:ext cx="1371600" cy="1371600"/>
          </a:xfrm>
          <a:prstGeom prst="rect">
            <a:avLst/>
          </a:prstGeom>
        </p:spPr>
      </p:pic>
      <p:sp>
        <p:nvSpPr>
          <p:cNvPr id="19" name="TextBox 18"/>
          <p:cNvSpPr txBox="1"/>
          <p:nvPr/>
        </p:nvSpPr>
        <p:spPr>
          <a:xfrm>
            <a:off x="2692400" y="1710849"/>
            <a:ext cx="4594335" cy="1446550"/>
          </a:xfrm>
          <a:prstGeom prst="rect">
            <a:avLst/>
          </a:prstGeom>
          <a:noFill/>
        </p:spPr>
        <p:txBody>
          <a:bodyPr wrap="none" rtlCol="0">
            <a:spAutoFit/>
          </a:bodyPr>
          <a:lstStyle/>
          <a:p>
            <a:r>
              <a:rPr lang="en-GB" sz="2200" dirty="0" smtClean="0">
                <a:solidFill>
                  <a:schemeClr val="bg1"/>
                </a:solidFill>
              </a:rPr>
              <a:t>Vincent King</a:t>
            </a:r>
          </a:p>
          <a:p>
            <a:r>
              <a:rPr lang="en-GB" sz="2200" dirty="0" smtClean="0">
                <a:solidFill>
                  <a:schemeClr val="bg1"/>
                </a:solidFill>
              </a:rPr>
              <a:t>MBCS </a:t>
            </a:r>
            <a:r>
              <a:rPr lang="en-GB" sz="2200" dirty="0" err="1" smtClean="0">
                <a:solidFill>
                  <a:schemeClr val="bg1"/>
                </a:solidFill>
              </a:rPr>
              <a:t>RITTech</a:t>
            </a:r>
            <a:r>
              <a:rPr lang="en-GB" sz="2200" dirty="0" smtClean="0">
                <a:solidFill>
                  <a:schemeClr val="bg1"/>
                </a:solidFill>
              </a:rPr>
              <a:t> CITP CISSP</a:t>
            </a:r>
          </a:p>
          <a:p>
            <a:r>
              <a:rPr lang="en-GB" sz="2200" dirty="0" smtClean="0">
                <a:solidFill>
                  <a:schemeClr val="bg1"/>
                </a:solidFill>
              </a:rPr>
              <a:t>Cyber Analyst </a:t>
            </a:r>
          </a:p>
          <a:p>
            <a:r>
              <a:rPr lang="en-GB" sz="2200" dirty="0" smtClean="0">
                <a:solidFill>
                  <a:schemeClr val="bg1"/>
                </a:solidFill>
              </a:rPr>
              <a:t>Technical Vulnerability &amp; Management</a:t>
            </a:r>
            <a:endParaRPr lang="en-GB" sz="2200" dirty="0">
              <a:solidFill>
                <a:schemeClr val="bg1"/>
              </a:solidFill>
            </a:endParaRPr>
          </a:p>
        </p:txBody>
      </p:sp>
      <p:sp>
        <p:nvSpPr>
          <p:cNvPr id="20" name="TextBox 19"/>
          <p:cNvSpPr txBox="1"/>
          <p:nvPr/>
        </p:nvSpPr>
        <p:spPr>
          <a:xfrm>
            <a:off x="2692399" y="3340100"/>
            <a:ext cx="3216843" cy="1446550"/>
          </a:xfrm>
          <a:prstGeom prst="rect">
            <a:avLst/>
          </a:prstGeom>
          <a:noFill/>
        </p:spPr>
        <p:txBody>
          <a:bodyPr wrap="none" rtlCol="0">
            <a:spAutoFit/>
          </a:bodyPr>
          <a:lstStyle/>
          <a:p>
            <a:r>
              <a:rPr lang="en-GB" sz="2200" dirty="0" smtClean="0">
                <a:solidFill>
                  <a:schemeClr val="bg1"/>
                </a:solidFill>
              </a:rPr>
              <a:t>Jo Derbyshire</a:t>
            </a:r>
          </a:p>
          <a:p>
            <a:r>
              <a:rPr lang="en-GB" sz="2200" dirty="0" smtClean="0">
                <a:solidFill>
                  <a:schemeClr val="bg1"/>
                </a:solidFill>
              </a:rPr>
              <a:t>MBCS </a:t>
            </a:r>
          </a:p>
          <a:p>
            <a:r>
              <a:rPr lang="en-GB" sz="2200" dirty="0" smtClean="0">
                <a:solidFill>
                  <a:schemeClr val="bg1"/>
                </a:solidFill>
              </a:rPr>
              <a:t>Manager</a:t>
            </a:r>
          </a:p>
          <a:p>
            <a:r>
              <a:rPr lang="en-GB" sz="2200" dirty="0" smtClean="0">
                <a:solidFill>
                  <a:schemeClr val="bg1"/>
                </a:solidFill>
              </a:rPr>
              <a:t>Insider Threat Governance</a:t>
            </a:r>
            <a:endParaRPr lang="en-GB" sz="2200" dirty="0">
              <a:solidFill>
                <a:schemeClr val="bg1"/>
              </a:solidFill>
            </a:endParaRPr>
          </a:p>
        </p:txBody>
      </p:sp>
      <p:sp>
        <p:nvSpPr>
          <p:cNvPr id="21" name="TextBox 20"/>
          <p:cNvSpPr txBox="1"/>
          <p:nvPr/>
        </p:nvSpPr>
        <p:spPr>
          <a:xfrm>
            <a:off x="8617186" y="1710849"/>
            <a:ext cx="2802802" cy="3631763"/>
          </a:xfrm>
          <a:prstGeom prst="rect">
            <a:avLst/>
          </a:prstGeom>
          <a:noFill/>
          <a:ln w="19050">
            <a:solidFill>
              <a:schemeClr val="accent1"/>
            </a:solidFill>
          </a:ln>
        </p:spPr>
        <p:txBody>
          <a:bodyPr wrap="square" rtlCol="0">
            <a:spAutoFit/>
          </a:bodyPr>
          <a:lstStyle/>
          <a:p>
            <a:r>
              <a:rPr lang="en-GB" sz="3200" dirty="0" smtClean="0">
                <a:solidFill>
                  <a:schemeClr val="bg1"/>
                </a:solidFill>
              </a:rPr>
              <a:t>Agenda</a:t>
            </a:r>
            <a:endParaRPr lang="en-GB" sz="2200" dirty="0" smtClean="0">
              <a:solidFill>
                <a:schemeClr val="bg1"/>
              </a:solidFill>
            </a:endParaRPr>
          </a:p>
          <a:p>
            <a:pPr marL="342900" indent="-342900">
              <a:buFont typeface="Arial" panose="020B0604020202020204" pitchFamily="34" charset="0"/>
              <a:buChar char="•"/>
            </a:pPr>
            <a:r>
              <a:rPr lang="en-GB" sz="2200" dirty="0" smtClean="0">
                <a:solidFill>
                  <a:schemeClr val="bg1"/>
                </a:solidFill>
              </a:rPr>
              <a:t>Introductions </a:t>
            </a:r>
          </a:p>
          <a:p>
            <a:pPr marL="342900" indent="-342900">
              <a:buFont typeface="Arial" panose="020B0604020202020204" pitchFamily="34" charset="0"/>
              <a:buChar char="•"/>
            </a:pPr>
            <a:r>
              <a:rPr lang="en-GB" sz="2200" dirty="0" smtClean="0">
                <a:solidFill>
                  <a:schemeClr val="bg1"/>
                </a:solidFill>
              </a:rPr>
              <a:t>What we did</a:t>
            </a:r>
          </a:p>
          <a:p>
            <a:pPr marL="342900" indent="-342900">
              <a:buFont typeface="Arial" panose="020B0604020202020204" pitchFamily="34" charset="0"/>
              <a:buChar char="•"/>
            </a:pPr>
            <a:r>
              <a:rPr lang="en-GB" sz="2200" dirty="0" smtClean="0">
                <a:solidFill>
                  <a:schemeClr val="bg1"/>
                </a:solidFill>
              </a:rPr>
              <a:t>Why we succeeded</a:t>
            </a:r>
          </a:p>
          <a:p>
            <a:pPr marL="342900" indent="-342900">
              <a:buFont typeface="Arial" panose="020B0604020202020204" pitchFamily="34" charset="0"/>
              <a:buChar char="•"/>
            </a:pPr>
            <a:r>
              <a:rPr lang="en-GB" sz="2200" dirty="0" smtClean="0">
                <a:solidFill>
                  <a:schemeClr val="bg1"/>
                </a:solidFill>
              </a:rPr>
              <a:t>Questions</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endParaRPr lang="en-GB" sz="2200" dirty="0" smtClean="0">
              <a:solidFill>
                <a:schemeClr val="bg1"/>
              </a:solidFill>
            </a:endParaRP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endParaRPr lang="en-GB" sz="2200" dirty="0" smtClean="0">
              <a:solidFill>
                <a:schemeClr val="bg1"/>
              </a:solidFill>
            </a:endParaRPr>
          </a:p>
          <a:p>
            <a:pPr marL="342900" indent="-342900">
              <a:buFont typeface="Arial" panose="020B0604020202020204" pitchFamily="34" charset="0"/>
              <a:buChar char="•"/>
            </a:pPr>
            <a:endParaRPr lang="en-GB" sz="2200" dirty="0">
              <a:solidFill>
                <a:schemeClr val="bg1"/>
              </a:solidFill>
            </a:endParaRPr>
          </a:p>
        </p:txBody>
      </p:sp>
    </p:spTree>
    <p:extLst>
      <p:ext uri="{BB962C8B-B14F-4D97-AF65-F5344CB8AC3E}">
        <p14:creationId xmlns:p14="http://schemas.microsoft.com/office/powerpoint/2010/main" val="2044843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0015238" y="2643333"/>
            <a:ext cx="1728460" cy="30989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982521" y="2658108"/>
            <a:ext cx="6969346" cy="308413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515126" y="2643333"/>
            <a:ext cx="2364512" cy="3098904"/>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4140128" y="3371088"/>
            <a:ext cx="3396462" cy="210096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509665" y="1344461"/>
            <a:ext cx="11234033" cy="11825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a:xfrm>
            <a:off x="509666" y="681037"/>
            <a:ext cx="11452690" cy="612601"/>
          </a:xfrm>
        </p:spPr>
        <p:txBody>
          <a:bodyPr/>
          <a:lstStyle/>
          <a:p>
            <a:pPr>
              <a:lnSpc>
                <a:spcPct val="100000"/>
              </a:lnSpc>
            </a:pPr>
            <a:r>
              <a:rPr lang="en-GB" dirty="0" smtClean="0"/>
              <a:t>Cyber MI Project</a:t>
            </a:r>
            <a:br>
              <a:rPr lang="en-GB" dirty="0" smtClean="0"/>
            </a:br>
            <a:endParaRPr lang="en-GB" dirty="0"/>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BCS UK IT Industry Awards 2021</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3</a:t>
            </a:fld>
            <a:endParaRPr lang="en-GB"/>
          </a:p>
        </p:txBody>
      </p:sp>
      <p:sp>
        <p:nvSpPr>
          <p:cNvPr id="64" name="TextBox 63"/>
          <p:cNvSpPr txBox="1"/>
          <p:nvPr/>
        </p:nvSpPr>
        <p:spPr>
          <a:xfrm>
            <a:off x="5024609" y="3381537"/>
            <a:ext cx="1543428" cy="338554"/>
          </a:xfrm>
          <a:prstGeom prst="rect">
            <a:avLst/>
          </a:prstGeom>
          <a:noFill/>
        </p:spPr>
        <p:txBody>
          <a:bodyPr wrap="square" rtlCol="0">
            <a:spAutoFit/>
          </a:bodyPr>
          <a:lstStyle/>
          <a:p>
            <a:pPr algn="ctr"/>
            <a:r>
              <a:rPr lang="en-GB" sz="1600" dirty="0" smtClean="0">
                <a:solidFill>
                  <a:schemeClr val="bg1"/>
                </a:solidFill>
              </a:rPr>
              <a:t>Data Wrangling</a:t>
            </a:r>
            <a:endParaRPr lang="en-GB" sz="1600" b="1" dirty="0" smtClean="0">
              <a:solidFill>
                <a:schemeClr val="bg1"/>
              </a:solidFill>
            </a:endParaRPr>
          </a:p>
        </p:txBody>
      </p:sp>
      <p:sp>
        <p:nvSpPr>
          <p:cNvPr id="3" name="Can 2"/>
          <p:cNvSpPr/>
          <p:nvPr/>
        </p:nvSpPr>
        <p:spPr>
          <a:xfrm>
            <a:off x="4371029" y="3836368"/>
            <a:ext cx="929396" cy="1396172"/>
          </a:xfrm>
          <a:prstGeom prst="can">
            <a:avLst/>
          </a:prstGeom>
          <a:solidFill>
            <a:schemeClr val="tx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Cyber Data Lake</a:t>
            </a:r>
            <a:endParaRPr lang="en-GB" dirty="0">
              <a:solidFill>
                <a:schemeClr val="bg1"/>
              </a:solidFill>
            </a:endParaRPr>
          </a:p>
        </p:txBody>
      </p:sp>
      <p:cxnSp>
        <p:nvCxnSpPr>
          <p:cNvPr id="32" name="Straight Arrow Connector 31"/>
          <p:cNvCxnSpPr/>
          <p:nvPr/>
        </p:nvCxnSpPr>
        <p:spPr>
          <a:xfrm>
            <a:off x="5444908" y="4546552"/>
            <a:ext cx="895729" cy="0"/>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23" name="Can 22"/>
          <p:cNvSpPr/>
          <p:nvPr/>
        </p:nvSpPr>
        <p:spPr>
          <a:xfrm>
            <a:off x="6472164" y="4066449"/>
            <a:ext cx="896696" cy="833512"/>
          </a:xfrm>
          <a:prstGeom prst="can">
            <a:avLst/>
          </a:prstGeom>
          <a:solidFill>
            <a:schemeClr val="tx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Data Views</a:t>
            </a:r>
            <a:endParaRPr lang="en-GB" dirty="0">
              <a:solidFill>
                <a:schemeClr val="bg1"/>
              </a:solidFill>
            </a:endParaRPr>
          </a:p>
        </p:txBody>
      </p:sp>
      <p:cxnSp>
        <p:nvCxnSpPr>
          <p:cNvPr id="25" name="Straight Arrow Connector 24"/>
          <p:cNvCxnSpPr/>
          <p:nvPr/>
        </p:nvCxnSpPr>
        <p:spPr>
          <a:xfrm>
            <a:off x="7776392" y="5392544"/>
            <a:ext cx="1584691" cy="0"/>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7713021" y="4408902"/>
            <a:ext cx="1711431" cy="892552"/>
          </a:xfrm>
          <a:prstGeom prst="rect">
            <a:avLst/>
          </a:prstGeom>
          <a:noFill/>
        </p:spPr>
        <p:txBody>
          <a:bodyPr wrap="none" rtlCol="0">
            <a:spAutoFit/>
          </a:bodyPr>
          <a:lstStyle/>
          <a:p>
            <a:pPr algn="ctr"/>
            <a:r>
              <a:rPr lang="en-GB" sz="3600" dirty="0" err="1" smtClean="0">
                <a:solidFill>
                  <a:schemeClr val="bg1"/>
                </a:solidFill>
              </a:rPr>
              <a:t>DaaS</a:t>
            </a:r>
            <a:endParaRPr lang="en-GB" sz="3600" dirty="0" smtClean="0">
              <a:solidFill>
                <a:schemeClr val="bg1"/>
              </a:solidFill>
            </a:endParaRPr>
          </a:p>
          <a:p>
            <a:pPr algn="ctr"/>
            <a:r>
              <a:rPr lang="en-GB" sz="1600" dirty="0" smtClean="0">
                <a:solidFill>
                  <a:schemeClr val="bg1"/>
                </a:solidFill>
              </a:rPr>
              <a:t>(Data as a Service)</a:t>
            </a:r>
            <a:endParaRPr lang="en-GB" sz="1600" dirty="0">
              <a:solidFill>
                <a:schemeClr val="bg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555" y="2721959"/>
            <a:ext cx="1969831" cy="1975678"/>
          </a:xfrm>
          <a:prstGeom prst="rect">
            <a:avLst/>
          </a:prstGeom>
        </p:spPr>
      </p:pic>
      <p:sp>
        <p:nvSpPr>
          <p:cNvPr id="36" name="TextBox 35"/>
          <p:cNvSpPr txBox="1"/>
          <p:nvPr/>
        </p:nvSpPr>
        <p:spPr>
          <a:xfrm>
            <a:off x="556724" y="1419793"/>
            <a:ext cx="11025119" cy="1077218"/>
          </a:xfrm>
          <a:prstGeom prst="rect">
            <a:avLst/>
          </a:prstGeom>
          <a:noFill/>
        </p:spPr>
        <p:txBody>
          <a:bodyPr wrap="square" rtlCol="0">
            <a:spAutoFit/>
          </a:bodyPr>
          <a:lstStyle/>
          <a:p>
            <a:r>
              <a:rPr lang="en-GB" sz="1600" dirty="0" smtClean="0">
                <a:solidFill>
                  <a:schemeClr val="bg1"/>
                </a:solidFill>
              </a:rPr>
              <a:t>Solving problems by focusing on the practical application of data collection and analysis.  Through Data Modelling and Query Design we create interfaces and mechanisms for the flow of information and access to data. </a:t>
            </a:r>
            <a:endParaRPr lang="en-GB" sz="1600" dirty="0">
              <a:solidFill>
                <a:schemeClr val="bg1"/>
              </a:solidFill>
            </a:endParaRPr>
          </a:p>
          <a:p>
            <a:r>
              <a:rPr lang="en-GB" sz="1600" dirty="0" smtClean="0">
                <a:solidFill>
                  <a:schemeClr val="bg1"/>
                </a:solidFill>
              </a:rPr>
              <a:t>With self-service access to the information, customers will be able to analyse and interpret data to produce their own KPIs and reports.</a:t>
            </a:r>
            <a:endParaRPr lang="en-GB" sz="1600" dirty="0">
              <a:solidFill>
                <a:schemeClr val="bg1"/>
              </a:solidFill>
            </a:endParaRPr>
          </a:p>
        </p:txBody>
      </p:sp>
      <p:pic>
        <p:nvPicPr>
          <p:cNvPr id="20" name="Picture 22" descr="https://cdn-assets-cloud.frontify.com/local/frontify/h_lNxVXLqrDqb2kyrixW3lMmUl7n-aBRzJUzyvzD7_-4ko_TgtYMRxYmnmINTK9p4WafgDSc9Ksj3R5hJkswQMjkN4Kmsv3Lgzi8sV7KrhZl8yO4c8PqJwOuhzkWZfng?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120" y="3203381"/>
            <a:ext cx="632987" cy="63298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25668" y="2721959"/>
            <a:ext cx="1543428" cy="338554"/>
          </a:xfrm>
          <a:prstGeom prst="rect">
            <a:avLst/>
          </a:prstGeom>
          <a:noFill/>
        </p:spPr>
        <p:txBody>
          <a:bodyPr wrap="square" rtlCol="0">
            <a:spAutoFit/>
          </a:bodyPr>
          <a:lstStyle/>
          <a:p>
            <a:pPr algn="ctr"/>
            <a:r>
              <a:rPr lang="en-GB" sz="1600" dirty="0" smtClean="0">
                <a:solidFill>
                  <a:schemeClr val="bg1"/>
                </a:solidFill>
              </a:rPr>
              <a:t>Data Sources</a:t>
            </a:r>
            <a:endParaRPr lang="en-GB" sz="1600" b="1" dirty="0" smtClean="0">
              <a:solidFill>
                <a:schemeClr val="bg1"/>
              </a:solidFill>
            </a:endParaRPr>
          </a:p>
        </p:txBody>
      </p:sp>
      <p:pic>
        <p:nvPicPr>
          <p:cNvPr id="24" name="Picture 2" descr="https://cdn-assets-cloud.frontify.com/local/frontify/h_lNxVXLqrDqb2kyrixW3lMmUl7n-aBRzJUzyvzD7_90jurcHf_h3xsRcn2ZXs_-3VYOLEUTIF_kRVpYaHWKw7w0BZTsHZVNd-dZ6bnBkreH-CYZt7VFFcsX2GYJ6A0V?width=2400"/>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433648" y="3674497"/>
            <a:ext cx="604687" cy="60324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8" descr="https://cdn-assets-cloud.frontify.com/local/frontify/h_lNxVXLqrDqb2kyrixW3lMmUl7n-aBRzJUzyvzD7_8LOamz26zFKrCFoqiRZ2AolwyZzau0H49LiqVyYqhdK2hJqk0cMkGgJKooRvOcT3DPiBMVP7AestofwYzGAykv?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2246" y="4207016"/>
            <a:ext cx="699291" cy="69929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https://cdn-assets-cloud.frontify.com/local/frontify/h_lNxVXLqrDqb2kyrixW3lMmUl7n-aBRzJUzyvzD7_8rM4T8YBavHo52jxwf_gydvqlXwly7FDF4dfXM1nxq266zJ5t-IODrYAZ-QLB1Lkpbq-3bitgPRXaHnm-Carpb?width=2400"/>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230029" y="4609549"/>
            <a:ext cx="625574" cy="62557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cdn-assets-cloud.frontify.com/local/frontify/h_lNxVXLqrDqb2kyrixW3lMmUl7n-aBRzJUzyvzD7_9BO9ltE3q1OOCfZo6Sa2lu4hurhgheSFrsN6Uqg9sObFbfnRcsb-x4wlnvnOlya05xcmlG9hid3qk4bfYHz6Uc?width=240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5015" y="5033837"/>
            <a:ext cx="641305" cy="64130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https://cdn-assets-cloud.frontify.com/local/frontify/h_lNxVXLqrDqb2kyrixW3lMmUl7n-aBRzJUzyvzD7_9Uhf5d0UJ_AbGaOOErGV1dpZfd_31MPu2MY7DreHz2YPhrtFEK32kTuVVdvw71U793k69iIq1Y3qrI7mgkSCFL?width=2400"/>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924997" y="4923602"/>
            <a:ext cx="714727" cy="71472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s://cdn-assets-cloud.frontify.com/local/frontify/h_lNxVXLqrDqb2kyrixW3lMmUl7n-aBRzJUzyvzD7_9PHaZjody_dXScSLItA2-D11zHTxGgj2jzNzEgm9TBV5r3xUJRQPp_RiCgJDaIL93oZ1ThuB-9hH7tf2nRqSW-?width=240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20990" y="3081165"/>
            <a:ext cx="600744" cy="600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https://cdn-assets-cloud.frontify.com/local/frontify/h_lNxVXLqrDqb2kyrixW3lMmUl7n-aBRzJUzyvzD7_9zlKeW1Ek0M_FxmlecmS6aVEzHra9I8z-4n_kvAymdi_A9rPHhR0-E_8t7kzUSevHj-UeE0PO7wYSYuv-cccfN?width=240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00885" y="4157704"/>
            <a:ext cx="545256" cy="545256"/>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3555096" y="3593769"/>
            <a:ext cx="483040" cy="1851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3176409" y="2721959"/>
            <a:ext cx="3407548" cy="338554"/>
          </a:xfrm>
          <a:prstGeom prst="rect">
            <a:avLst/>
          </a:prstGeom>
          <a:noFill/>
        </p:spPr>
        <p:txBody>
          <a:bodyPr wrap="square" rtlCol="0">
            <a:spAutoFit/>
          </a:bodyPr>
          <a:lstStyle/>
          <a:p>
            <a:r>
              <a:rPr lang="en-GB" sz="1600" dirty="0" smtClean="0">
                <a:solidFill>
                  <a:schemeClr val="bg1"/>
                </a:solidFill>
              </a:rPr>
              <a:t>Cyber Data Engineering Team</a:t>
            </a:r>
            <a:endParaRPr lang="en-GB" sz="1600" b="1" dirty="0" smtClean="0">
              <a:solidFill>
                <a:schemeClr val="bg1"/>
              </a:solidFill>
            </a:endParaRPr>
          </a:p>
        </p:txBody>
      </p:sp>
      <p:pic>
        <p:nvPicPr>
          <p:cNvPr id="39" name="Picture 3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pic>
        <p:nvPicPr>
          <p:cNvPr id="35" name="Picture 34"/>
          <p:cNvPicPr>
            <a:picLocks noChangeAspect="1"/>
          </p:cNvPicPr>
          <p:nvPr/>
        </p:nvPicPr>
        <p:blipFill>
          <a:blip r:embed="rId13"/>
          <a:stretch>
            <a:fillRect/>
          </a:stretch>
        </p:blipFill>
        <p:spPr>
          <a:xfrm>
            <a:off x="10103293" y="3071902"/>
            <a:ext cx="1286994" cy="619269"/>
          </a:xfrm>
          <a:prstGeom prst="rect">
            <a:avLst/>
          </a:prstGeom>
        </p:spPr>
      </p:pic>
      <p:pic>
        <p:nvPicPr>
          <p:cNvPr id="41" name="Picture 40"/>
          <p:cNvPicPr>
            <a:picLocks noChangeAspect="1"/>
          </p:cNvPicPr>
          <p:nvPr/>
        </p:nvPicPr>
        <p:blipFill>
          <a:blip r:embed="rId14"/>
          <a:stretch>
            <a:fillRect/>
          </a:stretch>
        </p:blipFill>
        <p:spPr>
          <a:xfrm>
            <a:off x="10308222" y="3567250"/>
            <a:ext cx="1283424" cy="710488"/>
          </a:xfrm>
          <a:prstGeom prst="rect">
            <a:avLst/>
          </a:prstGeom>
        </p:spPr>
      </p:pic>
      <p:pic>
        <p:nvPicPr>
          <p:cNvPr id="45" name="Picture 6" descr="https://cdn-assets-cloud.frontify.com/local/frontify/h_lNxVXLqrDqb2kyrixW3lMmUl7n-aBRzJUzyvzD7__0ebOSOqubA1INP3qCJLJh0Gm-IqzomcrKT9i7HlvxuEJIG-ZsTOcWGrFIiXyk5Jx9s0PchuMsXZddgzO7LEMS?width=2400"/>
          <p:cNvPicPr>
            <a:picLocks noChangeAspect="1" noChangeArrowheads="1"/>
          </p:cNvPicPr>
          <p:nvPr/>
        </p:nvPicPr>
        <p:blipFill>
          <a:blip r:embed="rId15" cstate="hqprint">
            <a:extLst>
              <a:ext uri="{28A0092B-C50C-407E-A947-70E740481C1C}">
                <a14:useLocalDpi xmlns:a14="http://schemas.microsoft.com/office/drawing/2010/main" val="0"/>
              </a:ext>
            </a:extLst>
          </a:blip>
          <a:srcRect/>
          <a:stretch>
            <a:fillRect/>
          </a:stretch>
        </p:blipFill>
        <p:spPr bwMode="auto">
          <a:xfrm>
            <a:off x="8904491" y="3610223"/>
            <a:ext cx="161661" cy="16214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s://cdn-assets-cloud.frontify.com/local/frontify/h_lNxVXLqrDqb2kyrixW3lMmUl7n-aBRzJUzyvzD7__0ebOSOqubA1INP3qCJLJh0Gm-IqzomcrKT9i7HlvxuEJIG-ZsTOcWGrFIiXyk5Jx9s0PchuMsXZddgzO7LEMS?width=2400"/>
          <p:cNvPicPr>
            <a:picLocks noChangeAspect="1" noChangeArrowheads="1"/>
          </p:cNvPicPr>
          <p:nvPr/>
        </p:nvPicPr>
        <p:blipFill>
          <a:blip r:embed="rId15" cstate="hqprint">
            <a:extLst>
              <a:ext uri="{28A0092B-C50C-407E-A947-70E740481C1C}">
                <a14:useLocalDpi xmlns:a14="http://schemas.microsoft.com/office/drawing/2010/main" val="0"/>
              </a:ext>
            </a:extLst>
          </a:blip>
          <a:srcRect/>
          <a:stretch>
            <a:fillRect/>
          </a:stretch>
        </p:blipFill>
        <p:spPr bwMode="auto">
          <a:xfrm>
            <a:off x="10826434" y="4711252"/>
            <a:ext cx="161661" cy="1621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596779605"/>
              </p:ext>
            </p:extLst>
          </p:nvPr>
        </p:nvGraphicFramePr>
        <p:xfrm>
          <a:off x="3062939" y="3332805"/>
          <a:ext cx="433755" cy="2225040"/>
        </p:xfrm>
        <a:graphic>
          <a:graphicData uri="http://schemas.openxmlformats.org/drawingml/2006/table">
            <a:tbl>
              <a:tblPr firstRow="1" bandRow="1">
                <a:tableStyleId>{2D5ABB26-0587-4C30-8999-92F81FD0307C}</a:tableStyleId>
              </a:tblPr>
              <a:tblGrid>
                <a:gridCol w="433755">
                  <a:extLst>
                    <a:ext uri="{9D8B030D-6E8A-4147-A177-3AD203B41FA5}">
                      <a16:colId xmlns:a16="http://schemas.microsoft.com/office/drawing/2014/main" val="1878053574"/>
                    </a:ext>
                  </a:extLst>
                </a:gridCol>
              </a:tblGrid>
              <a:tr h="370840">
                <a:tc>
                  <a:txBody>
                    <a:bodyPr/>
                    <a:lstStyle/>
                    <a:p>
                      <a:pPr algn="ctr"/>
                      <a:r>
                        <a:rPr lang="en-GB" dirty="0" smtClean="0">
                          <a:solidFill>
                            <a:schemeClr val="bg1"/>
                          </a:solidFill>
                        </a:rPr>
                        <a:t>C</a:t>
                      </a:r>
                      <a:endParaRPr lang="en-GB"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430273462"/>
                  </a:ext>
                </a:extLst>
              </a:tr>
              <a:tr h="370840">
                <a:tc>
                  <a:txBody>
                    <a:bodyPr/>
                    <a:lstStyle/>
                    <a:p>
                      <a:pPr algn="ctr"/>
                      <a:r>
                        <a:rPr lang="en-GB" dirty="0" smtClean="0">
                          <a:solidFill>
                            <a:schemeClr val="bg1"/>
                          </a:solidFill>
                        </a:rPr>
                        <a:t>L</a:t>
                      </a:r>
                      <a:endParaRPr lang="en-GB"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2142474010"/>
                  </a:ext>
                </a:extLst>
              </a:tr>
              <a:tr h="370840">
                <a:tc>
                  <a:txBody>
                    <a:bodyPr/>
                    <a:lstStyle/>
                    <a:p>
                      <a:pPr algn="ctr"/>
                      <a:r>
                        <a:rPr lang="en-GB" dirty="0" smtClean="0">
                          <a:solidFill>
                            <a:schemeClr val="bg1"/>
                          </a:solidFill>
                        </a:rPr>
                        <a:t>E</a:t>
                      </a:r>
                      <a:endParaRPr lang="en-GB"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890278280"/>
                  </a:ext>
                </a:extLst>
              </a:tr>
              <a:tr h="370840">
                <a:tc>
                  <a:txBody>
                    <a:bodyPr/>
                    <a:lstStyle/>
                    <a:p>
                      <a:pPr algn="ctr"/>
                      <a:r>
                        <a:rPr lang="en-GB" dirty="0" smtClean="0">
                          <a:solidFill>
                            <a:schemeClr val="bg1"/>
                          </a:solidFill>
                        </a:rPr>
                        <a:t>V</a:t>
                      </a:r>
                      <a:endParaRPr lang="en-GB"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953874198"/>
                  </a:ext>
                </a:extLst>
              </a:tr>
              <a:tr h="370840">
                <a:tc>
                  <a:txBody>
                    <a:bodyPr/>
                    <a:lstStyle/>
                    <a:p>
                      <a:pPr algn="ctr"/>
                      <a:r>
                        <a:rPr lang="en-GB" dirty="0" smtClean="0">
                          <a:solidFill>
                            <a:schemeClr val="bg1"/>
                          </a:solidFill>
                        </a:rPr>
                        <a:t>E</a:t>
                      </a:r>
                      <a:endParaRPr lang="en-GB"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317269045"/>
                  </a:ext>
                </a:extLst>
              </a:tr>
              <a:tr h="370840">
                <a:tc>
                  <a:txBody>
                    <a:bodyPr/>
                    <a:lstStyle/>
                    <a:p>
                      <a:pPr algn="ctr"/>
                      <a:r>
                        <a:rPr lang="en-GB" dirty="0" smtClean="0">
                          <a:solidFill>
                            <a:schemeClr val="bg1"/>
                          </a:solidFill>
                        </a:rPr>
                        <a:t>R</a:t>
                      </a:r>
                      <a:endParaRPr lang="en-GB"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929259291"/>
                  </a:ext>
                </a:extLst>
              </a:tr>
            </a:tbl>
          </a:graphicData>
        </a:graphic>
      </p:graphicFrame>
    </p:spTree>
    <p:extLst>
      <p:ext uri="{BB962C8B-B14F-4D97-AF65-F5344CB8AC3E}">
        <p14:creationId xmlns:p14="http://schemas.microsoft.com/office/powerpoint/2010/main" val="1553121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smtClean="0"/>
              <a:t>Project Outcomes</a:t>
            </a:r>
            <a:endParaRPr lang="en-GB" dirty="0"/>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BCS UK IT Industry Awards 2021</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4</a:t>
            </a:fld>
            <a:endParaRPr lang="en-GB"/>
          </a:p>
        </p:txBody>
      </p:sp>
      <p:sp>
        <p:nvSpPr>
          <p:cNvPr id="7" name="TextBox 6"/>
          <p:cNvSpPr txBox="1"/>
          <p:nvPr/>
        </p:nvSpPr>
        <p:spPr>
          <a:xfrm>
            <a:off x="2727100" y="5113700"/>
            <a:ext cx="2849101" cy="646331"/>
          </a:xfrm>
          <a:prstGeom prst="rect">
            <a:avLst/>
          </a:prstGeom>
          <a:noFill/>
        </p:spPr>
        <p:txBody>
          <a:bodyPr wrap="square" rtlCol="0">
            <a:spAutoFit/>
          </a:bodyPr>
          <a:lstStyle/>
          <a:p>
            <a:r>
              <a:rPr lang="en-GB" i="1" dirty="0" smtClean="0">
                <a:solidFill>
                  <a:schemeClr val="bg1"/>
                </a:solidFill>
                <a:latin typeface="Times New Roman" panose="02020603050405020304" pitchFamily="18" charset="0"/>
                <a:cs typeface="Times New Roman" panose="02020603050405020304" pitchFamily="18" charset="0"/>
              </a:rPr>
              <a:t>“This is the data we need, when we need it!”</a:t>
            </a:r>
            <a:endParaRPr lang="en-GB"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975214" y="1226261"/>
            <a:ext cx="3829050" cy="2716458"/>
          </a:xfrm>
          <a:prstGeom prst="rect">
            <a:avLst/>
          </a:prstGeom>
        </p:spPr>
      </p:pic>
      <p:pic>
        <p:nvPicPr>
          <p:cNvPr id="18" name="Picture 17"/>
          <p:cNvPicPr>
            <a:picLocks noChangeAspect="1"/>
          </p:cNvPicPr>
          <p:nvPr/>
        </p:nvPicPr>
        <p:blipFill>
          <a:blip r:embed="rId4"/>
          <a:stretch>
            <a:fillRect/>
          </a:stretch>
        </p:blipFill>
        <p:spPr>
          <a:xfrm>
            <a:off x="2889739" y="1998422"/>
            <a:ext cx="4386130" cy="2187917"/>
          </a:xfrm>
          <a:prstGeom prst="rect">
            <a:avLst/>
          </a:prstGeom>
        </p:spPr>
      </p:pic>
      <p:pic>
        <p:nvPicPr>
          <p:cNvPr id="19" name="Picture 18"/>
          <p:cNvPicPr>
            <a:picLocks noChangeAspect="1"/>
          </p:cNvPicPr>
          <p:nvPr/>
        </p:nvPicPr>
        <p:blipFill>
          <a:blip r:embed="rId5"/>
          <a:stretch>
            <a:fillRect/>
          </a:stretch>
        </p:blipFill>
        <p:spPr>
          <a:xfrm>
            <a:off x="5107173" y="2967678"/>
            <a:ext cx="4142526" cy="2187917"/>
          </a:xfrm>
          <a:prstGeom prst="rect">
            <a:avLst/>
          </a:prstGeom>
        </p:spPr>
      </p:pic>
      <p:pic>
        <p:nvPicPr>
          <p:cNvPr id="20" name="Picture 19"/>
          <p:cNvPicPr>
            <a:picLocks noChangeAspect="1"/>
          </p:cNvPicPr>
          <p:nvPr/>
        </p:nvPicPr>
        <p:blipFill>
          <a:blip r:embed="rId6"/>
          <a:stretch>
            <a:fillRect/>
          </a:stretch>
        </p:blipFill>
        <p:spPr>
          <a:xfrm>
            <a:off x="7346642" y="3602678"/>
            <a:ext cx="4120491" cy="2191968"/>
          </a:xfrm>
          <a:prstGeom prst="rect">
            <a:avLst/>
          </a:prstGeom>
        </p:spPr>
      </p:pic>
      <p:sp>
        <p:nvSpPr>
          <p:cNvPr id="21" name="TextBox 20"/>
          <p:cNvSpPr txBox="1"/>
          <p:nvPr/>
        </p:nvSpPr>
        <p:spPr>
          <a:xfrm>
            <a:off x="509666" y="4236997"/>
            <a:ext cx="2849101" cy="923330"/>
          </a:xfrm>
          <a:prstGeom prst="rect">
            <a:avLst/>
          </a:prstGeom>
          <a:noFill/>
        </p:spPr>
        <p:txBody>
          <a:bodyPr wrap="square" rtlCol="0">
            <a:spAutoFit/>
          </a:bodyPr>
          <a:lstStyle/>
          <a:p>
            <a:r>
              <a:rPr lang="en-GB" i="1" dirty="0" smtClean="0">
                <a:solidFill>
                  <a:schemeClr val="bg1"/>
                </a:solidFill>
                <a:latin typeface="Times New Roman" panose="02020603050405020304" pitchFamily="18" charset="0"/>
                <a:cs typeface="Times New Roman" panose="02020603050405020304" pitchFamily="18" charset="0"/>
              </a:rPr>
              <a:t>“For the first time we are seeing a complete pictures of our Cyber Posture”</a:t>
            </a:r>
            <a:endParaRPr lang="en-GB" i="1" dirty="0">
              <a:solidFill>
                <a:schemeClr val="bg1"/>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7275869" y="833519"/>
            <a:ext cx="2849101" cy="1200329"/>
          </a:xfrm>
          <a:prstGeom prst="rect">
            <a:avLst/>
          </a:prstGeom>
          <a:noFill/>
        </p:spPr>
        <p:txBody>
          <a:bodyPr wrap="square" rtlCol="0">
            <a:spAutoFit/>
          </a:bodyPr>
          <a:lstStyle/>
          <a:p>
            <a:r>
              <a:rPr lang="en-GB" i="1" dirty="0" smtClean="0">
                <a:solidFill>
                  <a:schemeClr val="bg1"/>
                </a:solidFill>
                <a:latin typeface="Times New Roman" panose="02020603050405020304" pitchFamily="18" charset="0"/>
                <a:cs typeface="Times New Roman" panose="02020603050405020304" pitchFamily="18" charset="0"/>
              </a:rPr>
              <a:t>“We’ve needed this data but could spare the capacity to manually collect it; what a time saver!”</a:t>
            </a:r>
            <a:endParaRPr lang="en-GB" i="1" dirty="0">
              <a:solidFill>
                <a:schemeClr val="bg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9078887" y="1900183"/>
            <a:ext cx="2849101" cy="923330"/>
          </a:xfrm>
          <a:prstGeom prst="rect">
            <a:avLst/>
          </a:prstGeom>
          <a:noFill/>
        </p:spPr>
        <p:txBody>
          <a:bodyPr wrap="square" rtlCol="0">
            <a:spAutoFit/>
          </a:bodyPr>
          <a:lstStyle/>
          <a:p>
            <a:r>
              <a:rPr lang="en-GB" i="1" dirty="0" smtClean="0">
                <a:solidFill>
                  <a:schemeClr val="bg1"/>
                </a:solidFill>
                <a:latin typeface="Times New Roman" panose="02020603050405020304" pitchFamily="18" charset="0"/>
                <a:cs typeface="Times New Roman" panose="02020603050405020304" pitchFamily="18" charset="0"/>
              </a:rPr>
              <a:t>“The business can talk with the techies using a common language we all agree on”</a:t>
            </a:r>
            <a:endParaRPr lang="en-GB" i="1" dirty="0">
              <a:solidFill>
                <a:schemeClr val="bg1"/>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4056861" y="6064374"/>
            <a:ext cx="3749744" cy="369332"/>
          </a:xfrm>
          <a:prstGeom prst="rect">
            <a:avLst/>
          </a:prstGeom>
          <a:noFill/>
        </p:spPr>
        <p:txBody>
          <a:bodyPr wrap="none" rtlCol="0">
            <a:spAutoFit/>
          </a:bodyPr>
          <a:lstStyle/>
          <a:p>
            <a:r>
              <a:rPr lang="en-GB" dirty="0" smtClean="0">
                <a:solidFill>
                  <a:srgbClr val="FF0000"/>
                </a:solidFill>
              </a:rPr>
              <a:t>Data for demonstration purposes only</a:t>
            </a:r>
            <a:endParaRPr lang="en-GB" dirty="0">
              <a:solidFill>
                <a:srgbClr val="FF0000"/>
              </a:solidFill>
            </a:endParaRPr>
          </a:p>
        </p:txBody>
      </p:sp>
    </p:spTree>
    <p:extLst>
      <p:ext uri="{BB962C8B-B14F-4D97-AF65-F5344CB8AC3E}">
        <p14:creationId xmlns:p14="http://schemas.microsoft.com/office/powerpoint/2010/main" val="2557437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smtClean="0"/>
              <a:t>How We Got There?</a:t>
            </a:r>
            <a:endParaRPr lang="en-GB" dirty="0"/>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BCS UK IT Industry Awards 2021</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5</a:t>
            </a:fld>
            <a:endParaRPr lang="en-GB"/>
          </a:p>
        </p:txBody>
      </p:sp>
      <p:pic>
        <p:nvPicPr>
          <p:cNvPr id="6" name="Picture 5"/>
          <p:cNvPicPr>
            <a:picLocks noChangeAspect="1"/>
          </p:cNvPicPr>
          <p:nvPr/>
        </p:nvPicPr>
        <p:blipFill>
          <a:blip r:embed="rId3"/>
          <a:stretch>
            <a:fillRect/>
          </a:stretch>
        </p:blipFill>
        <p:spPr>
          <a:xfrm>
            <a:off x="3596520" y="1276349"/>
            <a:ext cx="4670425" cy="4429229"/>
          </a:xfrm>
          <a:prstGeom prst="rect">
            <a:avLst/>
          </a:prstGeom>
        </p:spPr>
      </p:pic>
      <p:sp>
        <p:nvSpPr>
          <p:cNvPr id="9" name="TextBox 8"/>
          <p:cNvSpPr txBox="1"/>
          <p:nvPr/>
        </p:nvSpPr>
        <p:spPr>
          <a:xfrm>
            <a:off x="5270429" y="1756122"/>
            <a:ext cx="1322606" cy="584775"/>
          </a:xfrm>
          <a:prstGeom prst="rect">
            <a:avLst/>
          </a:prstGeom>
          <a:noFill/>
        </p:spPr>
        <p:txBody>
          <a:bodyPr wrap="none" rtlCol="0">
            <a:spAutoFit/>
          </a:bodyPr>
          <a:lstStyle/>
          <a:p>
            <a:r>
              <a:rPr lang="en-GB" sz="3200" dirty="0" smtClean="0"/>
              <a:t>People</a:t>
            </a:r>
            <a:endParaRPr lang="en-GB" sz="3200" dirty="0"/>
          </a:p>
        </p:txBody>
      </p:sp>
      <p:sp>
        <p:nvSpPr>
          <p:cNvPr id="16" name="TextBox 15"/>
          <p:cNvSpPr txBox="1"/>
          <p:nvPr/>
        </p:nvSpPr>
        <p:spPr>
          <a:xfrm>
            <a:off x="3873429" y="4078276"/>
            <a:ext cx="1131913" cy="461665"/>
          </a:xfrm>
          <a:prstGeom prst="rect">
            <a:avLst/>
          </a:prstGeom>
          <a:noFill/>
        </p:spPr>
        <p:txBody>
          <a:bodyPr wrap="none" rtlCol="0">
            <a:spAutoFit/>
          </a:bodyPr>
          <a:lstStyle/>
          <a:p>
            <a:r>
              <a:rPr lang="en-GB" sz="2400" dirty="0" smtClean="0"/>
              <a:t>Process</a:t>
            </a:r>
            <a:endParaRPr lang="en-GB" sz="2400" dirty="0"/>
          </a:p>
        </p:txBody>
      </p:sp>
      <p:sp>
        <p:nvSpPr>
          <p:cNvPr id="17" name="TextBox 16"/>
          <p:cNvSpPr txBox="1"/>
          <p:nvPr/>
        </p:nvSpPr>
        <p:spPr>
          <a:xfrm>
            <a:off x="6702561" y="4109054"/>
            <a:ext cx="1357744" cy="400110"/>
          </a:xfrm>
          <a:prstGeom prst="rect">
            <a:avLst/>
          </a:prstGeom>
          <a:noFill/>
        </p:spPr>
        <p:txBody>
          <a:bodyPr wrap="none" rtlCol="0">
            <a:spAutoFit/>
          </a:bodyPr>
          <a:lstStyle/>
          <a:p>
            <a:r>
              <a:rPr lang="en-GB" sz="2000" dirty="0" smtClean="0"/>
              <a:t>Technology</a:t>
            </a:r>
            <a:endParaRPr lang="en-GB" sz="2000" dirty="0"/>
          </a:p>
        </p:txBody>
      </p:sp>
      <p:sp>
        <p:nvSpPr>
          <p:cNvPr id="24" name="TextBox 23"/>
          <p:cNvSpPr txBox="1"/>
          <p:nvPr/>
        </p:nvSpPr>
        <p:spPr>
          <a:xfrm>
            <a:off x="5270429" y="3397056"/>
            <a:ext cx="1303562" cy="523220"/>
          </a:xfrm>
          <a:prstGeom prst="rect">
            <a:avLst/>
          </a:prstGeom>
          <a:noFill/>
        </p:spPr>
        <p:txBody>
          <a:bodyPr wrap="none" rtlCol="0">
            <a:spAutoFit/>
          </a:bodyPr>
          <a:lstStyle/>
          <a:p>
            <a:r>
              <a:rPr lang="en-GB" sz="2800" dirty="0" smtClean="0">
                <a:solidFill>
                  <a:srgbClr val="0070C0"/>
                </a:solidFill>
              </a:rPr>
              <a:t>Success</a:t>
            </a:r>
            <a:endParaRPr lang="en-GB" sz="2800" dirty="0">
              <a:solidFill>
                <a:srgbClr val="0070C0"/>
              </a:solidFill>
            </a:endParaRPr>
          </a:p>
        </p:txBody>
      </p:sp>
      <p:sp>
        <p:nvSpPr>
          <p:cNvPr id="25" name="TextBox 24"/>
          <p:cNvSpPr txBox="1"/>
          <p:nvPr/>
        </p:nvSpPr>
        <p:spPr>
          <a:xfrm>
            <a:off x="2435352" y="1453198"/>
            <a:ext cx="2329612" cy="1200329"/>
          </a:xfrm>
          <a:prstGeom prst="rect">
            <a:avLst/>
          </a:prstGeom>
          <a:noFill/>
        </p:spPr>
        <p:txBody>
          <a:bodyPr wrap="none" rtlCol="0">
            <a:spAutoFit/>
          </a:bodyPr>
          <a:lstStyle/>
          <a:p>
            <a:r>
              <a:rPr lang="en-GB" dirty="0" smtClean="0">
                <a:solidFill>
                  <a:schemeClr val="bg1"/>
                </a:solidFill>
              </a:rPr>
              <a:t>Subject Matter Experts</a:t>
            </a:r>
          </a:p>
          <a:p>
            <a:r>
              <a:rPr lang="en-GB" dirty="0" smtClean="0">
                <a:solidFill>
                  <a:schemeClr val="bg1"/>
                </a:solidFill>
              </a:rPr>
              <a:t>Business Owners</a:t>
            </a:r>
          </a:p>
          <a:p>
            <a:r>
              <a:rPr lang="en-GB" dirty="0" smtClean="0">
                <a:solidFill>
                  <a:schemeClr val="bg1"/>
                </a:solidFill>
              </a:rPr>
              <a:t>End Users</a:t>
            </a:r>
          </a:p>
          <a:p>
            <a:r>
              <a:rPr lang="en-GB" dirty="0" smtClean="0">
                <a:solidFill>
                  <a:schemeClr val="bg1"/>
                </a:solidFill>
              </a:rPr>
              <a:t>Delivery team</a:t>
            </a:r>
            <a:endParaRPr lang="en-GB" dirty="0">
              <a:solidFill>
                <a:schemeClr val="bg1"/>
              </a:solidFill>
            </a:endParaRPr>
          </a:p>
        </p:txBody>
      </p:sp>
      <p:sp>
        <p:nvSpPr>
          <p:cNvPr id="26" name="TextBox 25"/>
          <p:cNvSpPr txBox="1"/>
          <p:nvPr/>
        </p:nvSpPr>
        <p:spPr>
          <a:xfrm>
            <a:off x="8543854" y="3708943"/>
            <a:ext cx="2562433" cy="923330"/>
          </a:xfrm>
          <a:prstGeom prst="rect">
            <a:avLst/>
          </a:prstGeom>
          <a:noFill/>
        </p:spPr>
        <p:txBody>
          <a:bodyPr wrap="none" rtlCol="0">
            <a:spAutoFit/>
          </a:bodyPr>
          <a:lstStyle/>
          <a:p>
            <a:r>
              <a:rPr lang="en-GB" dirty="0" smtClean="0">
                <a:solidFill>
                  <a:schemeClr val="bg1"/>
                </a:solidFill>
              </a:rPr>
              <a:t>Development stack</a:t>
            </a:r>
          </a:p>
          <a:p>
            <a:r>
              <a:rPr lang="en-GB" dirty="0" smtClean="0">
                <a:solidFill>
                  <a:schemeClr val="bg1"/>
                </a:solidFill>
              </a:rPr>
              <a:t>Collaboration tools</a:t>
            </a:r>
          </a:p>
          <a:p>
            <a:r>
              <a:rPr lang="en-GB" dirty="0" smtClean="0">
                <a:solidFill>
                  <a:schemeClr val="bg1"/>
                </a:solidFill>
              </a:rPr>
              <a:t>Project Tracking Software</a:t>
            </a:r>
            <a:endParaRPr lang="en-GB" dirty="0">
              <a:solidFill>
                <a:schemeClr val="bg1"/>
              </a:solidFill>
            </a:endParaRPr>
          </a:p>
        </p:txBody>
      </p:sp>
      <p:sp>
        <p:nvSpPr>
          <p:cNvPr id="27" name="TextBox 26"/>
          <p:cNvSpPr txBox="1"/>
          <p:nvPr/>
        </p:nvSpPr>
        <p:spPr>
          <a:xfrm>
            <a:off x="1301420" y="3641175"/>
            <a:ext cx="2267865" cy="1200329"/>
          </a:xfrm>
          <a:prstGeom prst="rect">
            <a:avLst/>
          </a:prstGeom>
          <a:noFill/>
        </p:spPr>
        <p:txBody>
          <a:bodyPr wrap="none" rtlCol="0">
            <a:spAutoFit/>
          </a:bodyPr>
          <a:lstStyle/>
          <a:p>
            <a:r>
              <a:rPr lang="en-GB" dirty="0" smtClean="0">
                <a:solidFill>
                  <a:schemeClr val="bg1"/>
                </a:solidFill>
              </a:rPr>
              <a:t>Requirements capture</a:t>
            </a:r>
          </a:p>
          <a:p>
            <a:r>
              <a:rPr lang="en-GB" dirty="0" smtClean="0">
                <a:solidFill>
                  <a:schemeClr val="bg1"/>
                </a:solidFill>
              </a:rPr>
              <a:t>Data on-boarding</a:t>
            </a:r>
          </a:p>
          <a:p>
            <a:r>
              <a:rPr lang="en-GB" dirty="0" smtClean="0">
                <a:solidFill>
                  <a:schemeClr val="bg1"/>
                </a:solidFill>
              </a:rPr>
              <a:t>Feedback</a:t>
            </a:r>
          </a:p>
          <a:p>
            <a:r>
              <a:rPr lang="en-GB" dirty="0" smtClean="0">
                <a:solidFill>
                  <a:schemeClr val="bg1"/>
                </a:solidFill>
              </a:rPr>
              <a:t>Communications</a:t>
            </a:r>
            <a:endParaRPr lang="en-GB" dirty="0">
              <a:solidFill>
                <a:schemeClr val="bg1"/>
              </a:solidFill>
            </a:endParaRPr>
          </a:p>
        </p:txBody>
      </p:sp>
    </p:spTree>
    <p:extLst>
      <p:ext uri="{BB962C8B-B14F-4D97-AF65-F5344CB8AC3E}">
        <p14:creationId xmlns:p14="http://schemas.microsoft.com/office/powerpoint/2010/main" val="3754782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smtClean="0"/>
              <a:t>User Engagement Processes</a:t>
            </a:r>
            <a:endParaRPr lang="en-GB" dirty="0"/>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BCS UK IT Industry Awards 2021</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6</a:t>
            </a:fld>
            <a:endParaRPr lang="en-GB"/>
          </a:p>
        </p:txBody>
      </p:sp>
      <p:pic>
        <p:nvPicPr>
          <p:cNvPr id="3" name="Picture 2"/>
          <p:cNvPicPr>
            <a:picLocks noChangeAspect="1"/>
          </p:cNvPicPr>
          <p:nvPr/>
        </p:nvPicPr>
        <p:blipFill>
          <a:blip r:embed="rId3"/>
          <a:stretch>
            <a:fillRect/>
          </a:stretch>
        </p:blipFill>
        <p:spPr>
          <a:xfrm>
            <a:off x="538885" y="3916804"/>
            <a:ext cx="2870742" cy="1789352"/>
          </a:xfrm>
          <a:prstGeom prst="rect">
            <a:avLst/>
          </a:prstGeom>
          <a:noFill/>
          <a:ln w="19050">
            <a:solidFill>
              <a:schemeClr val="accent1"/>
            </a:solidFill>
          </a:ln>
        </p:spPr>
      </p:pic>
      <p:pic>
        <p:nvPicPr>
          <p:cNvPr id="7" name="Picture 6"/>
          <p:cNvPicPr>
            <a:picLocks noChangeAspect="1"/>
          </p:cNvPicPr>
          <p:nvPr/>
        </p:nvPicPr>
        <p:blipFill>
          <a:blip r:embed="rId4"/>
          <a:stretch>
            <a:fillRect/>
          </a:stretch>
        </p:blipFill>
        <p:spPr>
          <a:xfrm>
            <a:off x="6996550" y="1389099"/>
            <a:ext cx="4750605" cy="2831854"/>
          </a:xfrm>
          <a:prstGeom prst="rect">
            <a:avLst/>
          </a:prstGeom>
          <a:ln w="19050">
            <a:solidFill>
              <a:schemeClr val="accent1"/>
            </a:solidFill>
          </a:ln>
        </p:spPr>
      </p:pic>
      <p:sp>
        <p:nvSpPr>
          <p:cNvPr id="15" name="TextBox 14"/>
          <p:cNvSpPr txBox="1"/>
          <p:nvPr/>
        </p:nvSpPr>
        <p:spPr>
          <a:xfrm>
            <a:off x="3533615" y="4554609"/>
            <a:ext cx="8334252" cy="1200329"/>
          </a:xfrm>
          <a:prstGeom prst="rect">
            <a:avLst/>
          </a:prstGeom>
          <a:noFill/>
        </p:spPr>
        <p:txBody>
          <a:bodyPr wrap="square" rtlCol="0">
            <a:spAutoFit/>
          </a:bodyPr>
          <a:lstStyle/>
          <a:p>
            <a:r>
              <a:rPr lang="en-GB" dirty="0" smtClean="0">
                <a:solidFill>
                  <a:schemeClr val="accent1">
                    <a:lumMod val="25000"/>
                    <a:lumOff val="75000"/>
                  </a:schemeClr>
                </a:solidFill>
              </a:rPr>
              <a:t>During the project we constantly found new data feeds, and received requests for their inclusion. A </a:t>
            </a:r>
            <a:r>
              <a:rPr lang="en-GB" b="1" dirty="0" smtClean="0">
                <a:solidFill>
                  <a:schemeClr val="bg1"/>
                </a:solidFill>
              </a:rPr>
              <a:t>specially developed on-boarding process </a:t>
            </a:r>
            <a:r>
              <a:rPr lang="en-GB" dirty="0" smtClean="0">
                <a:solidFill>
                  <a:schemeClr val="accent1">
                    <a:lumMod val="25000"/>
                    <a:lumOff val="75000"/>
                  </a:schemeClr>
                </a:solidFill>
              </a:rPr>
              <a:t>provides clear and concise procedure for requesting the inclusion of new data feeds and </a:t>
            </a:r>
            <a:r>
              <a:rPr lang="en-GB" b="1" dirty="0" smtClean="0">
                <a:solidFill>
                  <a:schemeClr val="bg1"/>
                </a:solidFill>
              </a:rPr>
              <a:t>outlines the responsibilities </a:t>
            </a:r>
            <a:r>
              <a:rPr lang="en-GB" dirty="0" smtClean="0">
                <a:solidFill>
                  <a:schemeClr val="accent1">
                    <a:lumMod val="25000"/>
                    <a:lumOff val="75000"/>
                  </a:schemeClr>
                </a:solidFill>
              </a:rPr>
              <a:t>of the data owner, processor, and users.</a:t>
            </a:r>
            <a:endParaRPr lang="en-GB" dirty="0">
              <a:solidFill>
                <a:schemeClr val="accent1">
                  <a:lumMod val="25000"/>
                  <a:lumOff val="75000"/>
                </a:schemeClr>
              </a:solidFill>
            </a:endParaRPr>
          </a:p>
        </p:txBody>
      </p:sp>
      <p:sp>
        <p:nvSpPr>
          <p:cNvPr id="18" name="TextBox 17"/>
          <p:cNvSpPr txBox="1"/>
          <p:nvPr/>
        </p:nvSpPr>
        <p:spPr>
          <a:xfrm>
            <a:off x="509666" y="1389099"/>
            <a:ext cx="6310234" cy="2308324"/>
          </a:xfrm>
          <a:prstGeom prst="rect">
            <a:avLst/>
          </a:prstGeom>
          <a:noFill/>
        </p:spPr>
        <p:txBody>
          <a:bodyPr wrap="square" rtlCol="0">
            <a:spAutoFit/>
          </a:bodyPr>
          <a:lstStyle/>
          <a:p>
            <a:r>
              <a:rPr lang="en-GB" dirty="0">
                <a:solidFill>
                  <a:schemeClr val="accent1">
                    <a:lumMod val="25000"/>
                    <a:lumOff val="75000"/>
                  </a:schemeClr>
                </a:solidFill>
              </a:rPr>
              <a:t>Using </a:t>
            </a:r>
            <a:r>
              <a:rPr lang="en-GB" b="1" dirty="0">
                <a:solidFill>
                  <a:schemeClr val="bg1"/>
                </a:solidFill>
              </a:rPr>
              <a:t>newly adopted Agile </a:t>
            </a:r>
            <a:r>
              <a:rPr lang="en-GB" b="1" dirty="0">
                <a:solidFill>
                  <a:schemeClr val="accent1">
                    <a:lumMod val="25000"/>
                    <a:lumOff val="75000"/>
                  </a:schemeClr>
                </a:solidFill>
              </a:rPr>
              <a:t>processes</a:t>
            </a:r>
            <a:r>
              <a:rPr lang="en-GB" dirty="0">
                <a:solidFill>
                  <a:schemeClr val="accent1">
                    <a:lumMod val="25000"/>
                    <a:lumOff val="75000"/>
                  </a:schemeClr>
                </a:solidFill>
              </a:rPr>
              <a:t> allowed the development team to work closely with product owners, understanding their needs and helping </a:t>
            </a:r>
            <a:r>
              <a:rPr lang="en-GB" b="1" dirty="0">
                <a:solidFill>
                  <a:schemeClr val="bg1"/>
                </a:solidFill>
              </a:rPr>
              <a:t>realise the full impact of the </a:t>
            </a:r>
            <a:r>
              <a:rPr lang="en-GB" b="1" dirty="0" smtClean="0">
                <a:solidFill>
                  <a:schemeClr val="bg1"/>
                </a:solidFill>
              </a:rPr>
              <a:t>solution</a:t>
            </a:r>
            <a:r>
              <a:rPr lang="en-GB" dirty="0" smtClean="0">
                <a:solidFill>
                  <a:schemeClr val="bg1"/>
                </a:solidFill>
              </a:rPr>
              <a:t>.  </a:t>
            </a:r>
            <a:r>
              <a:rPr lang="en-GB" dirty="0" smtClean="0">
                <a:solidFill>
                  <a:schemeClr val="accent1">
                    <a:lumMod val="25000"/>
                    <a:lumOff val="75000"/>
                  </a:schemeClr>
                </a:solidFill>
              </a:rPr>
              <a:t>Confluence and JIRA allowed the development team to </a:t>
            </a:r>
            <a:r>
              <a:rPr lang="en-GB" b="1" dirty="0" smtClean="0">
                <a:solidFill>
                  <a:schemeClr val="bg1"/>
                </a:solidFill>
              </a:rPr>
              <a:t>collaborate with customers </a:t>
            </a:r>
            <a:r>
              <a:rPr lang="en-GB" dirty="0" smtClean="0">
                <a:solidFill>
                  <a:schemeClr val="accent1">
                    <a:lumMod val="25000"/>
                    <a:lumOff val="75000"/>
                  </a:schemeClr>
                </a:solidFill>
              </a:rPr>
              <a:t>and receive </a:t>
            </a:r>
            <a:r>
              <a:rPr lang="en-GB" b="1" dirty="0" smtClean="0">
                <a:solidFill>
                  <a:schemeClr val="bg1"/>
                </a:solidFill>
              </a:rPr>
              <a:t>continuous feedback </a:t>
            </a:r>
            <a:r>
              <a:rPr lang="en-GB" dirty="0" smtClean="0">
                <a:solidFill>
                  <a:schemeClr val="accent1">
                    <a:lumMod val="25000"/>
                    <a:lumOff val="75000"/>
                  </a:schemeClr>
                </a:solidFill>
              </a:rPr>
              <a:t>on output.  User engagement allowed for the a </a:t>
            </a:r>
            <a:r>
              <a:rPr lang="en-GB" b="1" dirty="0" smtClean="0">
                <a:solidFill>
                  <a:schemeClr val="bg1"/>
                </a:solidFill>
              </a:rPr>
              <a:t>brand new client relation model</a:t>
            </a:r>
            <a:r>
              <a:rPr lang="en-GB" dirty="0" smtClean="0">
                <a:solidFill>
                  <a:schemeClr val="bg1"/>
                </a:solidFill>
              </a:rPr>
              <a:t> </a:t>
            </a:r>
            <a:r>
              <a:rPr lang="en-GB" dirty="0" smtClean="0">
                <a:solidFill>
                  <a:schemeClr val="accent1">
                    <a:lumMod val="25000"/>
                    <a:lumOff val="75000"/>
                  </a:schemeClr>
                </a:solidFill>
              </a:rPr>
              <a:t>helping to set priorities, create a clear product roadmap, and allow for the swift resolution of issues.</a:t>
            </a:r>
            <a:endParaRPr lang="en-GB" dirty="0">
              <a:solidFill>
                <a:schemeClr val="accent1">
                  <a:lumMod val="25000"/>
                  <a:lumOff val="75000"/>
                </a:schemeClr>
              </a:solidFill>
            </a:endParaRPr>
          </a:p>
        </p:txBody>
      </p:sp>
    </p:spTree>
    <p:extLst>
      <p:ext uri="{BB962C8B-B14F-4D97-AF65-F5344CB8AC3E}">
        <p14:creationId xmlns:p14="http://schemas.microsoft.com/office/powerpoint/2010/main" val="2184934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smtClean="0"/>
              <a:t>A Word From A </a:t>
            </a:r>
            <a:r>
              <a:rPr lang="en-GB" dirty="0" err="1" smtClean="0"/>
              <a:t>CyberMI</a:t>
            </a:r>
            <a:r>
              <a:rPr lang="en-GB" dirty="0" smtClean="0"/>
              <a:t> Reporting User</a:t>
            </a:r>
            <a:endParaRPr lang="en-GB" dirty="0"/>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BCS UK IT Industry Awards 2021</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7</a:t>
            </a:fld>
            <a:endParaRPr lang="en-GB"/>
          </a:p>
        </p:txBody>
      </p:sp>
      <p:sp>
        <p:nvSpPr>
          <p:cNvPr id="9" name="TextBox 8"/>
          <p:cNvSpPr txBox="1"/>
          <p:nvPr/>
        </p:nvSpPr>
        <p:spPr>
          <a:xfrm>
            <a:off x="2935364" y="1440528"/>
            <a:ext cx="4519536" cy="830997"/>
          </a:xfrm>
          <a:prstGeom prst="rect">
            <a:avLst/>
          </a:prstGeom>
          <a:noFill/>
        </p:spPr>
        <p:txBody>
          <a:bodyPr wrap="square" rtlCol="0">
            <a:spAutoFit/>
          </a:bodyPr>
          <a:lstStyle/>
          <a:p>
            <a:r>
              <a:rPr lang="en-GB" sz="2400" dirty="0" smtClean="0">
                <a:solidFill>
                  <a:schemeClr val="bg1"/>
                </a:solidFill>
              </a:rPr>
              <a:t>Regular and clear communications and insights</a:t>
            </a:r>
            <a:endParaRPr lang="en-GB" sz="2400" dirty="0">
              <a:solidFill>
                <a:schemeClr val="bg1"/>
              </a:solidFill>
            </a:endParaRPr>
          </a:p>
        </p:txBody>
      </p:sp>
      <p:sp>
        <p:nvSpPr>
          <p:cNvPr id="10" name="TextBox 9"/>
          <p:cNvSpPr txBox="1"/>
          <p:nvPr/>
        </p:nvSpPr>
        <p:spPr>
          <a:xfrm>
            <a:off x="2935365" y="3063680"/>
            <a:ext cx="4327785" cy="830997"/>
          </a:xfrm>
          <a:prstGeom prst="rect">
            <a:avLst/>
          </a:prstGeom>
          <a:noFill/>
        </p:spPr>
        <p:txBody>
          <a:bodyPr wrap="square" rtlCol="0">
            <a:spAutoFit/>
          </a:bodyPr>
          <a:lstStyle/>
          <a:p>
            <a:r>
              <a:rPr lang="en-GB" sz="2400" dirty="0" smtClean="0">
                <a:solidFill>
                  <a:schemeClr val="bg1"/>
                </a:solidFill>
              </a:rPr>
              <a:t>Open invitation to provide feedback</a:t>
            </a:r>
            <a:endParaRPr lang="en-GB" sz="2400" dirty="0">
              <a:solidFill>
                <a:schemeClr val="bg1"/>
              </a:solidFill>
            </a:endParaRPr>
          </a:p>
        </p:txBody>
      </p:sp>
      <p:sp>
        <p:nvSpPr>
          <p:cNvPr id="11" name="TextBox 10"/>
          <p:cNvSpPr txBox="1"/>
          <p:nvPr/>
        </p:nvSpPr>
        <p:spPr>
          <a:xfrm>
            <a:off x="5931732" y="2270089"/>
            <a:ext cx="4327785" cy="830997"/>
          </a:xfrm>
          <a:prstGeom prst="rect">
            <a:avLst/>
          </a:prstGeom>
          <a:noFill/>
        </p:spPr>
        <p:txBody>
          <a:bodyPr wrap="square" rtlCol="0">
            <a:spAutoFit/>
          </a:bodyPr>
          <a:lstStyle/>
          <a:p>
            <a:r>
              <a:rPr lang="en-GB" sz="2400" dirty="0" smtClean="0">
                <a:solidFill>
                  <a:schemeClr val="bg1"/>
                </a:solidFill>
              </a:rPr>
              <a:t>Delivery of increased benefit through innovation</a:t>
            </a:r>
            <a:endParaRPr lang="en-GB" sz="2400" dirty="0">
              <a:solidFill>
                <a:schemeClr val="bg1"/>
              </a:solidFill>
            </a:endParaRPr>
          </a:p>
        </p:txBody>
      </p:sp>
      <p:sp>
        <p:nvSpPr>
          <p:cNvPr id="12" name="TextBox 11"/>
          <p:cNvSpPr txBox="1"/>
          <p:nvPr/>
        </p:nvSpPr>
        <p:spPr>
          <a:xfrm>
            <a:off x="5931733" y="3979042"/>
            <a:ext cx="4327785" cy="461665"/>
          </a:xfrm>
          <a:prstGeom prst="rect">
            <a:avLst/>
          </a:prstGeom>
          <a:noFill/>
        </p:spPr>
        <p:txBody>
          <a:bodyPr wrap="square" rtlCol="0">
            <a:spAutoFit/>
          </a:bodyPr>
          <a:lstStyle/>
          <a:p>
            <a:r>
              <a:rPr lang="en-GB" sz="2400" dirty="0" smtClean="0">
                <a:solidFill>
                  <a:schemeClr val="bg1"/>
                </a:solidFill>
              </a:rPr>
              <a:t>Managed expectations</a:t>
            </a:r>
            <a:endParaRPr lang="en-GB" sz="2400" dirty="0">
              <a:solidFill>
                <a:schemeClr val="bg1"/>
              </a:solidFill>
            </a:endParaRPr>
          </a:p>
        </p:txBody>
      </p:sp>
      <p:sp>
        <p:nvSpPr>
          <p:cNvPr id="13" name="TextBox 12"/>
          <p:cNvSpPr txBox="1"/>
          <p:nvPr/>
        </p:nvSpPr>
        <p:spPr>
          <a:xfrm>
            <a:off x="3023015" y="4713004"/>
            <a:ext cx="4327785" cy="830997"/>
          </a:xfrm>
          <a:prstGeom prst="rect">
            <a:avLst/>
          </a:prstGeom>
          <a:noFill/>
        </p:spPr>
        <p:txBody>
          <a:bodyPr wrap="square" rtlCol="0">
            <a:spAutoFit/>
          </a:bodyPr>
          <a:lstStyle/>
          <a:p>
            <a:r>
              <a:rPr lang="en-GB" sz="2400" dirty="0" smtClean="0">
                <a:solidFill>
                  <a:schemeClr val="bg1"/>
                </a:solidFill>
              </a:rPr>
              <a:t>Clear and structured engagement process</a:t>
            </a:r>
            <a:endParaRPr lang="en-GB" sz="2400" dirty="0">
              <a:solidFill>
                <a:schemeClr val="bg1"/>
              </a:solidFill>
            </a:endParaRPr>
          </a:p>
        </p:txBody>
      </p:sp>
      <p:pic>
        <p:nvPicPr>
          <p:cNvPr id="6" name="Picture 5"/>
          <p:cNvPicPr>
            <a:picLocks noChangeAspect="1"/>
          </p:cNvPicPr>
          <p:nvPr/>
        </p:nvPicPr>
        <p:blipFill>
          <a:blip r:embed="rId3"/>
          <a:stretch>
            <a:fillRect/>
          </a:stretch>
        </p:blipFill>
        <p:spPr>
          <a:xfrm>
            <a:off x="9075689" y="3917977"/>
            <a:ext cx="695422" cy="714475"/>
          </a:xfrm>
          <a:prstGeom prst="rect">
            <a:avLst/>
          </a:prstGeom>
        </p:spPr>
      </p:pic>
      <p:pic>
        <p:nvPicPr>
          <p:cNvPr id="14" name="Picture 13"/>
          <p:cNvPicPr>
            <a:picLocks noChangeAspect="1"/>
          </p:cNvPicPr>
          <p:nvPr/>
        </p:nvPicPr>
        <p:blipFill>
          <a:blip r:embed="rId4"/>
          <a:stretch>
            <a:fillRect/>
          </a:stretch>
        </p:blipFill>
        <p:spPr>
          <a:xfrm>
            <a:off x="9771111" y="2270089"/>
            <a:ext cx="666843" cy="543001"/>
          </a:xfrm>
          <a:prstGeom prst="rect">
            <a:avLst/>
          </a:prstGeom>
        </p:spPr>
      </p:pic>
      <p:pic>
        <p:nvPicPr>
          <p:cNvPr id="16" name="Picture 15"/>
          <p:cNvPicPr>
            <a:picLocks noChangeAspect="1"/>
          </p:cNvPicPr>
          <p:nvPr/>
        </p:nvPicPr>
        <p:blipFill>
          <a:blip r:embed="rId5"/>
          <a:stretch>
            <a:fillRect/>
          </a:stretch>
        </p:blipFill>
        <p:spPr>
          <a:xfrm>
            <a:off x="2192310" y="3101086"/>
            <a:ext cx="743054" cy="714475"/>
          </a:xfrm>
          <a:prstGeom prst="rect">
            <a:avLst/>
          </a:prstGeom>
        </p:spPr>
      </p:pic>
      <p:pic>
        <p:nvPicPr>
          <p:cNvPr id="17" name="Picture 16"/>
          <p:cNvPicPr>
            <a:picLocks noChangeAspect="1"/>
          </p:cNvPicPr>
          <p:nvPr/>
        </p:nvPicPr>
        <p:blipFill>
          <a:blip r:embed="rId6"/>
          <a:stretch>
            <a:fillRect/>
          </a:stretch>
        </p:blipFill>
        <p:spPr>
          <a:xfrm>
            <a:off x="2211363" y="4763978"/>
            <a:ext cx="704948" cy="724001"/>
          </a:xfrm>
          <a:prstGeom prst="rect">
            <a:avLst/>
          </a:prstGeom>
        </p:spPr>
      </p:pic>
      <p:pic>
        <p:nvPicPr>
          <p:cNvPr id="19" name="Picture 18"/>
          <p:cNvPicPr>
            <a:picLocks noChangeAspect="1"/>
          </p:cNvPicPr>
          <p:nvPr/>
        </p:nvPicPr>
        <p:blipFill>
          <a:blip r:embed="rId7"/>
          <a:stretch>
            <a:fillRect/>
          </a:stretch>
        </p:blipFill>
        <p:spPr>
          <a:xfrm>
            <a:off x="2192310" y="1570236"/>
            <a:ext cx="724001" cy="571580"/>
          </a:xfrm>
          <a:prstGeom prst="rect">
            <a:avLst/>
          </a:prstGeom>
        </p:spPr>
      </p:pic>
    </p:spTree>
    <p:extLst>
      <p:ext uri="{BB962C8B-B14F-4D97-AF65-F5344CB8AC3E}">
        <p14:creationId xmlns:p14="http://schemas.microsoft.com/office/powerpoint/2010/main" val="516569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D303-F3CB-4756-80BD-CE88B3D2D13E}"/>
              </a:ext>
            </a:extLst>
          </p:cNvPr>
          <p:cNvSpPr>
            <a:spLocks noGrp="1"/>
          </p:cNvSpPr>
          <p:nvPr>
            <p:ph type="title"/>
          </p:nvPr>
        </p:nvSpPr>
        <p:spPr/>
        <p:txBody>
          <a:bodyPr/>
          <a:lstStyle/>
          <a:p>
            <a:r>
              <a:rPr lang="en-GB" dirty="0" smtClean="0"/>
              <a:t>Thank You and Questions</a:t>
            </a:r>
            <a:endParaRPr lang="en-GB" dirty="0"/>
          </a:p>
        </p:txBody>
      </p:sp>
      <p:sp>
        <p:nvSpPr>
          <p:cNvPr id="4" name="Footer Placeholder 3">
            <a:extLst>
              <a:ext uri="{FF2B5EF4-FFF2-40B4-BE49-F238E27FC236}">
                <a16:creationId xmlns:a16="http://schemas.microsoft.com/office/drawing/2014/main" id="{8D8479DC-5C92-4BA7-B8B6-9504AD7E281C}"/>
              </a:ext>
            </a:extLst>
          </p:cNvPr>
          <p:cNvSpPr>
            <a:spLocks noGrp="1"/>
          </p:cNvSpPr>
          <p:nvPr>
            <p:ph type="ftr" sz="quarter" idx="11"/>
          </p:nvPr>
        </p:nvSpPr>
        <p:spPr/>
        <p:txBody>
          <a:bodyPr/>
          <a:lstStyle/>
          <a:p>
            <a:r>
              <a:rPr lang="en-GB" dirty="0"/>
              <a:t>BCS UK IT Industry Awards 2021</a:t>
            </a:r>
          </a:p>
        </p:txBody>
      </p:sp>
      <p:sp>
        <p:nvSpPr>
          <p:cNvPr id="5"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p:txBody>
          <a:bodyPr/>
          <a:lstStyle/>
          <a:p>
            <a:fld id="{2D44FE07-6CE3-4185-9E45-D56B7973A736}" type="slidenum">
              <a:rPr lang="en-GB" smtClean="0"/>
              <a:t>8</a:t>
            </a:fld>
            <a:endParaRPr lang="en-GB"/>
          </a:p>
        </p:txBody>
      </p:sp>
      <p:pic>
        <p:nvPicPr>
          <p:cNvPr id="3" name="Picture 2"/>
          <p:cNvPicPr>
            <a:picLocks noChangeAspect="1"/>
          </p:cNvPicPr>
          <p:nvPr/>
        </p:nvPicPr>
        <p:blipFill>
          <a:blip r:embed="rId3"/>
          <a:stretch>
            <a:fillRect/>
          </a:stretch>
        </p:blipFill>
        <p:spPr>
          <a:xfrm>
            <a:off x="4688674" y="1750899"/>
            <a:ext cx="2486117" cy="3080624"/>
          </a:xfrm>
          <a:prstGeom prst="rect">
            <a:avLst/>
          </a:prstGeom>
        </p:spPr>
      </p:pic>
    </p:spTree>
    <p:extLst>
      <p:ext uri="{BB962C8B-B14F-4D97-AF65-F5344CB8AC3E}">
        <p14:creationId xmlns:p14="http://schemas.microsoft.com/office/powerpoint/2010/main" val="379626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OE_Theme">
  <a:themeElements>
    <a:clrScheme name="Bank of England Theme Colours">
      <a:dk1>
        <a:srgbClr val="1E1E1E"/>
      </a:dk1>
      <a:lt1>
        <a:srgbClr val="FFFFFF"/>
      </a:lt1>
      <a:dk2>
        <a:srgbClr val="1E1E1E"/>
      </a:dk2>
      <a:lt2>
        <a:srgbClr val="FFFFFF"/>
      </a:lt2>
      <a:accent1>
        <a:srgbClr val="1E1E1E"/>
      </a:accent1>
      <a:accent2>
        <a:srgbClr val="FDC41F"/>
      </a:accent2>
      <a:accent3>
        <a:srgbClr val="FEDF86"/>
      </a:accent3>
      <a:accent4>
        <a:srgbClr val="FDCD45"/>
      </a:accent4>
      <a:accent5>
        <a:srgbClr val="7F7F7F"/>
      </a:accent5>
      <a:accent6>
        <a:srgbClr val="F07A00"/>
      </a:accent6>
      <a:hlink>
        <a:srgbClr val="4F4F4F"/>
      </a:hlink>
      <a:folHlink>
        <a:srgbClr val="FDC41F"/>
      </a:folHlink>
    </a:clrScheme>
    <a:fontScheme name="Bank of England Theme 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E_SecurityCampaign_Presentation" id="{9AE8C777-AF2B-46FF-A507-F29FFAAB9C33}" vid="{386221CC-6BA4-4120-B9D1-EC6E044D66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BOE_SecurityCampaign_Presentation</Template>
  <TotalTime>3153</TotalTime>
  <Words>1401</Words>
  <Application>Microsoft Office PowerPoint</Application>
  <PresentationFormat>Widescreen</PresentationFormat>
  <Paragraphs>119</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BOE_Theme</vt:lpstr>
      <vt:lpstr>CyberMI Reporting</vt:lpstr>
      <vt:lpstr>Introductions</vt:lpstr>
      <vt:lpstr>Cyber MI Project </vt:lpstr>
      <vt:lpstr>Project Outcomes</vt:lpstr>
      <vt:lpstr>How We Got There?</vt:lpstr>
      <vt:lpstr>User Engagement Processes</vt:lpstr>
      <vt:lpstr>A Word From A CyberMI Reporting User</vt:lpstr>
      <vt:lpstr>Thank You and Questions</vt:lpstr>
    </vt:vector>
  </TitlesOfParts>
  <Company>Bank of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Analytics</dc:title>
  <dc:creator>King, Vincent</dc:creator>
  <cp:lastModifiedBy>Vincent King</cp:lastModifiedBy>
  <cp:revision>161</cp:revision>
  <cp:lastPrinted>2021-01-27T17:54:18Z</cp:lastPrinted>
  <dcterms:created xsi:type="dcterms:W3CDTF">2020-01-07T09:47:47Z</dcterms:created>
  <dcterms:modified xsi:type="dcterms:W3CDTF">2021-09-15T08:19:50Z</dcterms:modified>
</cp:coreProperties>
</file>