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1" r:id="rId3"/>
    <p:sldId id="292" r:id="rId4"/>
    <p:sldId id="321" r:id="rId5"/>
    <p:sldId id="328" r:id="rId6"/>
    <p:sldId id="329" r:id="rId7"/>
    <p:sldId id="331" r:id="rId8"/>
    <p:sldId id="325" r:id="rId9"/>
    <p:sldId id="313" r:id="rId10"/>
    <p:sldId id="317" r:id="rId11"/>
    <p:sldId id="314" r:id="rId12"/>
    <p:sldId id="315" r:id="rId13"/>
    <p:sldId id="319" r:id="rId14"/>
    <p:sldId id="320" r:id="rId15"/>
    <p:sldId id="330" r:id="rId16"/>
    <p:sldId id="316" r:id="rId17"/>
    <p:sldId id="294" r:id="rId18"/>
    <p:sldId id="318" r:id="rId19"/>
    <p:sldId id="322" r:id="rId20"/>
  </p:sldIdLst>
  <p:sldSz cx="12192000" cy="6858000"/>
  <p:notesSz cx="6889750"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FDC41F"/>
    <a:srgbClr val="0A97D1"/>
    <a:srgbClr val="0A4266"/>
    <a:srgbClr val="002161"/>
    <a:srgbClr val="FF3300"/>
    <a:srgbClr val="99FF99"/>
    <a:srgbClr val="66CCFF"/>
    <a:srgbClr val="800000"/>
    <a:srgbClr val="FDC2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202B0CA-FC54-4496-8BCA-5EF66A818D2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4218" autoAdjust="0"/>
  </p:normalViewPr>
  <p:slideViewPr>
    <p:cSldViewPr snapToGrid="0">
      <p:cViewPr varScale="1">
        <p:scale>
          <a:sx n="55" d="100"/>
          <a:sy n="55" d="100"/>
        </p:scale>
        <p:origin x="16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39E7B813-704F-48CD-84AC-949AD8E0A715}" type="datetimeFigureOut">
              <a:rPr lang="en-GB" smtClean="0"/>
              <a:t>01/03/2022</a:t>
            </a:fld>
            <a:endParaRPr lang="en-GB"/>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en-GB"/>
          </a:p>
        </p:txBody>
      </p:sp>
      <p:sp>
        <p:nvSpPr>
          <p:cNvPr id="5" name="Notes Placeholder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9E907C33-834F-4BAE-9F92-9CE1A7B3A64B}" type="slidenum">
              <a:rPr lang="en-GB" smtClean="0"/>
              <a:t>‹#›</a:t>
            </a:fld>
            <a:endParaRPr lang="en-GB"/>
          </a:p>
        </p:txBody>
      </p:sp>
    </p:spTree>
    <p:extLst>
      <p:ext uri="{BB962C8B-B14F-4D97-AF65-F5344CB8AC3E}">
        <p14:creationId xmlns:p14="http://schemas.microsoft.com/office/powerpoint/2010/main" val="188951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E907C33-834F-4BAE-9F92-9CE1A7B3A64B}" type="slidenum">
              <a:rPr lang="en-GB" smtClean="0"/>
              <a:t>1</a:t>
            </a:fld>
            <a:endParaRPr lang="en-GB"/>
          </a:p>
        </p:txBody>
      </p:sp>
    </p:spTree>
    <p:extLst>
      <p:ext uri="{BB962C8B-B14F-4D97-AF65-F5344CB8AC3E}">
        <p14:creationId xmlns:p14="http://schemas.microsoft.com/office/powerpoint/2010/main" val="1691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and CITP Assessor</a:t>
            </a:r>
          </a:p>
        </p:txBody>
      </p:sp>
      <p:sp>
        <p:nvSpPr>
          <p:cNvPr id="4" name="Slide Number Placeholder 3"/>
          <p:cNvSpPr>
            <a:spLocks noGrp="1"/>
          </p:cNvSpPr>
          <p:nvPr>
            <p:ph type="sldNum" sz="quarter" idx="5"/>
          </p:nvPr>
        </p:nvSpPr>
        <p:spPr/>
        <p:txBody>
          <a:bodyPr/>
          <a:lstStyle/>
          <a:p>
            <a:fld id="{9E907C33-834F-4BAE-9F92-9CE1A7B3A64B}" type="slidenum">
              <a:rPr lang="en-GB" smtClean="0"/>
              <a:t>2</a:t>
            </a:fld>
            <a:endParaRPr lang="en-GB"/>
          </a:p>
        </p:txBody>
      </p:sp>
    </p:spTree>
    <p:extLst>
      <p:ext uri="{BB962C8B-B14F-4D97-AF65-F5344CB8AC3E}">
        <p14:creationId xmlns:p14="http://schemas.microsoft.com/office/powerpoint/2010/main" val="807344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3</a:t>
            </a:fld>
            <a:endParaRPr lang="en-GB"/>
          </a:p>
        </p:txBody>
      </p:sp>
    </p:spTree>
    <p:extLst>
      <p:ext uri="{BB962C8B-B14F-4D97-AF65-F5344CB8AC3E}">
        <p14:creationId xmlns:p14="http://schemas.microsoft.com/office/powerpoint/2010/main" val="57836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lates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a:t>
            </a:r>
          </a:p>
        </p:txBody>
      </p:sp>
      <p:sp>
        <p:nvSpPr>
          <p:cNvPr id="4" name="Slide Number Placeholder 3"/>
          <p:cNvSpPr>
            <a:spLocks noGrp="1"/>
          </p:cNvSpPr>
          <p:nvPr>
            <p:ph type="sldNum" sz="quarter" idx="10"/>
          </p:nvPr>
        </p:nvSpPr>
        <p:spPr/>
        <p:txBody>
          <a:bodyPr/>
          <a:lstStyle/>
          <a:p>
            <a:fld id="{9E907C33-834F-4BAE-9F92-9CE1A7B3A64B}" type="slidenum">
              <a:rPr lang="en-GB" smtClean="0"/>
              <a:t>4</a:t>
            </a:fld>
            <a:endParaRPr lang="en-GB"/>
          </a:p>
        </p:txBody>
      </p:sp>
    </p:spTree>
    <p:extLst>
      <p:ext uri="{BB962C8B-B14F-4D97-AF65-F5344CB8AC3E}">
        <p14:creationId xmlns:p14="http://schemas.microsoft.com/office/powerpoint/2010/main" val="209031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real terms, developers within an organisation fall withing the “80/20” divide.  80% work on legacy systems fixing bugs and adding features to an already established application</a:t>
            </a:r>
          </a:p>
          <a:p>
            <a:endParaRPr lang="en-GB" baseline="0" dirty="0"/>
          </a:p>
          <a:p>
            <a:r>
              <a:rPr lang="en-GB" baseline="0" dirty="0"/>
              <a:t>The other 20% are, typically, more senior or proactive </a:t>
            </a:r>
            <a:r>
              <a:rPr lang="en-GB" baseline="0" dirty="0" err="1"/>
              <a:t>devs</a:t>
            </a:r>
            <a:r>
              <a:rPr lang="en-GB" baseline="0" dirty="0"/>
              <a:t> that want to use all the cool new tools and resources.  They will seek out new processes and work with the latest, possibly less established, components, but are highly trusted.</a:t>
            </a:r>
          </a:p>
          <a:p>
            <a:endParaRPr lang="en-GB" baseline="0" dirty="0"/>
          </a:p>
          <a:p>
            <a:r>
              <a:rPr lang="en-GB" baseline="0" dirty="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a:p>
          <a:p>
            <a:r>
              <a:rPr lang="en-GB" baseline="0" dirty="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a:p>
          <a:p>
            <a:r>
              <a:rPr lang="en-GB" baseline="0" dirty="0"/>
              <a:t>Similarly, the ambition to use containers is noble, but can inadvertently introduce vulnerabilities.  An approved list of images should be created, and maintained, to allow developers to work quickly and efficiently. </a:t>
            </a:r>
          </a:p>
          <a:p>
            <a:endParaRPr lang="en-GB" baseline="0" dirty="0"/>
          </a:p>
          <a:p>
            <a:r>
              <a:rPr lang="en-GB" baseline="0" dirty="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p:txBody>
      </p:sp>
      <p:sp>
        <p:nvSpPr>
          <p:cNvPr id="4" name="Slide Number Placeholder 3"/>
          <p:cNvSpPr>
            <a:spLocks noGrp="1"/>
          </p:cNvSpPr>
          <p:nvPr>
            <p:ph type="sldNum" sz="quarter" idx="10"/>
          </p:nvPr>
        </p:nvSpPr>
        <p:spPr/>
        <p:txBody>
          <a:bodyPr/>
          <a:lstStyle/>
          <a:p>
            <a:fld id="{9E907C33-834F-4BAE-9F92-9CE1A7B3A64B}" type="slidenum">
              <a:rPr lang="en-GB" smtClean="0"/>
              <a:t>5</a:t>
            </a:fld>
            <a:endParaRPr lang="en-GB"/>
          </a:p>
        </p:txBody>
      </p:sp>
    </p:spTree>
    <p:extLst>
      <p:ext uri="{BB962C8B-B14F-4D97-AF65-F5344CB8AC3E}">
        <p14:creationId xmlns:p14="http://schemas.microsoft.com/office/powerpoint/2010/main" val="112206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Cloud automation and Infrastructure as Code should be major components of the </a:t>
            </a:r>
            <a:r>
              <a:rPr lang="en-GB" dirty="0" err="1"/>
              <a:t>DevSecOps</a:t>
            </a:r>
            <a:r>
              <a:rPr lang="en-GB" dirty="0"/>
              <a:t> culture.  Eliminating manual processes in application installation and configuration will provide predictable, reliable, secure, and faster deployments.</a:t>
            </a:r>
          </a:p>
        </p:txBody>
      </p:sp>
      <p:sp>
        <p:nvSpPr>
          <p:cNvPr id="4" name="Slide Number Placeholder 3"/>
          <p:cNvSpPr>
            <a:spLocks noGrp="1"/>
          </p:cNvSpPr>
          <p:nvPr>
            <p:ph type="sldNum" sz="quarter" idx="10"/>
          </p:nvPr>
        </p:nvSpPr>
        <p:spPr/>
        <p:txBody>
          <a:bodyPr/>
          <a:lstStyle/>
          <a:p>
            <a:fld id="{9E907C33-834F-4BAE-9F92-9CE1A7B3A64B}" type="slidenum">
              <a:rPr lang="en-GB" smtClean="0"/>
              <a:t>6</a:t>
            </a:fld>
            <a:endParaRPr lang="en-GB"/>
          </a:p>
        </p:txBody>
      </p:sp>
    </p:spTree>
    <p:extLst>
      <p:ext uri="{BB962C8B-B14F-4D97-AF65-F5344CB8AC3E}">
        <p14:creationId xmlns:p14="http://schemas.microsoft.com/office/powerpoint/2010/main" val="3132149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7</a:t>
            </a:fld>
            <a:endParaRPr lang="en-GB"/>
          </a:p>
        </p:txBody>
      </p:sp>
    </p:spTree>
    <p:extLst>
      <p:ext uri="{BB962C8B-B14F-4D97-AF65-F5344CB8AC3E}">
        <p14:creationId xmlns:p14="http://schemas.microsoft.com/office/powerpoint/2010/main" val="1108105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a:t>Too often</a:t>
            </a:r>
            <a:r>
              <a:rPr lang="en-GB" baseline="0" dirty="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a:t>WebApp</a:t>
            </a:r>
            <a:r>
              <a:rPr lang="en-GB" baseline="0" dirty="0"/>
              <a:t>).  The cloud is more that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a:t>jumpbox</a:t>
            </a:r>
            <a:r>
              <a:rPr lang="en-GB" baseline="0" dirty="0"/>
              <a:t>.  </a:t>
            </a:r>
          </a:p>
          <a:p>
            <a:pPr marL="241584" indent="-241584">
              <a:buAutoNum type="arabicPeriod"/>
            </a:pPr>
            <a:r>
              <a:rPr lang="en-GB" baseline="0" dirty="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a:t>Policies are the guardrails that product us from ourselves.  </a:t>
            </a:r>
          </a:p>
          <a:p>
            <a:pPr marL="241584" indent="-241584">
              <a:buAutoNum type="arabicPeriod"/>
            </a:pPr>
            <a:r>
              <a:rPr lang="en-GB" baseline="0" dirty="0"/>
              <a:t>Having compliance statistics available isn’t the end of the story.  Use this data to praise the good, and highlight the bad.  </a:t>
            </a:r>
          </a:p>
          <a:p>
            <a:pPr marL="241584" indent="-241584">
              <a:buAutoNum type="arabicPeriod"/>
            </a:pPr>
            <a:r>
              <a:rPr lang="en-GB" baseline="0" dirty="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8</a:t>
            </a:fld>
            <a:endParaRPr lang="en-GB"/>
          </a:p>
        </p:txBody>
      </p:sp>
    </p:spTree>
    <p:extLst>
      <p:ext uri="{BB962C8B-B14F-4D97-AF65-F5344CB8AC3E}">
        <p14:creationId xmlns:p14="http://schemas.microsoft.com/office/powerpoint/2010/main" val="3655043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E907C33-834F-4BAE-9F92-9CE1A7B3A64B}" type="slidenum">
              <a:rPr lang="en-GB" smtClean="0"/>
              <a:t>9</a:t>
            </a:fld>
            <a:endParaRPr lang="en-GB"/>
          </a:p>
        </p:txBody>
      </p:sp>
    </p:spTree>
    <p:extLst>
      <p:ext uri="{BB962C8B-B14F-4D97-AF65-F5344CB8AC3E}">
        <p14:creationId xmlns:p14="http://schemas.microsoft.com/office/powerpoint/2010/main" val="4204128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CD03C5-E9B8-4442-87A8-62D766A5B55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78287" y="375201"/>
            <a:ext cx="3528191" cy="572400"/>
          </a:xfrm>
          <a:prstGeom prst="rect">
            <a:avLst/>
          </a:prstGeom>
        </p:spPr>
      </p:pic>
      <p:sp>
        <p:nvSpPr>
          <p:cNvPr id="21" name="Rectangle 20">
            <a:extLst>
              <a:ext uri="{FF2B5EF4-FFF2-40B4-BE49-F238E27FC236}">
                <a16:creationId xmlns:a16="http://schemas.microsoft.com/office/drawing/2014/main" id="{55AC7D16-0DB2-4E94-B5BB-CD821A5393DD}"/>
              </a:ext>
            </a:extLst>
          </p:cNvPr>
          <p:cNvSpPr/>
          <p:nvPr userDrawn="1"/>
        </p:nvSpPr>
        <p:spPr>
          <a:xfrm>
            <a:off x="0" y="1364742"/>
            <a:ext cx="12192000" cy="5493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52736E-F0B2-4220-AFCF-07BFE73868E4}"/>
              </a:ext>
            </a:extLst>
          </p:cNvPr>
          <p:cNvSpPr>
            <a:spLocks noGrp="1"/>
          </p:cNvSpPr>
          <p:nvPr>
            <p:ph type="ctrTitle"/>
          </p:nvPr>
        </p:nvSpPr>
        <p:spPr>
          <a:xfrm>
            <a:off x="385012" y="1748005"/>
            <a:ext cx="4213114" cy="1411705"/>
          </a:xfrm>
        </p:spPr>
        <p:txBody>
          <a:bodyPr anchor="t" anchorCtr="0"/>
          <a:lstStyle>
            <a:lvl1pPr algn="l">
              <a:lnSpc>
                <a:spcPts val="4800"/>
              </a:lnSpc>
              <a:defRPr sz="4800">
                <a:solidFill>
                  <a:schemeClr val="accent2"/>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EE4CE465-4576-4D6A-8585-DC703EA64BD8}"/>
              </a:ext>
            </a:extLst>
          </p:cNvPr>
          <p:cNvSpPr>
            <a:spLocks noGrp="1"/>
          </p:cNvSpPr>
          <p:nvPr>
            <p:ph type="subTitle" idx="1"/>
          </p:nvPr>
        </p:nvSpPr>
        <p:spPr>
          <a:xfrm>
            <a:off x="385011" y="3304674"/>
            <a:ext cx="4213114" cy="1953126"/>
          </a:xfrm>
        </p:spPr>
        <p:txBody>
          <a:bodyPr anchor="t" anchorCtr="0"/>
          <a:lstStyle>
            <a:lvl1pPr marL="0" indent="0" algn="l">
              <a:lnSpc>
                <a:spcPts val="3800"/>
              </a:lnSpc>
              <a:spcAft>
                <a:spcPts val="0"/>
              </a:spcAft>
              <a:buNone/>
              <a:defRPr sz="32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0" name="Text Placeholder 9">
            <a:extLst>
              <a:ext uri="{FF2B5EF4-FFF2-40B4-BE49-F238E27FC236}">
                <a16:creationId xmlns:a16="http://schemas.microsoft.com/office/drawing/2014/main" id="{D02AF6D3-2AAA-44FF-B39F-F8CB4BA4C955}"/>
              </a:ext>
            </a:extLst>
          </p:cNvPr>
          <p:cNvSpPr>
            <a:spLocks noGrp="1"/>
          </p:cNvSpPr>
          <p:nvPr>
            <p:ph type="body" sz="quarter" idx="13"/>
          </p:nvPr>
        </p:nvSpPr>
        <p:spPr>
          <a:xfrm>
            <a:off x="385012" y="5856428"/>
            <a:ext cx="4213114" cy="779463"/>
          </a:xfrm>
        </p:spPr>
        <p:txBody>
          <a:bodyPr/>
          <a:lstStyle>
            <a:lvl1pPr>
              <a:lnSpc>
                <a:spcPts val="2800"/>
              </a:lnSpc>
              <a:spcAft>
                <a:spcPts val="0"/>
              </a:spcAft>
              <a:defRPr sz="2400" b="1">
                <a:solidFill>
                  <a:schemeClr val="bg1"/>
                </a:solidFill>
              </a:defRPr>
            </a:lvl1pPr>
            <a:lvl2pPr>
              <a:lnSpc>
                <a:spcPts val="2800"/>
              </a:lnSpc>
              <a:spcAft>
                <a:spcPts val="0"/>
              </a:spcAft>
              <a:defRPr sz="2400">
                <a:solidFill>
                  <a:schemeClr val="bg1"/>
                </a:solidFill>
              </a:defRPr>
            </a:lvl2pPr>
          </a:lstStyle>
          <a:p>
            <a:pPr lvl="0"/>
            <a:r>
              <a:rPr lang="en-US"/>
              <a:t>Edit Master text styles</a:t>
            </a:r>
          </a:p>
          <a:p>
            <a:pPr lvl="1"/>
            <a:r>
              <a:rPr lang="en-US"/>
              <a:t>Second level</a:t>
            </a:r>
          </a:p>
        </p:txBody>
      </p:sp>
      <p:pic>
        <p:nvPicPr>
          <p:cNvPr id="12" name="Picture 11">
            <a:extLst>
              <a:ext uri="{FF2B5EF4-FFF2-40B4-BE49-F238E27FC236}">
                <a16:creationId xmlns:a16="http://schemas.microsoft.com/office/drawing/2014/main" id="{1D9C0626-1CD5-4081-8F6A-3C694AFF996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028665" y="584715"/>
            <a:ext cx="1383795" cy="230124"/>
          </a:xfrm>
          <a:prstGeom prst="rect">
            <a:avLst/>
          </a:prstGeom>
        </p:spPr>
      </p:pic>
      <p:pic>
        <p:nvPicPr>
          <p:cNvPr id="14" name="Picture 13" descr="A drawing of a person&#10;&#10;Description automatically generated">
            <a:extLst>
              <a:ext uri="{FF2B5EF4-FFF2-40B4-BE49-F238E27FC236}">
                <a16:creationId xmlns:a16="http://schemas.microsoft.com/office/drawing/2014/main" id="{B9495DDD-681A-4B2F-BAFA-1685FFE84389}"/>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669524" y="0"/>
            <a:ext cx="1522476" cy="1364742"/>
          </a:xfrm>
          <a:prstGeom prst="rect">
            <a:avLst/>
          </a:prstGeom>
        </p:spPr>
      </p:pic>
      <p:pic>
        <p:nvPicPr>
          <p:cNvPr id="16" name="Picture 15">
            <a:extLst>
              <a:ext uri="{FF2B5EF4-FFF2-40B4-BE49-F238E27FC236}">
                <a16:creationId xmlns:a16="http://schemas.microsoft.com/office/drawing/2014/main" id="{7BCF6373-689F-4A0E-B6DB-2AD5F73A26A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69636" y="1748005"/>
            <a:ext cx="4242824" cy="4727457"/>
          </a:xfrm>
          <a:prstGeom prst="rect">
            <a:avLst/>
          </a:prstGeom>
        </p:spPr>
      </p:pic>
    </p:spTree>
    <p:extLst>
      <p:ext uri="{BB962C8B-B14F-4D97-AF65-F5344CB8AC3E}">
        <p14:creationId xmlns:p14="http://schemas.microsoft.com/office/powerpoint/2010/main" val="28554204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C94D-93F8-4E96-A026-1D5DA225D45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BD71BD53-BA2E-410C-A6CC-14D76376F686}"/>
              </a:ext>
            </a:extLst>
          </p:cNvPr>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marL="0" indent="0">
              <a:buNone/>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3B18CEF2-5671-40F9-96CD-7A93DBC3BA29}"/>
              </a:ext>
            </a:extLst>
          </p:cNvPr>
          <p:cNvSpPr>
            <a:spLocks noGrp="1"/>
          </p:cNvSpPr>
          <p:nvPr>
            <p:ph type="ftr" sz="quarter" idx="11"/>
          </p:nvPr>
        </p:nvSpPr>
        <p:spPr/>
        <p:txBody>
          <a:bodyPr/>
          <a:lstStyle/>
          <a:p>
            <a:r>
              <a:rPr lang="en-GB"/>
              <a:t>Presentation title</a:t>
            </a:r>
          </a:p>
        </p:txBody>
      </p:sp>
      <p:sp>
        <p:nvSpPr>
          <p:cNvPr id="6" name="Slide Number Placeholder 5">
            <a:extLst>
              <a:ext uri="{FF2B5EF4-FFF2-40B4-BE49-F238E27FC236}">
                <a16:creationId xmlns:a16="http://schemas.microsoft.com/office/drawing/2014/main" id="{69D97AEE-F600-4D05-B76E-14C410E3F59B}"/>
              </a:ext>
            </a:extLst>
          </p:cNvPr>
          <p:cNvSpPr>
            <a:spLocks noGrp="1"/>
          </p:cNvSpPr>
          <p:nvPr>
            <p:ph type="sldNum" sz="quarter" idx="12"/>
          </p:nvPr>
        </p:nvSpPr>
        <p:spPr/>
        <p:txBody>
          <a:bodyPr/>
          <a:lstStyle/>
          <a:p>
            <a:fld id="{2D44FE07-6CE3-4185-9E45-D56B7973A736}" type="slidenum">
              <a:rPr lang="en-GB" smtClean="0"/>
              <a:t>‹#›</a:t>
            </a:fld>
            <a:endParaRPr lang="en-GB"/>
          </a:p>
        </p:txBody>
      </p:sp>
      <p:cxnSp>
        <p:nvCxnSpPr>
          <p:cNvPr id="7" name="Straight Connector 6">
            <a:extLst>
              <a:ext uri="{FF2B5EF4-FFF2-40B4-BE49-F238E27FC236}">
                <a16:creationId xmlns:a16="http://schemas.microsoft.com/office/drawing/2014/main" id="{7817E2EC-3D5F-42AA-9656-A89EFC66865A}"/>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DD9FF4-44E3-45A1-85EF-F4AE20FD50AB}"/>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8" descr="A black sign with white text&#10;&#10;Description automatically generated">
            <a:extLst>
              <a:ext uri="{FF2B5EF4-FFF2-40B4-BE49-F238E27FC236}">
                <a16:creationId xmlns:a16="http://schemas.microsoft.com/office/drawing/2014/main" id="{E112AB17-3C91-441A-B4E3-33AC2EAB35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1" name="Picture 10">
            <a:extLst>
              <a:ext uri="{FF2B5EF4-FFF2-40B4-BE49-F238E27FC236}">
                <a16:creationId xmlns:a16="http://schemas.microsoft.com/office/drawing/2014/main" id="{DC0B572F-9B92-486B-B72B-3AF7CCB8288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Tree>
    <p:extLst>
      <p:ext uri="{BB962C8B-B14F-4D97-AF65-F5344CB8AC3E}">
        <p14:creationId xmlns:p14="http://schemas.microsoft.com/office/powerpoint/2010/main" val="229980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Full wid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C94D-93F8-4E96-A026-1D5DA225D45A}"/>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71BD53-BA2E-410C-A6CC-14D76376F686}"/>
              </a:ext>
            </a:extLst>
          </p:cNvPr>
          <p:cNvSpPr>
            <a:spLocks noGrp="1"/>
          </p:cNvSpPr>
          <p:nvPr>
            <p:ph idx="1"/>
          </p:nvPr>
        </p:nvSpPr>
        <p:spPr>
          <a:xfrm>
            <a:off x="509665" y="1467791"/>
            <a:ext cx="11195999" cy="4198094"/>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3B18CEF2-5671-40F9-96CD-7A93DBC3BA29}"/>
              </a:ext>
            </a:extLst>
          </p:cNvPr>
          <p:cNvSpPr>
            <a:spLocks noGrp="1"/>
          </p:cNvSpPr>
          <p:nvPr>
            <p:ph type="ftr" sz="quarter" idx="11"/>
          </p:nvPr>
        </p:nvSpPr>
        <p:spPr/>
        <p:txBody>
          <a:bodyPr/>
          <a:lstStyle/>
          <a:p>
            <a:r>
              <a:rPr lang="en-GB"/>
              <a:t>Presentation title</a:t>
            </a:r>
          </a:p>
        </p:txBody>
      </p:sp>
      <p:sp>
        <p:nvSpPr>
          <p:cNvPr id="6" name="Slide Number Placeholder 5">
            <a:extLst>
              <a:ext uri="{FF2B5EF4-FFF2-40B4-BE49-F238E27FC236}">
                <a16:creationId xmlns:a16="http://schemas.microsoft.com/office/drawing/2014/main" id="{69D97AEE-F600-4D05-B76E-14C410E3F59B}"/>
              </a:ext>
            </a:extLst>
          </p:cNvPr>
          <p:cNvSpPr>
            <a:spLocks noGrp="1"/>
          </p:cNvSpPr>
          <p:nvPr>
            <p:ph type="sldNum" sz="quarter" idx="12"/>
          </p:nvPr>
        </p:nvSpPr>
        <p:spPr/>
        <p:txBody>
          <a:bodyPr/>
          <a:lstStyle/>
          <a:p>
            <a:fld id="{2D44FE07-6CE3-4185-9E45-D56B7973A736}" type="slidenum">
              <a:rPr lang="en-GB" smtClean="0"/>
              <a:t>‹#›</a:t>
            </a:fld>
            <a:endParaRPr lang="en-GB"/>
          </a:p>
        </p:txBody>
      </p:sp>
      <p:cxnSp>
        <p:nvCxnSpPr>
          <p:cNvPr id="7" name="Straight Connector 6">
            <a:extLst>
              <a:ext uri="{FF2B5EF4-FFF2-40B4-BE49-F238E27FC236}">
                <a16:creationId xmlns:a16="http://schemas.microsoft.com/office/drawing/2014/main" id="{7817E2EC-3D5F-42AA-9656-A89EFC66865A}"/>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DD9FF4-44E3-45A1-85EF-F4AE20FD50AB}"/>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8" descr="A black sign with white text&#10;&#10;Description automatically generated">
            <a:extLst>
              <a:ext uri="{FF2B5EF4-FFF2-40B4-BE49-F238E27FC236}">
                <a16:creationId xmlns:a16="http://schemas.microsoft.com/office/drawing/2014/main" id="{E112AB17-3C91-441A-B4E3-33AC2EAB35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1" name="Picture 10">
            <a:extLst>
              <a:ext uri="{FF2B5EF4-FFF2-40B4-BE49-F238E27FC236}">
                <a16:creationId xmlns:a16="http://schemas.microsoft.com/office/drawing/2014/main" id="{DC0B572F-9B92-486B-B72B-3AF7CCB8288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Tree>
    <p:extLst>
      <p:ext uri="{BB962C8B-B14F-4D97-AF65-F5344CB8AC3E}">
        <p14:creationId xmlns:p14="http://schemas.microsoft.com/office/powerpoint/2010/main" val="79753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C94D-93F8-4E96-A026-1D5DA225D45A}"/>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71BD53-BA2E-410C-A6CC-14D76376F686}"/>
              </a:ext>
            </a:extLst>
          </p:cNvPr>
          <p:cNvSpPr>
            <a:spLocks noGrp="1"/>
          </p:cNvSpPr>
          <p:nvPr>
            <p:ph idx="1"/>
          </p:nvPr>
        </p:nvSpPr>
        <p:spPr>
          <a:xfrm>
            <a:off x="6205928" y="1467791"/>
            <a:ext cx="5544000" cy="4198094"/>
          </a:xfrm>
        </p:spPr>
        <p:txBody>
          <a:bodyPr/>
          <a:lstStyle>
            <a:lvl1pPr>
              <a:defRPr>
                <a:solidFill>
                  <a:schemeClr val="bg2"/>
                </a:solidFill>
              </a:defRPr>
            </a:lvl1pPr>
            <a:lvl2pPr>
              <a:spcAft>
                <a:spcPts val="1000"/>
              </a:spcAft>
              <a:defRPr>
                <a:solidFill>
                  <a:schemeClr val="bg2"/>
                </a:solidFill>
              </a:defRPr>
            </a:lvl2pPr>
            <a:lvl3pPr>
              <a:defRPr>
                <a:solidFill>
                  <a:schemeClr val="bg2"/>
                </a:solidFill>
              </a:defRPr>
            </a:lvl3pPr>
            <a:lvl4pPr marL="0" indent="0">
              <a:buNone/>
              <a:defRPr>
                <a:solidFill>
                  <a:schemeClr val="bg2"/>
                </a:solidFill>
              </a:defRPr>
            </a:lvl4pPr>
            <a:lvl5pPr marL="0" indent="0">
              <a:buNone/>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3B18CEF2-5671-40F9-96CD-7A93DBC3BA29}"/>
              </a:ext>
            </a:extLst>
          </p:cNvPr>
          <p:cNvSpPr>
            <a:spLocks noGrp="1"/>
          </p:cNvSpPr>
          <p:nvPr>
            <p:ph type="ftr" sz="quarter" idx="11"/>
          </p:nvPr>
        </p:nvSpPr>
        <p:spPr/>
        <p:txBody>
          <a:bodyPr/>
          <a:lstStyle>
            <a:lvl1pPr>
              <a:defRPr>
                <a:solidFill>
                  <a:schemeClr val="bg2"/>
                </a:solidFill>
              </a:defRPr>
            </a:lvl1pPr>
          </a:lstStyle>
          <a:p>
            <a:r>
              <a:rPr lang="en-GB"/>
              <a:t>Presentation title</a:t>
            </a:r>
          </a:p>
        </p:txBody>
      </p:sp>
      <p:sp>
        <p:nvSpPr>
          <p:cNvPr id="6" name="Slide Number Placeholder 5">
            <a:extLst>
              <a:ext uri="{FF2B5EF4-FFF2-40B4-BE49-F238E27FC236}">
                <a16:creationId xmlns:a16="http://schemas.microsoft.com/office/drawing/2014/main" id="{69D97AEE-F600-4D05-B76E-14C410E3F59B}"/>
              </a:ext>
            </a:extLst>
          </p:cNvPr>
          <p:cNvSpPr>
            <a:spLocks noGrp="1"/>
          </p:cNvSpPr>
          <p:nvPr>
            <p:ph type="sldNum" sz="quarter" idx="12"/>
          </p:nvPr>
        </p:nvSpPr>
        <p:spPr/>
        <p:txBody>
          <a:bodyPr/>
          <a:lstStyle>
            <a:lvl1pPr>
              <a:defRPr>
                <a:solidFill>
                  <a:schemeClr val="bg2"/>
                </a:solidFill>
              </a:defRPr>
            </a:lvl1pPr>
          </a:lstStyle>
          <a:p>
            <a:fld id="{2D44FE07-6CE3-4185-9E45-D56B7973A736}" type="slidenum">
              <a:rPr lang="en-GB" smtClean="0"/>
              <a:pPr/>
              <a:t>‹#›</a:t>
            </a:fld>
            <a:endParaRPr lang="en-GB"/>
          </a:p>
        </p:txBody>
      </p:sp>
      <p:cxnSp>
        <p:nvCxnSpPr>
          <p:cNvPr id="7" name="Straight Connector 6">
            <a:extLst>
              <a:ext uri="{FF2B5EF4-FFF2-40B4-BE49-F238E27FC236}">
                <a16:creationId xmlns:a16="http://schemas.microsoft.com/office/drawing/2014/main" id="{7817E2EC-3D5F-42AA-9656-A89EFC66865A}"/>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DD9FF4-44E3-45A1-85EF-F4AE20FD50AB}"/>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8" descr="A black sign with white text&#10;&#10;Description automatically generated">
            <a:extLst>
              <a:ext uri="{FF2B5EF4-FFF2-40B4-BE49-F238E27FC236}">
                <a16:creationId xmlns:a16="http://schemas.microsoft.com/office/drawing/2014/main" id="{E112AB17-3C91-441A-B4E3-33AC2EAB35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1" name="Picture 10">
            <a:extLst>
              <a:ext uri="{FF2B5EF4-FFF2-40B4-BE49-F238E27FC236}">
                <a16:creationId xmlns:a16="http://schemas.microsoft.com/office/drawing/2014/main" id="{DC0B572F-9B92-486B-B72B-3AF7CCB8288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
        <p:nvSpPr>
          <p:cNvPr id="10" name="Picture Placeholder 9">
            <a:extLst>
              <a:ext uri="{FF2B5EF4-FFF2-40B4-BE49-F238E27FC236}">
                <a16:creationId xmlns:a16="http://schemas.microsoft.com/office/drawing/2014/main" id="{95545145-468A-4E16-9044-0CDAB20D59B4}"/>
              </a:ext>
            </a:extLst>
          </p:cNvPr>
          <p:cNvSpPr>
            <a:spLocks noGrp="1"/>
          </p:cNvSpPr>
          <p:nvPr>
            <p:ph type="pic" sz="quarter" idx="13"/>
          </p:nvPr>
        </p:nvSpPr>
        <p:spPr>
          <a:xfrm>
            <a:off x="504825" y="1528997"/>
            <a:ext cx="5464800" cy="4348800"/>
          </a:xfrm>
        </p:spPr>
        <p:txBody>
          <a:bodyPr anchor="ctr"/>
          <a:lstStyle>
            <a:lvl1pPr algn="ctr">
              <a:defRPr sz="3600">
                <a:solidFill>
                  <a:schemeClr val="bg2"/>
                </a:solidFill>
              </a:defRPr>
            </a:lvl1pPr>
          </a:lstStyle>
          <a:p>
            <a:r>
              <a:rPr lang="en-US"/>
              <a:t>Click icon to add picture</a:t>
            </a:r>
            <a:endParaRPr lang="en-GB"/>
          </a:p>
        </p:txBody>
      </p:sp>
    </p:spTree>
    <p:extLst>
      <p:ext uri="{BB962C8B-B14F-4D97-AF65-F5344CB8AC3E}">
        <p14:creationId xmlns:p14="http://schemas.microsoft.com/office/powerpoint/2010/main" val="145958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Graph">
    <p:spTree>
      <p:nvGrpSpPr>
        <p:cNvPr id="1" name=""/>
        <p:cNvGrpSpPr/>
        <p:nvPr/>
      </p:nvGrpSpPr>
      <p:grpSpPr>
        <a:xfrm>
          <a:off x="0" y="0"/>
          <a:ext cx="0" cy="0"/>
          <a:chOff x="0" y="0"/>
          <a:chExt cx="0" cy="0"/>
        </a:xfrm>
      </p:grpSpPr>
      <p:sp>
        <p:nvSpPr>
          <p:cNvPr id="12" name="Chart Placeholder 11">
            <a:extLst>
              <a:ext uri="{FF2B5EF4-FFF2-40B4-BE49-F238E27FC236}">
                <a16:creationId xmlns:a16="http://schemas.microsoft.com/office/drawing/2014/main" id="{B008C080-02CC-46F3-8A22-4A1617139E92}"/>
              </a:ext>
            </a:extLst>
          </p:cNvPr>
          <p:cNvSpPr>
            <a:spLocks noGrp="1"/>
          </p:cNvSpPr>
          <p:nvPr>
            <p:ph type="chart" sz="quarter" idx="14"/>
          </p:nvPr>
        </p:nvSpPr>
        <p:spPr>
          <a:xfrm>
            <a:off x="504825" y="1528763"/>
            <a:ext cx="11182350" cy="4217987"/>
          </a:xfrm>
        </p:spPr>
        <p:txBody>
          <a:bodyPr anchor="ctr"/>
          <a:lstStyle>
            <a:lvl1pPr algn="ctr">
              <a:defRPr/>
            </a:lvl1pPr>
          </a:lstStyle>
          <a:p>
            <a:r>
              <a:rPr lang="en-US"/>
              <a:t>Click icon to add chart</a:t>
            </a:r>
            <a:endParaRPr lang="en-GB"/>
          </a:p>
        </p:txBody>
      </p:sp>
      <p:sp>
        <p:nvSpPr>
          <p:cNvPr id="2" name="Title 1">
            <a:extLst>
              <a:ext uri="{FF2B5EF4-FFF2-40B4-BE49-F238E27FC236}">
                <a16:creationId xmlns:a16="http://schemas.microsoft.com/office/drawing/2014/main" id="{551BC94D-93F8-4E96-A026-1D5DA225D45A}"/>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dirty="0"/>
          </a:p>
        </p:txBody>
      </p:sp>
      <p:sp>
        <p:nvSpPr>
          <p:cNvPr id="5" name="Footer Placeholder 4">
            <a:extLst>
              <a:ext uri="{FF2B5EF4-FFF2-40B4-BE49-F238E27FC236}">
                <a16:creationId xmlns:a16="http://schemas.microsoft.com/office/drawing/2014/main" id="{3B18CEF2-5671-40F9-96CD-7A93DBC3BA29}"/>
              </a:ext>
            </a:extLst>
          </p:cNvPr>
          <p:cNvSpPr>
            <a:spLocks noGrp="1"/>
          </p:cNvSpPr>
          <p:nvPr>
            <p:ph type="ftr" sz="quarter" idx="11"/>
          </p:nvPr>
        </p:nvSpPr>
        <p:spPr/>
        <p:txBody>
          <a:bodyPr/>
          <a:lstStyle/>
          <a:p>
            <a:r>
              <a:rPr lang="en-GB"/>
              <a:t>Presentation title</a:t>
            </a:r>
          </a:p>
        </p:txBody>
      </p:sp>
      <p:sp>
        <p:nvSpPr>
          <p:cNvPr id="6" name="Slide Number Placeholder 5">
            <a:extLst>
              <a:ext uri="{FF2B5EF4-FFF2-40B4-BE49-F238E27FC236}">
                <a16:creationId xmlns:a16="http://schemas.microsoft.com/office/drawing/2014/main" id="{69D97AEE-F600-4D05-B76E-14C410E3F59B}"/>
              </a:ext>
            </a:extLst>
          </p:cNvPr>
          <p:cNvSpPr>
            <a:spLocks noGrp="1"/>
          </p:cNvSpPr>
          <p:nvPr>
            <p:ph type="sldNum" sz="quarter" idx="12"/>
          </p:nvPr>
        </p:nvSpPr>
        <p:spPr/>
        <p:txBody>
          <a:bodyPr/>
          <a:lstStyle/>
          <a:p>
            <a:fld id="{2D44FE07-6CE3-4185-9E45-D56B7973A736}" type="slidenum">
              <a:rPr lang="en-GB" smtClean="0"/>
              <a:t>‹#›</a:t>
            </a:fld>
            <a:endParaRPr lang="en-GB"/>
          </a:p>
        </p:txBody>
      </p:sp>
      <p:cxnSp>
        <p:nvCxnSpPr>
          <p:cNvPr id="7" name="Straight Connector 6">
            <a:extLst>
              <a:ext uri="{FF2B5EF4-FFF2-40B4-BE49-F238E27FC236}">
                <a16:creationId xmlns:a16="http://schemas.microsoft.com/office/drawing/2014/main" id="{7817E2EC-3D5F-42AA-9656-A89EFC66865A}"/>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DD9FF4-44E3-45A1-85EF-F4AE20FD50AB}"/>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8" descr="A black sign with white text&#10;&#10;Description automatically generated">
            <a:extLst>
              <a:ext uri="{FF2B5EF4-FFF2-40B4-BE49-F238E27FC236}">
                <a16:creationId xmlns:a16="http://schemas.microsoft.com/office/drawing/2014/main" id="{E112AB17-3C91-441A-B4E3-33AC2EAB35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1" name="Picture 10">
            <a:extLst>
              <a:ext uri="{FF2B5EF4-FFF2-40B4-BE49-F238E27FC236}">
                <a16:creationId xmlns:a16="http://schemas.microsoft.com/office/drawing/2014/main" id="{DC0B572F-9B92-486B-B72B-3AF7CCB8288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Tree>
    <p:extLst>
      <p:ext uri="{BB962C8B-B14F-4D97-AF65-F5344CB8AC3E}">
        <p14:creationId xmlns:p14="http://schemas.microsoft.com/office/powerpoint/2010/main" val="87489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37A4-4E66-44D3-80A6-529E581CC25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4" name="Footer Placeholder 3">
            <a:extLst>
              <a:ext uri="{FF2B5EF4-FFF2-40B4-BE49-F238E27FC236}">
                <a16:creationId xmlns:a16="http://schemas.microsoft.com/office/drawing/2014/main" id="{1A83CD76-3106-4A28-A633-8346BA5C91E2}"/>
              </a:ext>
            </a:extLst>
          </p:cNvPr>
          <p:cNvSpPr>
            <a:spLocks noGrp="1"/>
          </p:cNvSpPr>
          <p:nvPr>
            <p:ph type="ftr" sz="quarter" idx="11"/>
          </p:nvPr>
        </p:nvSpPr>
        <p:spPr/>
        <p:txBody>
          <a:bodyPr/>
          <a:lstStyle/>
          <a:p>
            <a:r>
              <a:rPr lang="en-GB"/>
              <a:t>Presentation title</a:t>
            </a:r>
          </a:p>
        </p:txBody>
      </p:sp>
      <p:sp>
        <p:nvSpPr>
          <p:cNvPr id="5" name="Slide Number Placeholder 4">
            <a:extLst>
              <a:ext uri="{FF2B5EF4-FFF2-40B4-BE49-F238E27FC236}">
                <a16:creationId xmlns:a16="http://schemas.microsoft.com/office/drawing/2014/main" id="{A7659554-E160-4540-8539-503F1A547420}"/>
              </a:ext>
            </a:extLst>
          </p:cNvPr>
          <p:cNvSpPr>
            <a:spLocks noGrp="1"/>
          </p:cNvSpPr>
          <p:nvPr>
            <p:ph type="sldNum" sz="quarter" idx="12"/>
          </p:nvPr>
        </p:nvSpPr>
        <p:spPr/>
        <p:txBody>
          <a:bodyPr/>
          <a:lstStyle/>
          <a:p>
            <a:fld id="{2D44FE07-6CE3-4185-9E45-D56B7973A736}" type="slidenum">
              <a:rPr lang="en-GB" smtClean="0"/>
              <a:t>‹#›</a:t>
            </a:fld>
            <a:endParaRPr lang="en-GB"/>
          </a:p>
        </p:txBody>
      </p:sp>
      <p:cxnSp>
        <p:nvCxnSpPr>
          <p:cNvPr id="6" name="Straight Connector 5">
            <a:extLst>
              <a:ext uri="{FF2B5EF4-FFF2-40B4-BE49-F238E27FC236}">
                <a16:creationId xmlns:a16="http://schemas.microsoft.com/office/drawing/2014/main" id="{63A7C2F1-ABD5-4791-AE87-4AA53EA62B95}"/>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848749-34C4-4DA7-8E72-8ADD769FC225}"/>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8" name="Picture 7" descr="A black sign with white text&#10;&#10;Description automatically generated">
            <a:extLst>
              <a:ext uri="{FF2B5EF4-FFF2-40B4-BE49-F238E27FC236}">
                <a16:creationId xmlns:a16="http://schemas.microsoft.com/office/drawing/2014/main" id="{0A460A6C-8A0D-47B9-835F-694ED70BCC6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0" name="Picture 9">
            <a:extLst>
              <a:ext uri="{FF2B5EF4-FFF2-40B4-BE49-F238E27FC236}">
                <a16:creationId xmlns:a16="http://schemas.microsoft.com/office/drawing/2014/main" id="{0D939D8B-532F-4939-A2D2-8D35BF22EBE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Tree>
    <p:extLst>
      <p:ext uri="{BB962C8B-B14F-4D97-AF65-F5344CB8AC3E}">
        <p14:creationId xmlns:p14="http://schemas.microsoft.com/office/powerpoint/2010/main" val="283411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3460D6-534D-4998-8B52-DD84C9645804}"/>
              </a:ext>
            </a:extLst>
          </p:cNvPr>
          <p:cNvSpPr>
            <a:spLocks noGrp="1"/>
          </p:cNvSpPr>
          <p:nvPr>
            <p:ph type="title"/>
          </p:nvPr>
        </p:nvSpPr>
        <p:spPr>
          <a:xfrm>
            <a:off x="509666" y="681037"/>
            <a:ext cx="10844134" cy="772161"/>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FFA9FF9-BAEF-4FF8-822C-D599E0CAB15B}"/>
              </a:ext>
            </a:extLst>
          </p:cNvPr>
          <p:cNvSpPr>
            <a:spLocks noGrp="1"/>
          </p:cNvSpPr>
          <p:nvPr>
            <p:ph type="body" idx="1"/>
          </p:nvPr>
        </p:nvSpPr>
        <p:spPr>
          <a:xfrm>
            <a:off x="509666" y="1467791"/>
            <a:ext cx="7540052" cy="4198094"/>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0AE1EFC0-7169-4E81-96BC-667CF54A8AE4}"/>
              </a:ext>
            </a:extLst>
          </p:cNvPr>
          <p:cNvSpPr>
            <a:spLocks noGrp="1"/>
          </p:cNvSpPr>
          <p:nvPr>
            <p:ph type="ftr" sz="quarter" idx="3"/>
          </p:nvPr>
        </p:nvSpPr>
        <p:spPr>
          <a:xfrm>
            <a:off x="4837450" y="6088595"/>
            <a:ext cx="6445711" cy="318881"/>
          </a:xfrm>
          <a:prstGeom prst="rect">
            <a:avLst/>
          </a:prstGeom>
        </p:spPr>
        <p:txBody>
          <a:bodyPr vert="horz" lIns="0" tIns="0" rIns="0" bIns="0" rtlCol="0" anchor="t" anchorCtr="0">
            <a:noAutofit/>
          </a:bodyPr>
          <a:lstStyle>
            <a:lvl1pPr algn="r">
              <a:lnSpc>
                <a:spcPts val="2800"/>
              </a:lnSpc>
              <a:defRPr sz="1600">
                <a:solidFill>
                  <a:schemeClr val="bg2"/>
                </a:solidFill>
              </a:defRPr>
            </a:lvl1pPr>
          </a:lstStyle>
          <a:p>
            <a:r>
              <a:rPr lang="en-GB"/>
              <a:t>Presentation title</a:t>
            </a:r>
            <a:endParaRPr lang="en-GB" dirty="0"/>
          </a:p>
        </p:txBody>
      </p:sp>
      <p:sp>
        <p:nvSpPr>
          <p:cNvPr id="6" name="Slide Number Placeholder 5">
            <a:extLst>
              <a:ext uri="{FF2B5EF4-FFF2-40B4-BE49-F238E27FC236}">
                <a16:creationId xmlns:a16="http://schemas.microsoft.com/office/drawing/2014/main" id="{1963BAEE-69B1-4447-AF8B-A08AB3C0EBC0}"/>
              </a:ext>
            </a:extLst>
          </p:cNvPr>
          <p:cNvSpPr>
            <a:spLocks noGrp="1"/>
          </p:cNvSpPr>
          <p:nvPr>
            <p:ph type="sldNum" sz="quarter" idx="4"/>
          </p:nvPr>
        </p:nvSpPr>
        <p:spPr>
          <a:xfrm>
            <a:off x="11419988" y="6088595"/>
            <a:ext cx="323711" cy="318881"/>
          </a:xfrm>
          <a:prstGeom prst="rect">
            <a:avLst/>
          </a:prstGeom>
        </p:spPr>
        <p:txBody>
          <a:bodyPr vert="horz" lIns="0" tIns="0" rIns="0" bIns="0" rtlCol="0" anchor="t" anchorCtr="0">
            <a:noAutofit/>
          </a:bodyPr>
          <a:lstStyle>
            <a:lvl1pPr algn="r">
              <a:lnSpc>
                <a:spcPts val="2800"/>
              </a:lnSpc>
              <a:defRPr sz="1600" b="1">
                <a:solidFill>
                  <a:schemeClr val="bg2"/>
                </a:solidFill>
              </a:defRPr>
            </a:lvl1pPr>
          </a:lstStyle>
          <a:p>
            <a:fld id="{2D44FE07-6CE3-4185-9E45-D56B7973A736}" type="slidenum">
              <a:rPr lang="en-GB" smtClean="0"/>
              <a:pPr/>
              <a:t>‹#›</a:t>
            </a:fld>
            <a:endParaRPr lang="en-GB" dirty="0"/>
          </a:p>
        </p:txBody>
      </p:sp>
    </p:spTree>
    <p:extLst>
      <p:ext uri="{BB962C8B-B14F-4D97-AF65-F5344CB8AC3E}">
        <p14:creationId xmlns:p14="http://schemas.microsoft.com/office/powerpoint/2010/main" val="2845416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9" r:id="rId3"/>
    <p:sldLayoutId id="2147483667" r:id="rId4"/>
    <p:sldLayoutId id="2147483668" r:id="rId5"/>
    <p:sldLayoutId id="2147483666" r:id="rId6"/>
  </p:sldLayoutIdLst>
  <p:hf hdr="0" dt="0"/>
  <p:txStyles>
    <p:titleStyle>
      <a:lvl1pPr algn="l" defTabSz="914400" rtl="0" eaLnBrk="1" latinLnBrk="0" hangingPunct="1">
        <a:lnSpc>
          <a:spcPts val="3600"/>
        </a:lnSpc>
        <a:spcBef>
          <a:spcPct val="0"/>
        </a:spcBef>
        <a:buNone/>
        <a:defRPr sz="3200" b="1" kern="1200">
          <a:solidFill>
            <a:schemeClr val="tx2"/>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ts val="3360"/>
        </a:lnSpc>
        <a:spcBef>
          <a:spcPts val="0"/>
        </a:spcBef>
        <a:spcAft>
          <a:spcPts val="800"/>
        </a:spcAft>
        <a:buFont typeface="Arial" panose="020B0604020202020204" pitchFamily="34" charset="0"/>
        <a:buNone/>
        <a:defRPr sz="2800" kern="1200">
          <a:solidFill>
            <a:schemeClr val="tx2"/>
          </a:solidFill>
          <a:latin typeface="+mn-lt"/>
          <a:ea typeface="+mn-ea"/>
          <a:cs typeface="+mn-cs"/>
        </a:defRPr>
      </a:lvl1pPr>
      <a:lvl2pPr marL="0" indent="0" algn="l" defTabSz="914400" rtl="0" eaLnBrk="1" latinLnBrk="0" hangingPunct="1">
        <a:lnSpc>
          <a:spcPts val="2400"/>
        </a:lnSpc>
        <a:spcBef>
          <a:spcPts val="0"/>
        </a:spcBef>
        <a:spcAft>
          <a:spcPts val="1000"/>
        </a:spcAft>
        <a:buFont typeface="Arial" panose="020B0604020202020204" pitchFamily="34" charset="0"/>
        <a:buNone/>
        <a:defRPr sz="2000" kern="1200">
          <a:solidFill>
            <a:schemeClr val="tx2"/>
          </a:solidFill>
          <a:latin typeface="+mj-lt"/>
          <a:ea typeface="+mn-ea"/>
          <a:cs typeface="+mn-cs"/>
        </a:defRPr>
      </a:lvl2pPr>
      <a:lvl3pPr marL="252000" indent="-252000" algn="l" defTabSz="914400" rtl="0" eaLnBrk="1" latinLnBrk="0" hangingPunct="1">
        <a:lnSpc>
          <a:spcPts val="2400"/>
        </a:lnSpc>
        <a:spcBef>
          <a:spcPts val="0"/>
        </a:spcBef>
        <a:spcAft>
          <a:spcPts val="1200"/>
        </a:spcAft>
        <a:buFont typeface="Arial" panose="020B0604020202020204" pitchFamily="34" charset="0"/>
        <a:buChar char="ꟷ"/>
        <a:defRPr sz="2000" kern="1200">
          <a:solidFill>
            <a:schemeClr val="tx2"/>
          </a:solidFill>
          <a:latin typeface="+mj-lt"/>
          <a:ea typeface="+mn-ea"/>
          <a:cs typeface="+mn-cs"/>
        </a:defRPr>
      </a:lvl3pPr>
      <a:lvl4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tx2"/>
          </a:solidFill>
          <a:latin typeface="+mn-lt"/>
          <a:ea typeface="+mn-ea"/>
          <a:cs typeface="+mn-cs"/>
        </a:defRPr>
      </a:lvl4pPr>
      <a:lvl5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8" Type="http://schemas.openxmlformats.org/officeDocument/2006/relationships/hyperlink" Target="mailto:%20Vincent.king@bankofengland.co.uk" TargetMode="External"/><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jpeg"/><Relationship Id="rId9" Type="http://schemas.openxmlformats.org/officeDocument/2006/relationships/hyperlink" Target="https://www.linkedin.com/in/vincent-j-k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hyperlink" Target="mailto:%20Vincent.king@bankofengland.co.u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20BB406-3106-4749-A25F-FC224992C645}"/>
              </a:ext>
            </a:extLst>
          </p:cNvPr>
          <p:cNvSpPr>
            <a:spLocks noGrp="1"/>
          </p:cNvSpPr>
          <p:nvPr>
            <p:ph type="subTitle" idx="1"/>
          </p:nvPr>
        </p:nvSpPr>
        <p:spPr/>
        <p:txBody>
          <a:bodyPr/>
          <a:lstStyle/>
          <a:p>
            <a:r>
              <a:rPr lang="en-GB" dirty="0"/>
              <a:t>Moving to the Cloud Securely with </a:t>
            </a:r>
          </a:p>
          <a:p>
            <a:r>
              <a:rPr lang="en-GB" dirty="0" err="1"/>
              <a:t>DevSecOps</a:t>
            </a:r>
            <a:endParaRPr lang="en-GB" dirty="0"/>
          </a:p>
        </p:txBody>
      </p:sp>
      <p:sp>
        <p:nvSpPr>
          <p:cNvPr id="6" name="Text Placeholder 5">
            <a:extLst>
              <a:ext uri="{FF2B5EF4-FFF2-40B4-BE49-F238E27FC236}">
                <a16:creationId xmlns:a16="http://schemas.microsoft.com/office/drawing/2014/main" id="{C51F1FD1-B285-4FAB-B267-CADCCA1060C7}"/>
              </a:ext>
            </a:extLst>
          </p:cNvPr>
          <p:cNvSpPr>
            <a:spLocks noGrp="1"/>
          </p:cNvSpPr>
          <p:nvPr>
            <p:ph type="body" sz="quarter" idx="13"/>
          </p:nvPr>
        </p:nvSpPr>
        <p:spPr/>
        <p:txBody>
          <a:bodyPr/>
          <a:lstStyle/>
          <a:p>
            <a:r>
              <a:rPr lang="en-GB" dirty="0"/>
              <a:t>Vince King</a:t>
            </a:r>
          </a:p>
          <a:p>
            <a:pPr lvl="1"/>
            <a:r>
              <a:rPr lang="en-GB" dirty="0"/>
              <a:t>March 2022</a:t>
            </a:r>
          </a:p>
          <a:p>
            <a:endParaRPr lang="en-GB" dirty="0"/>
          </a:p>
        </p:txBody>
      </p:sp>
      <p:sp>
        <p:nvSpPr>
          <p:cNvPr id="9" name="Title 1">
            <a:extLst>
              <a:ext uri="{FF2B5EF4-FFF2-40B4-BE49-F238E27FC236}">
                <a16:creationId xmlns:a16="http://schemas.microsoft.com/office/drawing/2014/main" id="{D8357780-A1D2-4815-9BF2-AC36C95E06EB}"/>
              </a:ext>
            </a:extLst>
          </p:cNvPr>
          <p:cNvSpPr>
            <a:spLocks noGrp="1"/>
          </p:cNvSpPr>
          <p:nvPr>
            <p:ph type="ctrTitle"/>
          </p:nvPr>
        </p:nvSpPr>
        <p:spPr>
          <a:xfrm>
            <a:off x="385012" y="1748005"/>
            <a:ext cx="5441630" cy="1411705"/>
          </a:xfrm>
        </p:spPr>
        <p:txBody>
          <a:bodyPr/>
          <a:lstStyle/>
          <a:p>
            <a:r>
              <a:rPr lang="en-GB" dirty="0"/>
              <a:t>Cloud &amp; Cyber Security Expo 2022</a:t>
            </a:r>
          </a:p>
        </p:txBody>
      </p:sp>
    </p:spTree>
    <p:extLst>
      <p:ext uri="{BB962C8B-B14F-4D97-AF65-F5344CB8AC3E}">
        <p14:creationId xmlns:p14="http://schemas.microsoft.com/office/powerpoint/2010/main" val="82963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Cyber Data Lake</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10</a:t>
            </a:fld>
            <a:endParaRPr lang="en-GB"/>
          </a:p>
        </p:txBody>
      </p:sp>
      <p:grpSp>
        <p:nvGrpSpPr>
          <p:cNvPr id="23" name="Group 22"/>
          <p:cNvGrpSpPr/>
          <p:nvPr/>
        </p:nvGrpSpPr>
        <p:grpSpPr>
          <a:xfrm>
            <a:off x="1573959" y="673395"/>
            <a:ext cx="8933662" cy="4500568"/>
            <a:chOff x="1464902" y="1176735"/>
            <a:chExt cx="8933662" cy="4500568"/>
          </a:xfrm>
        </p:grpSpPr>
        <p:pic>
          <p:nvPicPr>
            <p:cNvPr id="26" name="Picture 25"/>
            <p:cNvPicPr>
              <a:picLocks noChangeAspect="1"/>
            </p:cNvPicPr>
            <p:nvPr/>
          </p:nvPicPr>
          <p:blipFill>
            <a:blip r:embed="rId2"/>
            <a:stretch>
              <a:fillRect/>
            </a:stretch>
          </p:blipFill>
          <p:spPr>
            <a:xfrm>
              <a:off x="1464902" y="1176735"/>
              <a:ext cx="8933662" cy="4500568"/>
            </a:xfrm>
            <a:prstGeom prst="rect">
              <a:avLst/>
            </a:prstGeom>
          </p:spPr>
        </p:pic>
        <p:grpSp>
          <p:nvGrpSpPr>
            <p:cNvPr id="27" name="Group 26"/>
            <p:cNvGrpSpPr/>
            <p:nvPr/>
          </p:nvGrpSpPr>
          <p:grpSpPr>
            <a:xfrm>
              <a:off x="2371725" y="2209800"/>
              <a:ext cx="7674637" cy="3405947"/>
              <a:chOff x="2371725" y="2209800"/>
              <a:chExt cx="7674637" cy="3405947"/>
            </a:xfrm>
          </p:grpSpPr>
          <p:sp>
            <p:nvSpPr>
              <p:cNvPr id="28" name="TextBox 27"/>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29" name="TextBox 28"/>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30" name="TextBox 29"/>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31" name="TextBox 30"/>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32" name="TextBox 31"/>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33" name="Rectangle 32"/>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315490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err="1"/>
              <a:t>DevSecOps</a:t>
            </a:r>
            <a:r>
              <a:rPr lang="en-GB" dirty="0"/>
              <a:t> Team</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Cyber Data Lake</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11</a:t>
            </a:fld>
            <a:endParaRPr lang="en-GB"/>
          </a:p>
        </p:txBody>
      </p:sp>
      <p:sp>
        <p:nvSpPr>
          <p:cNvPr id="23" name="TextBox 22"/>
          <p:cNvSpPr txBox="1"/>
          <p:nvPr/>
        </p:nvSpPr>
        <p:spPr>
          <a:xfrm>
            <a:off x="509666" y="1453198"/>
            <a:ext cx="10773495" cy="3754874"/>
          </a:xfrm>
          <a:prstGeom prst="rect">
            <a:avLst/>
          </a:prstGeom>
          <a:noFill/>
          <a:ln>
            <a:solidFill>
              <a:schemeClr val="bg1"/>
            </a:solidFill>
          </a:ln>
        </p:spPr>
        <p:txBody>
          <a:bodyPr wrap="square" rtlCol="0">
            <a:spAutoFit/>
          </a:bodyPr>
          <a:lstStyle/>
          <a:p>
            <a:pPr lvl="0" fontAlgn="ctr"/>
            <a:r>
              <a:rPr lang="en-GB" sz="1400" dirty="0">
                <a:solidFill>
                  <a:schemeClr val="bg1"/>
                </a:solidFill>
                <a:latin typeface="Lucida Console" panose="020B0609040504020204" pitchFamily="49" charset="0"/>
              </a:rPr>
              <a:t>This is what I care about…</a:t>
            </a: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r>
              <a:rPr lang="en-GB" sz="1400" dirty="0">
                <a:solidFill>
                  <a:schemeClr val="bg1"/>
                </a:solidFill>
                <a:latin typeface="Lucida Console" panose="020B0609040504020204" pitchFamily="49" charset="0"/>
              </a:rPr>
              <a:t>This is what I want to do…</a:t>
            </a: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r>
              <a:rPr lang="en-GB" sz="1400" dirty="0">
                <a:solidFill>
                  <a:schemeClr val="bg1"/>
                </a:solidFill>
                <a:latin typeface="Lucida Console" panose="020B0609040504020204" pitchFamily="49" charset="0"/>
              </a:rPr>
              <a:t>This is why I think you should care about it…</a:t>
            </a: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r>
              <a:rPr lang="en-GB" sz="1400" dirty="0">
                <a:solidFill>
                  <a:schemeClr val="bg1"/>
                </a:solidFill>
                <a:latin typeface="Lucida Console" panose="020B0609040504020204" pitchFamily="49" charset="0"/>
              </a:rPr>
              <a:t>This is why you should want </a:t>
            </a:r>
            <a:r>
              <a:rPr lang="en-GB" sz="1400">
                <a:solidFill>
                  <a:schemeClr val="bg1"/>
                </a:solidFill>
                <a:latin typeface="Lucida Console" panose="020B0609040504020204" pitchFamily="49" charset="0"/>
              </a:rPr>
              <a:t>to help…</a:t>
            </a: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382941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DevOps vs Security – The Reality</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Cyber Data Lake</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12</a:t>
            </a:fld>
            <a:endParaRPr lang="en-GB"/>
          </a:p>
        </p:txBody>
      </p:sp>
      <p:sp>
        <p:nvSpPr>
          <p:cNvPr id="3" name="AutoShape 2" descr="File:You shall not pass sign.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File:You shall not pass sign.svg - Wikimedia Comm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8" name="Picture 18" descr="https://cdn-assets-cloud.frontify.com/s3/frontify-cloud-files-us/eyJwYXRoIjoiZnJvbnRpZnlcL2FjY291bnRzXC84MVwvMTQwMDg3XC9wcm9qZWN0c1wvMTc2NTY1XC9hc3NldHNcLzZlXC8yODY0MTY1XC8zZjY3NTc3ZmM2NmUzZWVmZDY3Mjg5YmRhOTFkOWQ2Ny0xNTQ0NDUwMzMxLnBuZyJ9:frontify:-MpMwlfpdw4AzcrRd0Q3JLb0zGYB1vTtI3DCyz2AUns?width=2400&amp;height=%7bheight%7d"/>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107353" y="10507461"/>
            <a:ext cx="94868" cy="948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e Bowling Lane Png, Download Free Bowling Lane Png png images, Free  ClipArts on Clipart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671" y="1544156"/>
            <a:ext cx="4876800" cy="409006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2" descr="https://cdn-assets-cloud.frontify.com/s3/frontify-cloud-files-us/eyJwYXRoIjoiZnJvbnRpZnlcL2FjY291bnRzXC84MVwvMTQwMDg3XC9wcm9qZWN0c1wvMTc2NTY1XC9hc3NldHNcLzNjXC8yODU1MDA1XC9kMTBiNTkzZDBlN2Q2Y2IyN2NjYTZlZDY0NGM5MjdmYi0xNTQ0MDkzNDM3LnBuZyJ9:frontify:yuxFNky0MWcWjQMNAVBLMjIROzDBshsAwylickWotXE?width=2400&amp;height=%7bheight%7d"/>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275386" y="4337108"/>
            <a:ext cx="1248694" cy="124869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7065284" y="653801"/>
            <a:ext cx="1543575" cy="923330"/>
          </a:xfrm>
          <a:prstGeom prst="rect">
            <a:avLst/>
          </a:prstGeom>
          <a:solidFill>
            <a:schemeClr val="bg1"/>
          </a:solidFill>
          <a:ln>
            <a:solidFill>
              <a:schemeClr val="bg1"/>
            </a:solidFill>
          </a:ln>
        </p:spPr>
        <p:txBody>
          <a:bodyPr wrap="square" rtlCol="0">
            <a:spAutoFit/>
          </a:bodyPr>
          <a:lstStyle/>
          <a:p>
            <a:pPr algn="ctr"/>
            <a:endParaRPr lang="en-GB" sz="2000" dirty="0"/>
          </a:p>
          <a:p>
            <a:pPr algn="ctr"/>
            <a:r>
              <a:rPr lang="en-GB" sz="2000" dirty="0"/>
              <a:t>Compliance</a:t>
            </a:r>
          </a:p>
          <a:p>
            <a:pPr algn="ctr"/>
            <a:endParaRPr lang="en-GB" sz="1400" dirty="0"/>
          </a:p>
        </p:txBody>
      </p:sp>
      <p:sp>
        <p:nvSpPr>
          <p:cNvPr id="44" name="TextBox 43"/>
          <p:cNvSpPr txBox="1"/>
          <p:nvPr/>
        </p:nvSpPr>
        <p:spPr>
          <a:xfrm rot="17539851">
            <a:off x="3870110" y="3368452"/>
            <a:ext cx="4347952" cy="369332"/>
          </a:xfrm>
          <a:prstGeom prst="rect">
            <a:avLst/>
          </a:prstGeom>
          <a:noFill/>
          <a:ln>
            <a:solidFill>
              <a:schemeClr val="bg1"/>
            </a:solidFill>
          </a:ln>
        </p:spPr>
        <p:txBody>
          <a:bodyPr wrap="square" rtlCol="0">
            <a:spAutoFit/>
          </a:bodyPr>
          <a:lstStyle/>
          <a:p>
            <a:pPr algn="r"/>
            <a:r>
              <a:rPr lang="en-GB" dirty="0">
                <a:solidFill>
                  <a:schemeClr val="bg1"/>
                </a:solidFill>
              </a:rPr>
              <a:t>Policy</a:t>
            </a:r>
          </a:p>
        </p:txBody>
      </p:sp>
      <p:sp>
        <p:nvSpPr>
          <p:cNvPr id="45" name="TextBox 44"/>
          <p:cNvSpPr txBox="1"/>
          <p:nvPr/>
        </p:nvSpPr>
        <p:spPr>
          <a:xfrm rot="4044963">
            <a:off x="7463182" y="3346720"/>
            <a:ext cx="4347952" cy="369332"/>
          </a:xfrm>
          <a:prstGeom prst="rect">
            <a:avLst/>
          </a:prstGeom>
          <a:noFill/>
          <a:ln>
            <a:solidFill>
              <a:schemeClr val="bg1"/>
            </a:solidFill>
          </a:ln>
        </p:spPr>
        <p:txBody>
          <a:bodyPr wrap="square" rtlCol="0">
            <a:spAutoFit/>
          </a:bodyPr>
          <a:lstStyle/>
          <a:p>
            <a:pPr algn="r"/>
            <a:r>
              <a:rPr lang="en-GB" dirty="0">
                <a:solidFill>
                  <a:schemeClr val="bg1"/>
                </a:solidFill>
              </a:rPr>
              <a:t>Policy</a:t>
            </a:r>
          </a:p>
        </p:txBody>
      </p:sp>
      <p:pic>
        <p:nvPicPr>
          <p:cNvPr id="2056" name="Picture 8" descr="https://cdn-assets-cloud.frontify.com/s3/frontify-cloud-files-us/eyJwYXRoIjoiZnJvbnRpZnlcL2FjY291bnRzXC84MVwvMTQwMDg3XC9wcm9qZWN0c1wvMTc2NTY1XC9hc3NldHNcLzExXC8yODU1NjQyXC8xMTFlYzdmOTRjZDAzMDBlMTllMDU5OWNhYWE4MGIwNS0xNTQ0MTA4ODg1LnBuZyJ9:frontify:l-dY_ntUOXNT2AX_FBF1ziJAyai-B9n8lVEZ6SgANK4?width=2400&amp;height=%7bheight%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579" y="1567155"/>
            <a:ext cx="39719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cdn-assets-cloud.frontify.com/s3/frontify-cloud-files-us/eyJwYXRoIjoiZnJvbnRpZnlcL2FjY291bnRzXC84MVwvMTQwMDg3XC9wcm9qZWN0c1wvMTc2NTY1XC9hc3NldHNcLzAyXC8yODU1NjUyXC8zNWM2ZjBiZjMzYTdlYTQxZTk2ZThkYzg0MzY4Y2MxOS0xNTQ0MTA4ODg2LnBuZyJ9:frontify:bHZxRN2UBhqIKoXrgRWoww33G7Xd49U3T8K5VDniTP0?width=2400&amp;height=%7bheight%7d"/>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958766" y="2251214"/>
            <a:ext cx="835936" cy="835936"/>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2503379" y="2931222"/>
            <a:ext cx="1688283" cy="400110"/>
          </a:xfrm>
          <a:prstGeom prst="rect">
            <a:avLst/>
          </a:prstGeom>
          <a:noFill/>
        </p:spPr>
        <p:txBody>
          <a:bodyPr wrap="none" rtlCol="0">
            <a:spAutoFit/>
          </a:bodyPr>
          <a:lstStyle/>
          <a:p>
            <a:r>
              <a:rPr lang="en-GB" sz="2000" dirty="0">
                <a:solidFill>
                  <a:schemeClr val="bg1"/>
                </a:solidFill>
              </a:rPr>
              <a:t>Cyber Security</a:t>
            </a:r>
          </a:p>
        </p:txBody>
      </p:sp>
      <p:sp>
        <p:nvSpPr>
          <p:cNvPr id="48" name="TextBox 47"/>
          <p:cNvSpPr txBox="1"/>
          <p:nvPr/>
        </p:nvSpPr>
        <p:spPr>
          <a:xfrm>
            <a:off x="1704375" y="4961455"/>
            <a:ext cx="1590756" cy="400110"/>
          </a:xfrm>
          <a:prstGeom prst="rect">
            <a:avLst/>
          </a:prstGeom>
          <a:noFill/>
        </p:spPr>
        <p:txBody>
          <a:bodyPr wrap="none" rtlCol="0">
            <a:spAutoFit/>
          </a:bodyPr>
          <a:lstStyle/>
          <a:p>
            <a:r>
              <a:rPr lang="en-GB" sz="2000" dirty="0">
                <a:solidFill>
                  <a:schemeClr val="bg1"/>
                </a:solidFill>
              </a:rPr>
              <a:t>Development</a:t>
            </a:r>
          </a:p>
        </p:txBody>
      </p:sp>
    </p:spTree>
    <p:extLst>
      <p:ext uri="{BB962C8B-B14F-4D97-AF65-F5344CB8AC3E}">
        <p14:creationId xmlns:p14="http://schemas.microsoft.com/office/powerpoint/2010/main" val="103975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Where should Sec live?</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Cyber Data Lake</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13</a:t>
            </a:fld>
            <a:endParaRPr lang="en-GB"/>
          </a:p>
        </p:txBody>
      </p:sp>
      <p:pic>
        <p:nvPicPr>
          <p:cNvPr id="3" name="Picture 2"/>
          <p:cNvPicPr>
            <a:picLocks noChangeAspect="1"/>
          </p:cNvPicPr>
          <p:nvPr/>
        </p:nvPicPr>
        <p:blipFill>
          <a:blip r:embed="rId2"/>
          <a:stretch>
            <a:fillRect/>
          </a:stretch>
        </p:blipFill>
        <p:spPr>
          <a:xfrm>
            <a:off x="1114194" y="1306358"/>
            <a:ext cx="9476866" cy="4370963"/>
          </a:xfrm>
          <a:prstGeom prst="rect">
            <a:avLst/>
          </a:prstGeom>
        </p:spPr>
      </p:pic>
      <p:sp>
        <p:nvSpPr>
          <p:cNvPr id="26" name="TextBox 25"/>
          <p:cNvSpPr txBox="1"/>
          <p:nvPr/>
        </p:nvSpPr>
        <p:spPr>
          <a:xfrm>
            <a:off x="3614224" y="3478739"/>
            <a:ext cx="1204176" cy="769441"/>
          </a:xfrm>
          <a:prstGeom prst="rect">
            <a:avLst/>
          </a:prstGeom>
          <a:noFill/>
          <a:ln>
            <a:noFill/>
          </a:ln>
        </p:spPr>
        <p:txBody>
          <a:bodyPr wrap="none" rtlCol="0">
            <a:spAutoFit/>
          </a:bodyPr>
          <a:lstStyle/>
          <a:p>
            <a:pPr algn="ctr"/>
            <a:r>
              <a:rPr lang="en-GB" sz="44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sp>
        <p:nvSpPr>
          <p:cNvPr id="27" name="TextBox 26"/>
          <p:cNvSpPr txBox="1"/>
          <p:nvPr/>
        </p:nvSpPr>
        <p:spPr>
          <a:xfrm>
            <a:off x="1804658" y="2175201"/>
            <a:ext cx="1204177" cy="769441"/>
          </a:xfrm>
          <a:prstGeom prst="rect">
            <a:avLst/>
          </a:prstGeom>
          <a:noFill/>
          <a:ln>
            <a:noFill/>
          </a:ln>
        </p:spPr>
        <p:txBody>
          <a:bodyPr wrap="none" rtlCol="0">
            <a:spAutoFit/>
          </a:bodyPr>
          <a:lstStyle/>
          <a:p>
            <a:pPr algn="ctr"/>
            <a:r>
              <a:rPr lang="en-GB" sz="4400" dirty="0">
                <a:solidFill>
                  <a:schemeClr val="bg1"/>
                </a:solidFill>
                <a:latin typeface="Lucida Console" panose="020B0609040504020204" pitchFamily="49" charset="0"/>
              </a:rPr>
              <a:t>Sec</a:t>
            </a:r>
            <a:endParaRPr lang="en-GB" sz="4800" dirty="0">
              <a:solidFill>
                <a:schemeClr val="bg1"/>
              </a:solidFill>
              <a:latin typeface="Lucida Console" panose="020B0609040504020204" pitchFamily="49" charset="0"/>
            </a:endParaRPr>
          </a:p>
        </p:txBody>
      </p:sp>
      <p:sp>
        <p:nvSpPr>
          <p:cNvPr id="28" name="TextBox 27"/>
          <p:cNvSpPr txBox="1"/>
          <p:nvPr/>
        </p:nvSpPr>
        <p:spPr>
          <a:xfrm>
            <a:off x="5374961" y="2175201"/>
            <a:ext cx="1204177" cy="769441"/>
          </a:xfrm>
          <a:prstGeom prst="rect">
            <a:avLst/>
          </a:prstGeom>
          <a:noFill/>
          <a:ln>
            <a:noFill/>
          </a:ln>
        </p:spPr>
        <p:txBody>
          <a:bodyPr wrap="none" rtlCol="0">
            <a:spAutoFit/>
          </a:bodyPr>
          <a:lstStyle/>
          <a:p>
            <a:pPr algn="ctr"/>
            <a:r>
              <a:rPr lang="en-GB" sz="4400" dirty="0">
                <a:solidFill>
                  <a:schemeClr val="bg1"/>
                </a:solidFill>
                <a:latin typeface="Lucida Console" panose="020B0609040504020204" pitchFamily="49" charset="0"/>
              </a:rPr>
              <a:t>Sec</a:t>
            </a:r>
            <a:endParaRPr lang="en-GB" sz="4800" dirty="0">
              <a:solidFill>
                <a:schemeClr val="bg1"/>
              </a:solidFill>
              <a:latin typeface="Lucida Console" panose="020B0609040504020204" pitchFamily="49" charset="0"/>
            </a:endParaRPr>
          </a:p>
        </p:txBody>
      </p:sp>
      <p:sp>
        <p:nvSpPr>
          <p:cNvPr id="29" name="TextBox 28"/>
          <p:cNvSpPr txBox="1"/>
          <p:nvPr/>
        </p:nvSpPr>
        <p:spPr>
          <a:xfrm>
            <a:off x="8455513" y="2709298"/>
            <a:ext cx="1204177" cy="769441"/>
          </a:xfrm>
          <a:prstGeom prst="rect">
            <a:avLst/>
          </a:prstGeom>
          <a:noFill/>
          <a:ln>
            <a:noFill/>
          </a:ln>
        </p:spPr>
        <p:txBody>
          <a:bodyPr wrap="none" rtlCol="0">
            <a:spAutoFit/>
          </a:bodyPr>
          <a:lstStyle/>
          <a:p>
            <a:pPr algn="ctr"/>
            <a:r>
              <a:rPr lang="en-GB" sz="4400" dirty="0">
                <a:solidFill>
                  <a:schemeClr val="bg1"/>
                </a:solidFill>
                <a:latin typeface="Lucida Console" panose="020B0609040504020204" pitchFamily="49" charset="0"/>
              </a:rPr>
              <a:t>Sec</a:t>
            </a:r>
            <a:endParaRPr lang="en-GB" sz="4800" dirty="0">
              <a:solidFill>
                <a:schemeClr val="bg1"/>
              </a:solidFill>
              <a:latin typeface="Lucida Console" panose="020B0609040504020204" pitchFamily="49" charset="0"/>
            </a:endParaRPr>
          </a:p>
        </p:txBody>
      </p:sp>
      <p:sp>
        <p:nvSpPr>
          <p:cNvPr id="30" name="TextBox 29"/>
          <p:cNvSpPr txBox="1"/>
          <p:nvPr/>
        </p:nvSpPr>
        <p:spPr>
          <a:xfrm>
            <a:off x="6716341" y="3971406"/>
            <a:ext cx="1204177" cy="769441"/>
          </a:xfrm>
          <a:prstGeom prst="rect">
            <a:avLst/>
          </a:prstGeom>
          <a:noFill/>
          <a:ln>
            <a:noFill/>
          </a:ln>
        </p:spPr>
        <p:txBody>
          <a:bodyPr wrap="none" rtlCol="0">
            <a:spAutoFit/>
          </a:bodyPr>
          <a:lstStyle/>
          <a:p>
            <a:pPr algn="ctr"/>
            <a:r>
              <a:rPr lang="en-GB" sz="4400" dirty="0">
                <a:solidFill>
                  <a:schemeClr val="bg1"/>
                </a:solidFill>
                <a:latin typeface="Lucida Console" panose="020B0609040504020204" pitchFamily="49" charset="0"/>
              </a:rPr>
              <a:t>Ops</a:t>
            </a:r>
            <a:endParaRPr lang="en-GB" sz="48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04220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46130" y="963960"/>
            <a:ext cx="10873858" cy="5205948"/>
            <a:chOff x="1065320" y="1269283"/>
            <a:chExt cx="9410330" cy="4505272"/>
          </a:xfrm>
        </p:grpSpPr>
        <p:pic>
          <p:nvPicPr>
            <p:cNvPr id="6" name="Picture 5"/>
            <p:cNvPicPr>
              <a:picLocks noChangeAspect="1"/>
            </p:cNvPicPr>
            <p:nvPr/>
          </p:nvPicPr>
          <p:blipFill>
            <a:blip r:embed="rId2"/>
            <a:stretch>
              <a:fillRect/>
            </a:stretch>
          </p:blipFill>
          <p:spPr>
            <a:xfrm>
              <a:off x="1065320" y="1269283"/>
              <a:ext cx="9410330" cy="4505272"/>
            </a:xfrm>
            <a:prstGeom prst="rect">
              <a:avLst/>
            </a:prstGeom>
          </p:spPr>
        </p:pic>
        <p:sp>
          <p:nvSpPr>
            <p:cNvPr id="26" name="TextBox 25"/>
            <p:cNvSpPr txBox="1"/>
            <p:nvPr/>
          </p:nvSpPr>
          <p:spPr>
            <a:xfrm>
              <a:off x="3596468" y="3505371"/>
              <a:ext cx="1204176" cy="769441"/>
            </a:xfrm>
            <a:prstGeom prst="rect">
              <a:avLst/>
            </a:prstGeom>
            <a:noFill/>
            <a:ln>
              <a:noFill/>
            </a:ln>
          </p:spPr>
          <p:txBody>
            <a:bodyPr wrap="none" rtlCol="0">
              <a:spAutoFit/>
            </a:bodyPr>
            <a:lstStyle/>
            <a:p>
              <a:pPr algn="ctr"/>
              <a:r>
                <a:rPr lang="en-GB" sz="44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sp>
          <p:nvSpPr>
            <p:cNvPr id="27" name="TextBox 26"/>
            <p:cNvSpPr txBox="1"/>
            <p:nvPr/>
          </p:nvSpPr>
          <p:spPr>
            <a:xfrm>
              <a:off x="1891659" y="2228469"/>
              <a:ext cx="1065687" cy="665881"/>
            </a:xfrm>
            <a:prstGeom prst="rect">
              <a:avLst/>
            </a:prstGeom>
            <a:noFill/>
            <a:ln>
              <a:noFill/>
            </a:ln>
          </p:spPr>
          <p:txBody>
            <a:bodyPr wrap="none" rtlCol="0">
              <a:spAutoFit/>
            </a:bodyPr>
            <a:lstStyle/>
            <a:p>
              <a:pPr algn="ctr"/>
              <a:r>
                <a:rPr lang="en-GB" sz="4400" dirty="0">
                  <a:latin typeface="Arial Rounded MT Bold" panose="020F0704030504030204" pitchFamily="34" charset="0"/>
                </a:rPr>
                <a:t>Sec</a:t>
              </a:r>
              <a:endParaRPr lang="en-GB" sz="4800" dirty="0">
                <a:latin typeface="Arial Rounded MT Bold" panose="020F0704030504030204" pitchFamily="34" charset="0"/>
              </a:endParaRPr>
            </a:p>
          </p:txBody>
        </p:sp>
        <p:sp>
          <p:nvSpPr>
            <p:cNvPr id="28" name="TextBox 27"/>
            <p:cNvSpPr txBox="1"/>
            <p:nvPr/>
          </p:nvSpPr>
          <p:spPr>
            <a:xfrm>
              <a:off x="5366083" y="2246224"/>
              <a:ext cx="1204177" cy="769441"/>
            </a:xfrm>
            <a:prstGeom prst="rect">
              <a:avLst/>
            </a:prstGeom>
            <a:noFill/>
            <a:ln>
              <a:noFill/>
            </a:ln>
          </p:spPr>
          <p:txBody>
            <a:bodyPr wrap="none" rtlCol="0">
              <a:spAutoFit/>
            </a:bodyPr>
            <a:lstStyle/>
            <a:p>
              <a:pPr algn="ctr"/>
              <a:r>
                <a:rPr lang="en-GB" sz="4400" dirty="0">
                  <a:latin typeface="Lucida Console" panose="020B0609040504020204" pitchFamily="49" charset="0"/>
                </a:rPr>
                <a:t>Sec</a:t>
              </a:r>
              <a:endParaRPr lang="en-GB" sz="4800" dirty="0">
                <a:latin typeface="Lucida Console" panose="020B0609040504020204" pitchFamily="49" charset="0"/>
              </a:endParaRPr>
            </a:p>
          </p:txBody>
        </p:sp>
        <p:sp>
          <p:nvSpPr>
            <p:cNvPr id="29" name="TextBox 28"/>
            <p:cNvSpPr txBox="1"/>
            <p:nvPr/>
          </p:nvSpPr>
          <p:spPr>
            <a:xfrm>
              <a:off x="8455513" y="2709298"/>
              <a:ext cx="1204177" cy="769441"/>
            </a:xfrm>
            <a:prstGeom prst="rect">
              <a:avLst/>
            </a:prstGeom>
            <a:noFill/>
            <a:ln>
              <a:noFill/>
            </a:ln>
          </p:spPr>
          <p:txBody>
            <a:bodyPr wrap="none" rtlCol="0">
              <a:spAutoFit/>
            </a:bodyPr>
            <a:lstStyle/>
            <a:p>
              <a:pPr algn="ctr"/>
              <a:r>
                <a:rPr lang="en-GB" sz="4400" dirty="0">
                  <a:latin typeface="Lucida Console" panose="020B0609040504020204" pitchFamily="49" charset="0"/>
                </a:rPr>
                <a:t>Sec</a:t>
              </a:r>
              <a:endParaRPr lang="en-GB" sz="4800" dirty="0">
                <a:latin typeface="Lucida Console" panose="020B0609040504020204" pitchFamily="49" charset="0"/>
              </a:endParaRPr>
            </a:p>
          </p:txBody>
        </p:sp>
        <p:sp>
          <p:nvSpPr>
            <p:cNvPr id="30" name="TextBox 29"/>
            <p:cNvSpPr txBox="1"/>
            <p:nvPr/>
          </p:nvSpPr>
          <p:spPr>
            <a:xfrm>
              <a:off x="6663073" y="4033552"/>
              <a:ext cx="1204177" cy="769441"/>
            </a:xfrm>
            <a:prstGeom prst="rect">
              <a:avLst/>
            </a:prstGeom>
            <a:noFill/>
            <a:ln>
              <a:noFill/>
            </a:ln>
          </p:spPr>
          <p:txBody>
            <a:bodyPr wrap="none" rtlCol="0">
              <a:spAutoFit/>
            </a:bodyPr>
            <a:lstStyle/>
            <a:p>
              <a:pPr algn="ctr"/>
              <a:r>
                <a:rPr lang="en-GB" sz="4400" dirty="0">
                  <a:solidFill>
                    <a:schemeClr val="bg1"/>
                  </a:solidFill>
                  <a:latin typeface="Lucida Console" panose="020B0609040504020204" pitchFamily="49" charset="0"/>
                </a:rPr>
                <a:t>Ops</a:t>
              </a:r>
              <a:endParaRPr lang="en-GB" sz="4800" dirty="0">
                <a:solidFill>
                  <a:schemeClr val="bg1"/>
                </a:solidFill>
                <a:latin typeface="Lucida Console" panose="020B0609040504020204" pitchFamily="49" charset="0"/>
              </a:endParaRPr>
            </a:p>
          </p:txBody>
        </p:sp>
      </p:grpSp>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Where should Sec live?</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Cyber Data Lake</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14</a:t>
            </a:fld>
            <a:endParaRPr lang="en-GB"/>
          </a:p>
        </p:txBody>
      </p:sp>
      <p:sp>
        <p:nvSpPr>
          <p:cNvPr id="14" name="TextBox 13"/>
          <p:cNvSpPr txBox="1"/>
          <p:nvPr/>
        </p:nvSpPr>
        <p:spPr>
          <a:xfrm>
            <a:off x="8200370" y="1323397"/>
            <a:ext cx="838691" cy="769441"/>
          </a:xfrm>
          <a:prstGeom prst="rect">
            <a:avLst/>
          </a:prstGeom>
          <a:noFill/>
          <a:ln>
            <a:noFill/>
          </a:ln>
        </p:spPr>
        <p:txBody>
          <a:bodyPr wrap="none" rtlCol="0">
            <a:spAutoFit/>
          </a:bodyPr>
          <a:lstStyle/>
          <a:p>
            <a:pPr algn="ctr"/>
            <a:r>
              <a:rPr lang="en-GB" sz="4400" dirty="0">
                <a:solidFill>
                  <a:schemeClr val="bg1"/>
                </a:solidFill>
                <a:latin typeface="Agency FB" panose="020B0503020202020204" pitchFamily="34" charset="0"/>
              </a:rPr>
              <a:t>Sec</a:t>
            </a:r>
            <a:endParaRPr lang="en-GB" sz="4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70897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Where should Sec live?</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Cyber Data Lake</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15</a:t>
            </a:fld>
            <a:endParaRPr lang="en-GB"/>
          </a:p>
        </p:txBody>
      </p:sp>
      <p:pic>
        <p:nvPicPr>
          <p:cNvPr id="3" name="Picture 2"/>
          <p:cNvPicPr>
            <a:picLocks noChangeAspect="1"/>
          </p:cNvPicPr>
          <p:nvPr/>
        </p:nvPicPr>
        <p:blipFill>
          <a:blip r:embed="rId2"/>
          <a:stretch>
            <a:fillRect/>
          </a:stretch>
        </p:blipFill>
        <p:spPr>
          <a:xfrm>
            <a:off x="3976687" y="2362200"/>
            <a:ext cx="4238625" cy="2133600"/>
          </a:xfrm>
          <a:prstGeom prst="rect">
            <a:avLst/>
          </a:prstGeom>
        </p:spPr>
      </p:pic>
    </p:spTree>
    <p:extLst>
      <p:ext uri="{BB962C8B-B14F-4D97-AF65-F5344CB8AC3E}">
        <p14:creationId xmlns:p14="http://schemas.microsoft.com/office/powerpoint/2010/main" val="42961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Where should Sec live?</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Cyber Data Lake</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16</a:t>
            </a:fld>
            <a:endParaRPr lang="en-GB"/>
          </a:p>
        </p:txBody>
      </p:sp>
      <p:sp>
        <p:nvSpPr>
          <p:cNvPr id="44" name="TextBox 43"/>
          <p:cNvSpPr txBox="1"/>
          <p:nvPr/>
        </p:nvSpPr>
        <p:spPr>
          <a:xfrm>
            <a:off x="3986489" y="1390692"/>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Lucida Console" panose="020B0609040504020204" pitchFamily="49" charset="0"/>
              </a:rPr>
              <a:t>Dev</a:t>
            </a:r>
          </a:p>
        </p:txBody>
      </p:sp>
      <p:sp>
        <p:nvSpPr>
          <p:cNvPr id="45" name="TextBox 44"/>
          <p:cNvSpPr txBox="1"/>
          <p:nvPr/>
        </p:nvSpPr>
        <p:spPr>
          <a:xfrm>
            <a:off x="5282036" y="1390692"/>
            <a:ext cx="1295547" cy="830997"/>
          </a:xfrm>
          <a:prstGeom prst="rect">
            <a:avLst/>
          </a:prstGeom>
          <a:solidFill>
            <a:srgbClr val="0070C0"/>
          </a:solidFill>
          <a:ln>
            <a:solidFill>
              <a:schemeClr val="bg1"/>
            </a:solidFill>
          </a:ln>
        </p:spPr>
        <p:txBody>
          <a:bodyPr wrap="none" rtlCol="0">
            <a:spAutoFit/>
          </a:bodyPr>
          <a:lstStyle/>
          <a:p>
            <a:pPr algn="ctr"/>
            <a:r>
              <a:rPr lang="en-GB" sz="4800" dirty="0">
                <a:latin typeface="Lucida Console" panose="020B0609040504020204" pitchFamily="49" charset="0"/>
              </a:rPr>
              <a:t>Sec</a:t>
            </a:r>
          </a:p>
        </p:txBody>
      </p:sp>
      <p:sp>
        <p:nvSpPr>
          <p:cNvPr id="46" name="TextBox 45"/>
          <p:cNvSpPr txBox="1"/>
          <p:nvPr/>
        </p:nvSpPr>
        <p:spPr>
          <a:xfrm>
            <a:off x="6583030" y="1390692"/>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Lucida Console" panose="020B0609040504020204" pitchFamily="49" charset="0"/>
              </a:rPr>
              <a:t>Ops</a:t>
            </a:r>
          </a:p>
        </p:txBody>
      </p:sp>
      <p:sp>
        <p:nvSpPr>
          <p:cNvPr id="47" name="TextBox 46"/>
          <p:cNvSpPr txBox="1"/>
          <p:nvPr/>
        </p:nvSpPr>
        <p:spPr>
          <a:xfrm>
            <a:off x="2693666" y="1390690"/>
            <a:ext cx="1295547" cy="830997"/>
          </a:xfrm>
          <a:prstGeom prst="rect">
            <a:avLst/>
          </a:prstGeom>
          <a:solidFill>
            <a:srgbClr val="0070C0"/>
          </a:solidFill>
          <a:ln>
            <a:solidFill>
              <a:schemeClr val="bg1"/>
            </a:solidFill>
          </a:ln>
        </p:spPr>
        <p:txBody>
          <a:bodyPr wrap="none" rtlCol="0">
            <a:spAutoFit/>
          </a:bodyPr>
          <a:lstStyle/>
          <a:p>
            <a:pPr algn="ctr"/>
            <a:r>
              <a:rPr lang="en-GB" sz="4800" dirty="0">
                <a:latin typeface="Lucida Console" panose="020B0609040504020204" pitchFamily="49" charset="0"/>
              </a:rPr>
              <a:t>Sec</a:t>
            </a:r>
          </a:p>
        </p:txBody>
      </p:sp>
      <p:sp>
        <p:nvSpPr>
          <p:cNvPr id="48" name="TextBox 47"/>
          <p:cNvSpPr txBox="1"/>
          <p:nvPr/>
        </p:nvSpPr>
        <p:spPr>
          <a:xfrm>
            <a:off x="7873130" y="1390691"/>
            <a:ext cx="1295547" cy="830997"/>
          </a:xfrm>
          <a:prstGeom prst="rect">
            <a:avLst/>
          </a:prstGeom>
          <a:solidFill>
            <a:srgbClr val="0070C0"/>
          </a:solidFill>
          <a:ln>
            <a:solidFill>
              <a:schemeClr val="bg1"/>
            </a:solidFill>
          </a:ln>
        </p:spPr>
        <p:txBody>
          <a:bodyPr wrap="none" rtlCol="0">
            <a:spAutoFit/>
          </a:bodyPr>
          <a:lstStyle/>
          <a:p>
            <a:pPr algn="ctr"/>
            <a:r>
              <a:rPr lang="en-GB" sz="4800" dirty="0">
                <a:latin typeface="Lucida Console" panose="020B0609040504020204" pitchFamily="49" charset="0"/>
              </a:rPr>
              <a:t>Sec</a:t>
            </a:r>
          </a:p>
        </p:txBody>
      </p:sp>
      <p:sp>
        <p:nvSpPr>
          <p:cNvPr id="49" name="TextBox 48"/>
          <p:cNvSpPr txBox="1"/>
          <p:nvPr/>
        </p:nvSpPr>
        <p:spPr>
          <a:xfrm>
            <a:off x="509666" y="2353414"/>
            <a:ext cx="10773495" cy="2893100"/>
          </a:xfrm>
          <a:prstGeom prst="rect">
            <a:avLst/>
          </a:prstGeom>
          <a:noFill/>
          <a:ln>
            <a:solidFill>
              <a:schemeClr val="bg1"/>
            </a:solidFill>
          </a:ln>
        </p:spPr>
        <p:txBody>
          <a:bodyPr wrap="square" rtlCol="0">
            <a:spAutoFit/>
          </a:bodyPr>
          <a:lstStyle/>
          <a:p>
            <a:pPr lvl="0" fontAlgn="ctr"/>
            <a:r>
              <a:rPr lang="en-GB" sz="1400" dirty="0">
                <a:solidFill>
                  <a:schemeClr val="bg1"/>
                </a:solidFill>
              </a:rPr>
              <a:t>Provide security expertise and perform high-level technical reviews of applications and use cases that are moving to one of the Cloud Platforms (Azure).</a:t>
            </a:r>
          </a:p>
          <a:p>
            <a:pPr lvl="0" fontAlgn="ctr"/>
            <a:r>
              <a:rPr lang="en-GB" sz="1400" dirty="0">
                <a:solidFill>
                  <a:schemeClr val="bg1"/>
                </a:solidFill>
              </a:rPr>
              <a:t>Solution and build Cloud Native Detective and Responsive controls in Azure that enforce the security baseline at scale, and when necessary integrate with open source and vendor tools.</a:t>
            </a:r>
          </a:p>
          <a:p>
            <a:pPr lvl="0" fontAlgn="ctr"/>
            <a:r>
              <a:rPr lang="en-GB" sz="1400" dirty="0">
                <a:solidFill>
                  <a:schemeClr val="bg1"/>
                </a:solidFill>
              </a:rPr>
              <a:t>Build automation to actively audit the infrastructure for security misconfigurations of Azure.</a:t>
            </a:r>
          </a:p>
          <a:p>
            <a:pPr lvl="0" fontAlgn="ctr"/>
            <a:r>
              <a:rPr lang="en-GB" sz="1400" dirty="0">
                <a:solidFill>
                  <a:schemeClr val="bg1"/>
                </a:solidFill>
              </a:rPr>
              <a:t>Integrating the security controls into the Infra-as-code pipeline to shift security left into the developers IDE.</a:t>
            </a:r>
          </a:p>
          <a:p>
            <a:pPr lvl="0" fontAlgn="ctr"/>
            <a:r>
              <a:rPr lang="en-GB" sz="1400" dirty="0">
                <a:solidFill>
                  <a:schemeClr val="bg1"/>
                </a:solidFill>
              </a:rPr>
              <a:t>Collaboratively work with vendors, client staff and contractors to implement and integrate vendor-provided Cloud Security solutions.</a:t>
            </a:r>
          </a:p>
          <a:p>
            <a:pPr lvl="0" fontAlgn="ctr"/>
            <a:r>
              <a:rPr lang="en-GB" sz="1400" dirty="0">
                <a:solidFill>
                  <a:schemeClr val="bg1"/>
                </a:solidFill>
              </a:rPr>
              <a:t>Develop API integrations and recommend configuration changes to improve the performance, usability, and value of cloud security tools.</a:t>
            </a:r>
          </a:p>
          <a:p>
            <a:pPr lvl="0" fontAlgn="ctr"/>
            <a:r>
              <a:rPr lang="en-GB" sz="1400" dirty="0">
                <a:solidFill>
                  <a:schemeClr val="bg1"/>
                </a:solidFill>
              </a:rPr>
              <a:t>Supports compliance initiatives (contractual, regulatory, and internal) by creating and delivering appropriate data-driven dashboards, reports, and other supporting artefacts.</a:t>
            </a:r>
          </a:p>
          <a:p>
            <a:pPr lvl="0" fontAlgn="ctr"/>
            <a:r>
              <a:rPr lang="en-GB" sz="1400" dirty="0">
                <a:solidFill>
                  <a:schemeClr val="bg1"/>
                </a:solidFill>
              </a:rPr>
              <a:t>Work with cloud operations team to develop cloud monitoring use cases, design and develop scripts needed for troubleshooting and resolution of security or compliance issues.</a:t>
            </a:r>
          </a:p>
          <a:p>
            <a:r>
              <a:rPr lang="en-GB" sz="1400" dirty="0">
                <a:solidFill>
                  <a:schemeClr val="bg1"/>
                </a:solidFill>
              </a:rPr>
              <a:t>Maintain knowledge of the latest cloud security threats.</a:t>
            </a:r>
            <a:endParaRPr lang="en-GB" sz="1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12715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Agenda</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Cyber Data Lake</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17</a:t>
            </a:fld>
            <a:endParaRPr lang="en-GB"/>
          </a:p>
        </p:txBody>
      </p:sp>
      <p:sp>
        <p:nvSpPr>
          <p:cNvPr id="52" name="TextBox 51"/>
          <p:cNvSpPr txBox="1"/>
          <p:nvPr/>
        </p:nvSpPr>
        <p:spPr>
          <a:xfrm>
            <a:off x="1096406" y="1453198"/>
            <a:ext cx="4941224" cy="923330"/>
          </a:xfrm>
          <a:prstGeom prst="rect">
            <a:avLst/>
          </a:prstGeom>
          <a:noFill/>
        </p:spPr>
        <p:txBody>
          <a:bodyPr wrap="none" rtlCol="0">
            <a:spAutoFit/>
          </a:bodyPr>
          <a:lstStyle/>
          <a:p>
            <a:pPr marL="285750" indent="-285750" fontAlgn="ctr">
              <a:buFont typeface="Arial" panose="020B0604020202020204" pitchFamily="34" charset="0"/>
              <a:buChar char="•"/>
            </a:pPr>
            <a:r>
              <a:rPr lang="en-GB" dirty="0" err="1">
                <a:solidFill>
                  <a:schemeClr val="bg1"/>
                </a:solidFill>
              </a:rPr>
              <a:t>DevSecOps</a:t>
            </a:r>
            <a:r>
              <a:rPr lang="en-GB" dirty="0">
                <a:solidFill>
                  <a:schemeClr val="bg1"/>
                </a:solidFill>
              </a:rPr>
              <a:t> - how it is, and how it should be</a:t>
            </a:r>
          </a:p>
          <a:p>
            <a:pPr marL="285750" indent="-285750" fontAlgn="ctr">
              <a:buFont typeface="Arial" panose="020B0604020202020204" pitchFamily="34" charset="0"/>
              <a:buChar char="•"/>
            </a:pPr>
            <a:r>
              <a:rPr lang="en-GB" dirty="0">
                <a:solidFill>
                  <a:schemeClr val="bg1"/>
                </a:solidFill>
              </a:rPr>
              <a:t>Go, Move, Shift - Dealing with project pressures</a:t>
            </a:r>
          </a:p>
          <a:p>
            <a:pPr marL="285750" indent="-285750" fontAlgn="ctr">
              <a:buFont typeface="Arial" panose="020B0604020202020204" pitchFamily="34" charset="0"/>
              <a:buChar char="•"/>
            </a:pPr>
            <a:r>
              <a:rPr lang="en-GB" dirty="0">
                <a:solidFill>
                  <a:schemeClr val="bg1"/>
                </a:solidFill>
              </a:rPr>
              <a:t>Can we move at speed and stay secure?</a:t>
            </a:r>
          </a:p>
        </p:txBody>
      </p:sp>
      <p:pic>
        <p:nvPicPr>
          <p:cNvPr id="14338" name="Picture 2" descr="https://cdn-assets-cloud.frontify.com/s3/frontify-cloud-files-us/eyJwYXRoIjoiZnJvbnRpZnlcL2FjY291bnRzXC84MVwvMTQwMDg3XC9wcm9qZWN0c1wvMTc2NTY1XC9hc3NldHNcL2EyXC8yODY3ODc1XC81YmIwNzkwMzY2YTYwZmZlYzViNjUyZjZjZGUyN2ZlZS0xNTQ0NTI0MDc2LnBuZyJ9:frontify:BDhyUZP0pZPHvPgp28Iyn_G-JdfwA-tg6G4iib3gVNk?width=2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071" y="1175395"/>
            <a:ext cx="397192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740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46" y="483560"/>
            <a:ext cx="10844134" cy="772161"/>
          </a:xfrm>
        </p:spPr>
        <p:txBody>
          <a:bodyPr/>
          <a:lstStyle/>
          <a:p>
            <a:r>
              <a:rPr lang="en-GB" dirty="0" err="1"/>
              <a:t>DevSecOps</a:t>
            </a:r>
            <a:r>
              <a:rPr lang="en-GB" dirty="0"/>
              <a:t> Evolution</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ts val="2800"/>
              </a:lnSpc>
              <a:spcBef>
                <a:spcPts val="0"/>
              </a:spcBef>
              <a:spcAft>
                <a:spcPts val="0"/>
              </a:spcAft>
              <a:buClrTx/>
              <a:buSzTx/>
              <a:buFontTx/>
              <a:buNone/>
              <a:tabLst/>
              <a:defRPr/>
            </a:pPr>
            <a:fld id="{2D44FE07-6CE3-4185-9E45-D56B7973A736}" type="slidenum">
              <a:rPr kumimoji="0" lang="en-GB" sz="1600" b="1" i="0" u="none" strike="noStrike" kern="1200" cap="none" spc="0" normalizeH="0" baseline="0" noProof="0" smtClean="0">
                <a:ln>
                  <a:noFill/>
                </a:ln>
                <a:solidFill>
                  <a:srgbClr val="1E1E1E"/>
                </a:solidFill>
                <a:effectLst/>
                <a:uLnTx/>
                <a:uFillTx/>
                <a:latin typeface="Calibri"/>
                <a:ea typeface="+mn-ea"/>
                <a:cs typeface="+mn-cs"/>
              </a:rPr>
              <a:pPr marL="0" marR="0" lvl="0" indent="0" algn="r" defTabSz="914400" rtl="0" eaLnBrk="1" fontAlgn="auto" latinLnBrk="0" hangingPunct="1">
                <a:lnSpc>
                  <a:spcPts val="2800"/>
                </a:lnSpc>
                <a:spcBef>
                  <a:spcPts val="0"/>
                </a:spcBef>
                <a:spcAft>
                  <a:spcPts val="0"/>
                </a:spcAft>
                <a:buClrTx/>
                <a:buSzTx/>
                <a:buFontTx/>
                <a:buNone/>
                <a:tabLst/>
                <a:defRPr/>
              </a:pPr>
              <a:t>18</a:t>
            </a:fld>
            <a:endParaRPr kumimoji="0" lang="en-GB" sz="1600" b="1" i="0" u="none" strike="noStrike" kern="1200" cap="none" spc="0" normalizeH="0" baseline="0" noProof="0">
              <a:ln>
                <a:noFill/>
              </a:ln>
              <a:solidFill>
                <a:srgbClr val="1E1E1E"/>
              </a:solidFill>
              <a:effectLst/>
              <a:uLnTx/>
              <a:uFillTx/>
              <a:latin typeface="Calibri"/>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765068859"/>
              </p:ext>
            </p:extLst>
          </p:nvPr>
        </p:nvGraphicFramePr>
        <p:xfrm>
          <a:off x="519644" y="1413456"/>
          <a:ext cx="11253392" cy="2439758"/>
        </p:xfrm>
        <a:graphic>
          <a:graphicData uri="http://schemas.openxmlformats.org/drawingml/2006/table">
            <a:tbl>
              <a:tblPr firstRow="1" bandRow="1">
                <a:tableStyleId>{5C22544A-7EE6-4342-B048-85BDC9FD1C3A}</a:tableStyleId>
              </a:tblPr>
              <a:tblGrid>
                <a:gridCol w="2813348">
                  <a:extLst>
                    <a:ext uri="{9D8B030D-6E8A-4147-A177-3AD203B41FA5}">
                      <a16:colId xmlns:a16="http://schemas.microsoft.com/office/drawing/2014/main" val="361169269"/>
                    </a:ext>
                  </a:extLst>
                </a:gridCol>
                <a:gridCol w="2813348">
                  <a:extLst>
                    <a:ext uri="{9D8B030D-6E8A-4147-A177-3AD203B41FA5}">
                      <a16:colId xmlns:a16="http://schemas.microsoft.com/office/drawing/2014/main" val="1827209766"/>
                    </a:ext>
                  </a:extLst>
                </a:gridCol>
                <a:gridCol w="2813348">
                  <a:extLst>
                    <a:ext uri="{9D8B030D-6E8A-4147-A177-3AD203B41FA5}">
                      <a16:colId xmlns:a16="http://schemas.microsoft.com/office/drawing/2014/main" val="28488622"/>
                    </a:ext>
                  </a:extLst>
                </a:gridCol>
                <a:gridCol w="2813348">
                  <a:extLst>
                    <a:ext uri="{9D8B030D-6E8A-4147-A177-3AD203B41FA5}">
                      <a16:colId xmlns:a16="http://schemas.microsoft.com/office/drawing/2014/main" val="3484231964"/>
                    </a:ext>
                  </a:extLst>
                </a:gridCol>
              </a:tblGrid>
              <a:tr h="305374">
                <a:tc>
                  <a:txBody>
                    <a:bodyPr/>
                    <a:lstStyle/>
                    <a:p>
                      <a:pPr algn="ctr"/>
                      <a:r>
                        <a:rPr lang="en-GB" dirty="0"/>
                        <a:t>2018</a:t>
                      </a:r>
                    </a:p>
                  </a:txBody>
                  <a:tcPr/>
                </a:tc>
                <a:tc>
                  <a:txBody>
                    <a:bodyPr/>
                    <a:lstStyle/>
                    <a:p>
                      <a:pPr algn="ctr"/>
                      <a:r>
                        <a:rPr lang="en-GB" dirty="0"/>
                        <a:t>2019</a:t>
                      </a:r>
                    </a:p>
                  </a:txBody>
                  <a:tcPr/>
                </a:tc>
                <a:tc>
                  <a:txBody>
                    <a:bodyPr/>
                    <a:lstStyle/>
                    <a:p>
                      <a:pPr algn="ctr"/>
                      <a:r>
                        <a:rPr lang="en-GB" dirty="0"/>
                        <a:t>2020</a:t>
                      </a:r>
                    </a:p>
                  </a:txBody>
                  <a:tcPr/>
                </a:tc>
                <a:tc>
                  <a:txBody>
                    <a:bodyPr/>
                    <a:lstStyle/>
                    <a:p>
                      <a:pPr algn="ctr"/>
                      <a:r>
                        <a:rPr lang="en-GB" dirty="0"/>
                        <a:t>2021</a:t>
                      </a:r>
                    </a:p>
                  </a:txBody>
                  <a:tcPr/>
                </a:tc>
                <a:extLst>
                  <a:ext uri="{0D108BD9-81ED-4DB2-BD59-A6C34878D82A}">
                    <a16:rowId xmlns:a16="http://schemas.microsoft.com/office/drawing/2014/main" val="3163833361"/>
                  </a:ext>
                </a:extLst>
              </a:tr>
              <a:tr h="2073998">
                <a:tc>
                  <a:txBody>
                    <a:bodyPr/>
                    <a:lstStyle/>
                    <a:p>
                      <a:pPr marL="0" algn="ctr" defTabSz="914400" rtl="0" eaLnBrk="1" latinLnBrk="0" hangingPunct="1"/>
                      <a:br>
                        <a:rPr lang="en-GB" sz="800" baseline="0" dirty="0"/>
                      </a:br>
                      <a:endParaRPr lang="en-GB" sz="800" baseline="0" dirty="0"/>
                    </a:p>
                  </a:txBody>
                  <a:tcPr/>
                </a:tc>
                <a:tc>
                  <a:txBody>
                    <a:bodyPr/>
                    <a:lstStyle/>
                    <a:p>
                      <a:pPr algn="ctr"/>
                      <a:endParaRPr lang="en-GB" sz="800" dirty="0"/>
                    </a:p>
                  </a:txBody>
                  <a:tcPr/>
                </a:tc>
                <a:tc>
                  <a:txBody>
                    <a:bodyPr/>
                    <a:lstStyle/>
                    <a:p>
                      <a:pPr algn="ctr"/>
                      <a:br>
                        <a:rPr lang="en-GB" sz="800" kern="1200" dirty="0">
                          <a:solidFill>
                            <a:schemeClr val="dk1"/>
                          </a:solidFill>
                          <a:latin typeface="+mn-lt"/>
                          <a:ea typeface="+mn-ea"/>
                          <a:cs typeface="+mn-cs"/>
                        </a:rPr>
                      </a:br>
                      <a:endParaRPr lang="en-GB" sz="800" kern="1200" dirty="0">
                        <a:solidFill>
                          <a:schemeClr val="dk1"/>
                        </a:solidFill>
                        <a:latin typeface="+mn-lt"/>
                        <a:ea typeface="+mn-ea"/>
                        <a:cs typeface="+mn-cs"/>
                      </a:endParaRPr>
                    </a:p>
                    <a:p>
                      <a:pPr algn="ctr"/>
                      <a:endParaRPr lang="en-GB" sz="700" b="1" dirty="0"/>
                    </a:p>
                  </a:txBody>
                  <a:tcPr/>
                </a:tc>
                <a:tc>
                  <a:txBody>
                    <a:bodyPr/>
                    <a:lstStyle/>
                    <a:p>
                      <a:pPr algn="ctr"/>
                      <a:endParaRPr lang="en-GB" sz="700" b="1" dirty="0"/>
                    </a:p>
                    <a:p>
                      <a:pPr marL="285750" indent="-285750">
                        <a:buFont typeface="Arial" panose="020B0604020202020204" pitchFamily="34" charset="0"/>
                        <a:buChar char="•"/>
                      </a:pPr>
                      <a:endParaRPr lang="en-GB" sz="1100" baseline="0" dirty="0"/>
                    </a:p>
                    <a:p>
                      <a:pPr marL="285750" indent="-285750">
                        <a:buFont typeface="Arial" panose="020B0604020202020204" pitchFamily="34" charset="0"/>
                        <a:buChar char="•"/>
                      </a:pPr>
                      <a:endParaRPr lang="en-GB" sz="1100" dirty="0"/>
                    </a:p>
                  </a:txBody>
                  <a:tcPr/>
                </a:tc>
                <a:extLst>
                  <a:ext uri="{0D108BD9-81ED-4DB2-BD59-A6C34878D82A}">
                    <a16:rowId xmlns:a16="http://schemas.microsoft.com/office/drawing/2014/main" val="94795436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47482364"/>
              </p:ext>
            </p:extLst>
          </p:nvPr>
        </p:nvGraphicFramePr>
        <p:xfrm>
          <a:off x="3521615" y="3930563"/>
          <a:ext cx="1989780" cy="1862893"/>
        </p:xfrm>
        <a:graphic>
          <a:graphicData uri="http://schemas.openxmlformats.org/drawingml/2006/table">
            <a:tbl>
              <a:tblPr firstRow="1" bandRow="1">
                <a:tableStyleId>{5C22544A-7EE6-4342-B048-85BDC9FD1C3A}</a:tableStyleId>
              </a:tblPr>
              <a:tblGrid>
                <a:gridCol w="1989780">
                  <a:extLst>
                    <a:ext uri="{9D8B030D-6E8A-4147-A177-3AD203B41FA5}">
                      <a16:colId xmlns:a16="http://schemas.microsoft.com/office/drawing/2014/main" val="2532524257"/>
                    </a:ext>
                  </a:extLst>
                </a:gridCol>
              </a:tblGrid>
              <a:tr h="290091">
                <a:tc>
                  <a:txBody>
                    <a:bodyPr/>
                    <a:lstStyle/>
                    <a:p>
                      <a:pPr algn="ctr"/>
                      <a:r>
                        <a:rPr lang="en-GB" sz="1200" dirty="0">
                          <a:solidFill>
                            <a:schemeClr val="bg1"/>
                          </a:solidFill>
                        </a:rPr>
                        <a:t>People</a:t>
                      </a:r>
                    </a:p>
                  </a:txBody>
                  <a:tcPr anchor="ctr">
                    <a:solidFill>
                      <a:srgbClr val="FDC41F"/>
                    </a:solidFill>
                  </a:tcPr>
                </a:tc>
                <a:extLst>
                  <a:ext uri="{0D108BD9-81ED-4DB2-BD59-A6C34878D82A}">
                    <a16:rowId xmlns:a16="http://schemas.microsoft.com/office/drawing/2014/main" val="133906519"/>
                  </a:ext>
                </a:extLst>
              </a:tr>
              <a:tr h="1572802">
                <a:tc>
                  <a:txBody>
                    <a:bodyPr/>
                    <a:lstStyle/>
                    <a:p>
                      <a:pPr marL="171450" indent="-171450">
                        <a:buFont typeface="Arial" panose="020B0604020202020204" pitchFamily="34" charset="0"/>
                        <a:buChar char="•"/>
                      </a:pPr>
                      <a:endParaRPr lang="en-GB" sz="10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aseline="0" dirty="0"/>
                        <a:t>Develop and deliver the new Bank </a:t>
                      </a:r>
                      <a:r>
                        <a:rPr lang="en-GB" sz="1000" baseline="0" dirty="0" err="1"/>
                        <a:t>DevSecOps</a:t>
                      </a:r>
                      <a:r>
                        <a:rPr lang="en-GB" sz="1000" baseline="0" dirty="0"/>
                        <a:t> culture programme through engagement with the Delivery department.</a:t>
                      </a:r>
                    </a:p>
                  </a:txBody>
                  <a:tcPr/>
                </a:tc>
                <a:extLst>
                  <a:ext uri="{0D108BD9-81ED-4DB2-BD59-A6C34878D82A}">
                    <a16:rowId xmlns:a16="http://schemas.microsoft.com/office/drawing/2014/main" val="13505615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0931044"/>
              </p:ext>
            </p:extLst>
          </p:nvPr>
        </p:nvGraphicFramePr>
        <p:xfrm>
          <a:off x="7696043" y="3947065"/>
          <a:ext cx="1989780" cy="1842248"/>
        </p:xfrm>
        <a:graphic>
          <a:graphicData uri="http://schemas.openxmlformats.org/drawingml/2006/table">
            <a:tbl>
              <a:tblPr firstRow="1" bandRow="1">
                <a:tableStyleId>{5C22544A-7EE6-4342-B048-85BDC9FD1C3A}</a:tableStyleId>
              </a:tblPr>
              <a:tblGrid>
                <a:gridCol w="1989780">
                  <a:extLst>
                    <a:ext uri="{9D8B030D-6E8A-4147-A177-3AD203B41FA5}">
                      <a16:colId xmlns:a16="http://schemas.microsoft.com/office/drawing/2014/main" val="2532524257"/>
                    </a:ext>
                  </a:extLst>
                </a:gridCol>
              </a:tblGrid>
              <a:tr h="256466">
                <a:tc>
                  <a:txBody>
                    <a:bodyPr/>
                    <a:lstStyle/>
                    <a:p>
                      <a:pPr algn="ctr"/>
                      <a:r>
                        <a:rPr lang="en-GB" sz="1200" dirty="0">
                          <a:solidFill>
                            <a:schemeClr val="bg1"/>
                          </a:solidFill>
                        </a:rPr>
                        <a:t>Technology</a:t>
                      </a:r>
                    </a:p>
                  </a:txBody>
                  <a:tcPr anchor="ctr">
                    <a:solidFill>
                      <a:srgbClr val="FDC41F"/>
                    </a:solidFill>
                  </a:tcPr>
                </a:tc>
                <a:extLst>
                  <a:ext uri="{0D108BD9-81ED-4DB2-BD59-A6C34878D82A}">
                    <a16:rowId xmlns:a16="http://schemas.microsoft.com/office/drawing/2014/main" val="133906519"/>
                  </a:ext>
                </a:extLst>
              </a:tr>
              <a:tr h="1567928">
                <a:tc>
                  <a:txBody>
                    <a:bodyPr/>
                    <a:lstStyle/>
                    <a:p>
                      <a:pPr marL="171450" indent="-171450">
                        <a:buFont typeface="Arial" panose="020B0604020202020204" pitchFamily="34" charset="0"/>
                        <a:buChar char="•"/>
                      </a:pPr>
                      <a:endParaRPr lang="en-GB" sz="10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bg1"/>
                          </a:solidFill>
                        </a:rPr>
                        <a:t>Identify and on-board tooling to support </a:t>
                      </a:r>
                      <a:r>
                        <a:rPr lang="en-GB" sz="1000" dirty="0" err="1">
                          <a:solidFill>
                            <a:schemeClr val="bg1"/>
                          </a:solidFill>
                        </a:rPr>
                        <a:t>DevSecOps</a:t>
                      </a:r>
                      <a:r>
                        <a:rPr lang="en-GB" sz="1000" dirty="0">
                          <a:solidFill>
                            <a:schemeClr val="bg1"/>
                          </a:solidFill>
                        </a:rPr>
                        <a:t> processes.</a:t>
                      </a:r>
                      <a:endParaRPr lang="en-GB" sz="1000" baseline="0" dirty="0"/>
                    </a:p>
                  </a:txBody>
                  <a:tcPr/>
                </a:tc>
                <a:extLst>
                  <a:ext uri="{0D108BD9-81ED-4DB2-BD59-A6C34878D82A}">
                    <a16:rowId xmlns:a16="http://schemas.microsoft.com/office/drawing/2014/main" val="13505615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39382271"/>
              </p:ext>
            </p:extLst>
          </p:nvPr>
        </p:nvGraphicFramePr>
        <p:xfrm>
          <a:off x="9783257" y="3940232"/>
          <a:ext cx="1989780" cy="1825816"/>
        </p:xfrm>
        <a:graphic>
          <a:graphicData uri="http://schemas.openxmlformats.org/drawingml/2006/table">
            <a:tbl>
              <a:tblPr firstRow="1" bandRow="1">
                <a:tableStyleId>{5C22544A-7EE6-4342-B048-85BDC9FD1C3A}</a:tableStyleId>
              </a:tblPr>
              <a:tblGrid>
                <a:gridCol w="1989780">
                  <a:extLst>
                    <a:ext uri="{9D8B030D-6E8A-4147-A177-3AD203B41FA5}">
                      <a16:colId xmlns:a16="http://schemas.microsoft.com/office/drawing/2014/main" val="2532524257"/>
                    </a:ext>
                  </a:extLst>
                </a:gridCol>
              </a:tblGrid>
              <a:tr h="280075">
                <a:tc>
                  <a:txBody>
                    <a:bodyPr/>
                    <a:lstStyle/>
                    <a:p>
                      <a:pPr algn="ctr"/>
                      <a:r>
                        <a:rPr lang="en-GB" sz="1200" dirty="0">
                          <a:solidFill>
                            <a:schemeClr val="bg1"/>
                          </a:solidFill>
                        </a:rPr>
                        <a:t>Reporting</a:t>
                      </a:r>
                    </a:p>
                  </a:txBody>
                  <a:tcPr anchor="ctr">
                    <a:solidFill>
                      <a:srgbClr val="FDC41F"/>
                    </a:solidFill>
                  </a:tcPr>
                </a:tc>
                <a:extLst>
                  <a:ext uri="{0D108BD9-81ED-4DB2-BD59-A6C34878D82A}">
                    <a16:rowId xmlns:a16="http://schemas.microsoft.com/office/drawing/2014/main" val="133906519"/>
                  </a:ext>
                </a:extLst>
              </a:tr>
              <a:tr h="1545741">
                <a:tc>
                  <a:txBody>
                    <a:bodyPr/>
                    <a:lstStyle/>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Placing relevant data into a single source to enrich and identify correlations between behaviours,</a:t>
                      </a:r>
                      <a:r>
                        <a:rPr lang="en-GB" sz="1000" baseline="0" dirty="0"/>
                        <a:t> actions and risk.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Centralising</a:t>
                      </a:r>
                      <a:r>
                        <a:rPr lang="en-GB" sz="1000" baseline="0" dirty="0"/>
                        <a:t> and enriching cyber KPI’s to define best practices and enforce positive behaviour.</a:t>
                      </a:r>
                      <a:endParaRPr lang="en-GB" sz="1000" dirty="0"/>
                    </a:p>
                  </a:txBody>
                  <a:tcPr/>
                </a:tc>
                <a:extLst>
                  <a:ext uri="{0D108BD9-81ED-4DB2-BD59-A6C34878D82A}">
                    <a16:rowId xmlns:a16="http://schemas.microsoft.com/office/drawing/2014/main" val="135056150"/>
                  </a:ext>
                </a:extLst>
              </a:tr>
            </a:tbl>
          </a:graphicData>
        </a:graphic>
      </p:graphicFrame>
      <p:sp>
        <p:nvSpPr>
          <p:cNvPr id="14" name="Rectangle 13"/>
          <p:cNvSpPr/>
          <p:nvPr/>
        </p:nvSpPr>
        <p:spPr>
          <a:xfrm rot="16200000">
            <a:off x="13361" y="4446518"/>
            <a:ext cx="1829891" cy="817320"/>
          </a:xfrm>
          <a:prstGeom prst="rect">
            <a:avLst/>
          </a:prstGeom>
          <a:solidFill>
            <a:srgbClr val="FDC41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1E1E1E"/>
                </a:solidFill>
                <a:effectLst/>
                <a:uLnTx/>
                <a:uFillTx/>
                <a:latin typeface="Calibri"/>
                <a:ea typeface="+mn-ea"/>
                <a:cs typeface="+mn-cs"/>
              </a:rPr>
              <a:t>2022 Deliverables</a:t>
            </a:r>
          </a:p>
        </p:txBody>
      </p:sp>
      <p:sp>
        <p:nvSpPr>
          <p:cNvPr id="3" name="Rectangle 2"/>
          <p:cNvSpPr/>
          <p:nvPr/>
        </p:nvSpPr>
        <p:spPr>
          <a:xfrm>
            <a:off x="519646" y="995295"/>
            <a:ext cx="11224052" cy="3719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bg1"/>
                </a:solidFill>
              </a:rPr>
              <a:t>Shifting Left and Automating Security Polices and Practices</a:t>
            </a:r>
          </a:p>
        </p:txBody>
      </p:sp>
      <p:graphicFrame>
        <p:nvGraphicFramePr>
          <p:cNvPr id="15" name="Table 14"/>
          <p:cNvGraphicFramePr>
            <a:graphicFrameLocks noGrp="1"/>
          </p:cNvGraphicFramePr>
          <p:nvPr>
            <p:extLst>
              <p:ext uri="{D42A27DB-BD31-4B8C-83A1-F6EECF244321}">
                <p14:modId xmlns:p14="http://schemas.microsoft.com/office/powerpoint/2010/main" val="1965980953"/>
              </p:ext>
            </p:extLst>
          </p:nvPr>
        </p:nvGraphicFramePr>
        <p:xfrm>
          <a:off x="1434401" y="3940232"/>
          <a:ext cx="1989780" cy="1825816"/>
        </p:xfrm>
        <a:graphic>
          <a:graphicData uri="http://schemas.openxmlformats.org/drawingml/2006/table">
            <a:tbl>
              <a:tblPr firstRow="1" bandRow="1">
                <a:tableStyleId>{5C22544A-7EE6-4342-B048-85BDC9FD1C3A}</a:tableStyleId>
              </a:tblPr>
              <a:tblGrid>
                <a:gridCol w="1989780">
                  <a:extLst>
                    <a:ext uri="{9D8B030D-6E8A-4147-A177-3AD203B41FA5}">
                      <a16:colId xmlns:a16="http://schemas.microsoft.com/office/drawing/2014/main" val="2532524257"/>
                    </a:ext>
                  </a:extLst>
                </a:gridCol>
              </a:tblGrid>
              <a:tr h="280075">
                <a:tc>
                  <a:txBody>
                    <a:bodyPr/>
                    <a:lstStyle/>
                    <a:p>
                      <a:pPr algn="ctr"/>
                      <a:r>
                        <a:rPr lang="en-GB" sz="1200" dirty="0">
                          <a:solidFill>
                            <a:schemeClr val="bg1"/>
                          </a:solidFill>
                        </a:rPr>
                        <a:t>Team build &amp;</a:t>
                      </a:r>
                      <a:r>
                        <a:rPr lang="en-GB" sz="1200" baseline="0" dirty="0">
                          <a:solidFill>
                            <a:schemeClr val="bg1"/>
                          </a:solidFill>
                        </a:rPr>
                        <a:t> Training</a:t>
                      </a:r>
                      <a:endParaRPr lang="en-GB" sz="1200" dirty="0">
                        <a:solidFill>
                          <a:schemeClr val="bg1"/>
                        </a:solidFill>
                      </a:endParaRPr>
                    </a:p>
                  </a:txBody>
                  <a:tcPr anchor="ctr">
                    <a:solidFill>
                      <a:srgbClr val="FDC41F"/>
                    </a:solidFill>
                  </a:tcPr>
                </a:tc>
                <a:extLst>
                  <a:ext uri="{0D108BD9-81ED-4DB2-BD59-A6C34878D82A}">
                    <a16:rowId xmlns:a16="http://schemas.microsoft.com/office/drawing/2014/main" val="133906519"/>
                  </a:ext>
                </a:extLst>
              </a:tr>
              <a:tr h="1545741">
                <a:tc>
                  <a:txBody>
                    <a:bodyPr/>
                    <a:lstStyle/>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kern="1200" dirty="0">
                          <a:solidFill>
                            <a:schemeClr val="dk1"/>
                          </a:solidFill>
                          <a:effectLst/>
                          <a:latin typeface="+mn-lt"/>
                          <a:ea typeface="+mn-ea"/>
                          <a:cs typeface="+mn-cs"/>
                        </a:rPr>
                        <a:t>On- boarding and recruitment</a:t>
                      </a:r>
                      <a:r>
                        <a:rPr lang="en-GB" sz="1000" kern="1200" baseline="0" dirty="0">
                          <a:solidFill>
                            <a:schemeClr val="dk1"/>
                          </a:solidFill>
                          <a:effectLst/>
                          <a:latin typeface="+mn-lt"/>
                          <a:ea typeface="+mn-ea"/>
                          <a:cs typeface="+mn-cs"/>
                        </a:rPr>
                        <a:t> for the team to ensure that the team is at full capacity.</a:t>
                      </a:r>
                    </a:p>
                    <a:p>
                      <a:pPr marL="171450" indent="-171450">
                        <a:buFont typeface="Arial" panose="020B0604020202020204" pitchFamily="34" charset="0"/>
                        <a:buChar char="•"/>
                      </a:pPr>
                      <a:r>
                        <a:rPr lang="en-GB" sz="1000" kern="1200" baseline="0" dirty="0">
                          <a:solidFill>
                            <a:schemeClr val="dk1"/>
                          </a:solidFill>
                          <a:effectLst/>
                          <a:latin typeface="+mn-lt"/>
                          <a:ea typeface="+mn-ea"/>
                          <a:cs typeface="+mn-cs"/>
                        </a:rPr>
                        <a:t>Identify and undertake training to ensure the team has the necessary skills and capability.</a:t>
                      </a:r>
                      <a:endParaRPr lang="en-GB" sz="1000" baseline="0" dirty="0"/>
                    </a:p>
                  </a:txBody>
                  <a:tcPr/>
                </a:tc>
                <a:extLst>
                  <a:ext uri="{0D108BD9-81ED-4DB2-BD59-A6C34878D82A}">
                    <a16:rowId xmlns:a16="http://schemas.microsoft.com/office/drawing/2014/main" val="13505615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235699387"/>
              </p:ext>
            </p:extLst>
          </p:nvPr>
        </p:nvGraphicFramePr>
        <p:xfrm>
          <a:off x="5608829" y="3930563"/>
          <a:ext cx="1989780" cy="1858750"/>
        </p:xfrm>
        <a:graphic>
          <a:graphicData uri="http://schemas.openxmlformats.org/drawingml/2006/table">
            <a:tbl>
              <a:tblPr firstRow="1" bandRow="1">
                <a:tableStyleId>{5C22544A-7EE6-4342-B048-85BDC9FD1C3A}</a:tableStyleId>
              </a:tblPr>
              <a:tblGrid>
                <a:gridCol w="1989780">
                  <a:extLst>
                    <a:ext uri="{9D8B030D-6E8A-4147-A177-3AD203B41FA5}">
                      <a16:colId xmlns:a16="http://schemas.microsoft.com/office/drawing/2014/main" val="2532524257"/>
                    </a:ext>
                  </a:extLst>
                </a:gridCol>
              </a:tblGrid>
              <a:tr h="285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Process</a:t>
                      </a:r>
                    </a:p>
                  </a:txBody>
                  <a:tcPr anchor="ctr">
                    <a:solidFill>
                      <a:srgbClr val="FDC41F"/>
                    </a:solidFill>
                  </a:tcPr>
                </a:tc>
                <a:extLst>
                  <a:ext uri="{0D108BD9-81ED-4DB2-BD59-A6C34878D82A}">
                    <a16:rowId xmlns:a16="http://schemas.microsoft.com/office/drawing/2014/main" val="133906519"/>
                  </a:ext>
                </a:extLst>
              </a:tr>
              <a:tr h="1573623">
                <a:tc>
                  <a:txBody>
                    <a:bodyPr/>
                    <a:lstStyle/>
                    <a:p>
                      <a:pPr marL="171450" indent="-171450">
                        <a:buFont typeface="Arial" panose="020B0604020202020204" pitchFamily="34" charset="0"/>
                        <a:buChar char="•"/>
                      </a:pPr>
                      <a:endParaRPr lang="en-GB" sz="10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bg1"/>
                          </a:solidFill>
                        </a:rPr>
                        <a:t>Create and implement</a:t>
                      </a:r>
                      <a:r>
                        <a:rPr lang="en-GB" sz="1000" baseline="0" dirty="0">
                          <a:solidFill>
                            <a:schemeClr val="bg1"/>
                          </a:solidFill>
                        </a:rPr>
                        <a:t> processes to define the </a:t>
                      </a:r>
                      <a:r>
                        <a:rPr lang="en-GB" sz="1000" baseline="0" dirty="0" err="1">
                          <a:solidFill>
                            <a:schemeClr val="bg1"/>
                          </a:solidFill>
                        </a:rPr>
                        <a:t>DevSecOps</a:t>
                      </a:r>
                      <a:r>
                        <a:rPr lang="en-GB" sz="1000" baseline="0" dirty="0">
                          <a:solidFill>
                            <a:schemeClr val="bg1"/>
                          </a:solidFill>
                        </a:rPr>
                        <a:t> culture within the Bank.  </a:t>
                      </a:r>
                      <a:endParaRPr lang="en-GB" sz="1000" baseline="0" dirty="0"/>
                    </a:p>
                    <a:p>
                      <a:pPr marL="0" indent="0">
                        <a:buFont typeface="Arial" panose="020B0604020202020204" pitchFamily="34" charset="0"/>
                        <a:buNone/>
                      </a:pPr>
                      <a:endParaRPr lang="en-GB" sz="1000" baseline="0" dirty="0"/>
                    </a:p>
                  </a:txBody>
                  <a:tcPr/>
                </a:tc>
                <a:extLst>
                  <a:ext uri="{0D108BD9-81ED-4DB2-BD59-A6C34878D82A}">
                    <a16:rowId xmlns:a16="http://schemas.microsoft.com/office/drawing/2014/main" val="135056150"/>
                  </a:ext>
                </a:extLst>
              </a:tr>
            </a:tbl>
          </a:graphicData>
        </a:graphic>
      </p:graphicFrame>
    </p:spTree>
    <p:extLst>
      <p:ext uri="{BB962C8B-B14F-4D97-AF65-F5344CB8AC3E}">
        <p14:creationId xmlns:p14="http://schemas.microsoft.com/office/powerpoint/2010/main" val="2343835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46" y="483560"/>
            <a:ext cx="10844134" cy="772161"/>
          </a:xfrm>
        </p:spPr>
        <p:txBody>
          <a:bodyPr/>
          <a:lstStyle/>
          <a:p>
            <a:r>
              <a:rPr lang="en-GB" dirty="0" err="1"/>
              <a:t>DevSecOps</a:t>
            </a:r>
            <a:r>
              <a:rPr lang="en-GB" dirty="0"/>
              <a:t> Evolution</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ts val="2800"/>
              </a:lnSpc>
              <a:spcBef>
                <a:spcPts val="0"/>
              </a:spcBef>
              <a:spcAft>
                <a:spcPts val="0"/>
              </a:spcAft>
              <a:buClrTx/>
              <a:buSzTx/>
              <a:buFontTx/>
              <a:buNone/>
              <a:tabLst/>
              <a:defRPr/>
            </a:pPr>
            <a:fld id="{2D44FE07-6CE3-4185-9E45-D56B7973A736}" type="slidenum">
              <a:rPr kumimoji="0" lang="en-GB" sz="1600" b="1" i="0" u="none" strike="noStrike" kern="1200" cap="none" spc="0" normalizeH="0" baseline="0" noProof="0" smtClean="0">
                <a:ln>
                  <a:noFill/>
                </a:ln>
                <a:solidFill>
                  <a:srgbClr val="1E1E1E"/>
                </a:solidFill>
                <a:effectLst/>
                <a:uLnTx/>
                <a:uFillTx/>
                <a:latin typeface="Calibri"/>
                <a:ea typeface="+mn-ea"/>
                <a:cs typeface="+mn-cs"/>
              </a:rPr>
              <a:pPr marL="0" marR="0" lvl="0" indent="0" algn="r" defTabSz="914400" rtl="0" eaLnBrk="1" fontAlgn="auto" latinLnBrk="0" hangingPunct="1">
                <a:lnSpc>
                  <a:spcPts val="2800"/>
                </a:lnSpc>
                <a:spcBef>
                  <a:spcPts val="0"/>
                </a:spcBef>
                <a:spcAft>
                  <a:spcPts val="0"/>
                </a:spcAft>
                <a:buClrTx/>
                <a:buSzTx/>
                <a:buFontTx/>
                <a:buNone/>
                <a:tabLst/>
                <a:defRPr/>
              </a:pPr>
              <a:t>19</a:t>
            </a:fld>
            <a:endParaRPr kumimoji="0" lang="en-GB" sz="1600" b="1" i="0" u="none" strike="noStrike" kern="1200" cap="none" spc="0" normalizeH="0" baseline="0" noProof="0">
              <a:ln>
                <a:noFill/>
              </a:ln>
              <a:solidFill>
                <a:srgbClr val="1E1E1E"/>
              </a:solidFill>
              <a:effectLst/>
              <a:uLnTx/>
              <a:uFillTx/>
              <a:latin typeface="Calibri"/>
              <a:ea typeface="+mn-ea"/>
              <a:cs typeface="+mn-cs"/>
            </a:endParaRPr>
          </a:p>
        </p:txBody>
      </p:sp>
      <p:graphicFrame>
        <p:nvGraphicFramePr>
          <p:cNvPr id="6" name="Table 5"/>
          <p:cNvGraphicFramePr>
            <a:graphicFrameLocks noGrp="1"/>
          </p:cNvGraphicFramePr>
          <p:nvPr/>
        </p:nvGraphicFramePr>
        <p:xfrm>
          <a:off x="519646" y="1413456"/>
          <a:ext cx="11224052" cy="2439758"/>
        </p:xfrm>
        <a:graphic>
          <a:graphicData uri="http://schemas.openxmlformats.org/drawingml/2006/table">
            <a:tbl>
              <a:tblPr firstRow="1" bandRow="1">
                <a:tableStyleId>{5C22544A-7EE6-4342-B048-85BDC9FD1C3A}</a:tableStyleId>
              </a:tblPr>
              <a:tblGrid>
                <a:gridCol w="2806013">
                  <a:extLst>
                    <a:ext uri="{9D8B030D-6E8A-4147-A177-3AD203B41FA5}">
                      <a16:colId xmlns:a16="http://schemas.microsoft.com/office/drawing/2014/main" val="361169269"/>
                    </a:ext>
                  </a:extLst>
                </a:gridCol>
                <a:gridCol w="2806013">
                  <a:extLst>
                    <a:ext uri="{9D8B030D-6E8A-4147-A177-3AD203B41FA5}">
                      <a16:colId xmlns:a16="http://schemas.microsoft.com/office/drawing/2014/main" val="1827209766"/>
                    </a:ext>
                  </a:extLst>
                </a:gridCol>
                <a:gridCol w="2806013">
                  <a:extLst>
                    <a:ext uri="{9D8B030D-6E8A-4147-A177-3AD203B41FA5}">
                      <a16:colId xmlns:a16="http://schemas.microsoft.com/office/drawing/2014/main" val="28488622"/>
                    </a:ext>
                  </a:extLst>
                </a:gridCol>
                <a:gridCol w="2806013">
                  <a:extLst>
                    <a:ext uri="{9D8B030D-6E8A-4147-A177-3AD203B41FA5}">
                      <a16:colId xmlns:a16="http://schemas.microsoft.com/office/drawing/2014/main" val="3484231964"/>
                    </a:ext>
                  </a:extLst>
                </a:gridCol>
              </a:tblGrid>
              <a:tr h="305374">
                <a:tc>
                  <a:txBody>
                    <a:bodyPr/>
                    <a:lstStyle/>
                    <a:p>
                      <a:pPr algn="ctr"/>
                      <a:r>
                        <a:rPr lang="en-GB" dirty="0"/>
                        <a:t>2015</a:t>
                      </a:r>
                    </a:p>
                  </a:txBody>
                  <a:tcPr/>
                </a:tc>
                <a:tc>
                  <a:txBody>
                    <a:bodyPr/>
                    <a:lstStyle/>
                    <a:p>
                      <a:pPr algn="ctr"/>
                      <a:r>
                        <a:rPr lang="en-GB" dirty="0"/>
                        <a:t>2018</a:t>
                      </a:r>
                    </a:p>
                  </a:txBody>
                  <a:tcPr/>
                </a:tc>
                <a:tc>
                  <a:txBody>
                    <a:bodyPr/>
                    <a:lstStyle/>
                    <a:p>
                      <a:pPr algn="ctr"/>
                      <a:r>
                        <a:rPr lang="en-GB" dirty="0"/>
                        <a:t>2019</a:t>
                      </a:r>
                    </a:p>
                  </a:txBody>
                  <a:tcPr/>
                </a:tc>
                <a:tc>
                  <a:txBody>
                    <a:bodyPr/>
                    <a:lstStyle/>
                    <a:p>
                      <a:pPr algn="ctr"/>
                      <a:r>
                        <a:rPr lang="en-GB" dirty="0"/>
                        <a:t>2020</a:t>
                      </a:r>
                    </a:p>
                  </a:txBody>
                  <a:tcPr/>
                </a:tc>
                <a:extLst>
                  <a:ext uri="{0D108BD9-81ED-4DB2-BD59-A6C34878D82A}">
                    <a16:rowId xmlns:a16="http://schemas.microsoft.com/office/drawing/2014/main" val="3163833361"/>
                  </a:ext>
                </a:extLst>
              </a:tr>
              <a:tr h="2073998">
                <a:tc>
                  <a:txBody>
                    <a:bodyPr/>
                    <a:lstStyle/>
                    <a:p>
                      <a:pPr marL="0" algn="ctr" defTabSz="914400" rtl="0" eaLnBrk="1" latinLnBrk="0" hangingPunct="1"/>
                      <a:r>
                        <a:rPr lang="en-GB" sz="1000" b="1" kern="1200" dirty="0">
                          <a:solidFill>
                            <a:schemeClr val="dk1"/>
                          </a:solidFill>
                          <a:latin typeface="+mn-lt"/>
                          <a:ea typeface="+mn-ea"/>
                          <a:cs typeface="+mn-cs"/>
                        </a:rPr>
                        <a:t>‘You are the first line of defence’</a:t>
                      </a:r>
                    </a:p>
                    <a:p>
                      <a:pPr marL="0" algn="ctr" defTabSz="914400" rtl="0" eaLnBrk="1" latinLnBrk="0" hangingPunct="1"/>
                      <a:endParaRPr lang="en-GB" sz="1000" b="1" kern="1200" dirty="0">
                        <a:solidFill>
                          <a:schemeClr val="dk1"/>
                        </a:solidFill>
                        <a:latin typeface="+mn-lt"/>
                        <a:ea typeface="+mn-ea"/>
                        <a:cs typeface="+mn-cs"/>
                      </a:endParaRPr>
                    </a:p>
                    <a:p>
                      <a:pPr marL="285750" indent="-285750">
                        <a:buFont typeface="Arial" panose="020B0604020202020204" pitchFamily="34" charset="0"/>
                        <a:buChar char="•"/>
                      </a:pPr>
                      <a:r>
                        <a:rPr lang="en-GB" sz="800" dirty="0"/>
                        <a:t>Launched</a:t>
                      </a:r>
                      <a:r>
                        <a:rPr lang="en-GB" sz="800" baseline="0" dirty="0"/>
                        <a:t> with the projection of the Governor onto B block walls.</a:t>
                      </a:r>
                    </a:p>
                    <a:p>
                      <a:pPr marL="285750" indent="-285750">
                        <a:buFont typeface="Arial" panose="020B0604020202020204" pitchFamily="34" charset="0"/>
                        <a:buChar char="•"/>
                      </a:pPr>
                      <a:endParaRPr lang="en-GB" sz="800" baseline="0" dirty="0"/>
                    </a:p>
                    <a:p>
                      <a:pPr marL="285750" indent="-285750">
                        <a:buFont typeface="Arial" panose="020B0604020202020204" pitchFamily="34" charset="0"/>
                        <a:buChar char="•"/>
                      </a:pPr>
                      <a:r>
                        <a:rPr lang="en-GB" sz="800" baseline="0" dirty="0"/>
                        <a:t>Cyber 7 campaign identifying the areas where all staff have an impact on information security.</a:t>
                      </a:r>
                    </a:p>
                    <a:p>
                      <a:pPr marL="285750" indent="-285750">
                        <a:buFont typeface="Arial" panose="020B0604020202020204" pitchFamily="34" charset="0"/>
                        <a:buChar char="•"/>
                      </a:pPr>
                      <a:endParaRPr lang="en-GB" sz="800" baseline="0" dirty="0"/>
                    </a:p>
                    <a:p>
                      <a:pPr marL="285750" indent="-285750">
                        <a:buFont typeface="Arial" panose="020B0604020202020204" pitchFamily="34" charset="0"/>
                        <a:buChar char="•"/>
                      </a:pPr>
                      <a:r>
                        <a:rPr lang="en-GB" sz="800" baseline="0" dirty="0"/>
                        <a:t>Launch of ‘phishing school’ to drive positive security behaviour change.</a:t>
                      </a:r>
                      <a:br>
                        <a:rPr lang="en-GB" sz="800" baseline="0" dirty="0"/>
                      </a:br>
                      <a:endParaRPr lang="en-GB" sz="800" baseline="0" dirty="0"/>
                    </a:p>
                  </a:txBody>
                  <a:tcPr/>
                </a:tc>
                <a:tc>
                  <a:txBody>
                    <a:bodyPr/>
                    <a:lstStyle/>
                    <a:p>
                      <a:pPr algn="ctr"/>
                      <a:r>
                        <a:rPr lang="en-GB" sz="1000" b="1" dirty="0"/>
                        <a:t>Security and Privacy Division</a:t>
                      </a:r>
                      <a:br>
                        <a:rPr lang="en-GB" sz="900" b="1" dirty="0"/>
                      </a:br>
                      <a:endParaRPr lang="en-GB" sz="900" b="1" dirty="0"/>
                    </a:p>
                    <a:p>
                      <a:pPr marL="285750" indent="-285750">
                        <a:buFont typeface="Arial" panose="020B0604020202020204" pitchFamily="34" charset="0"/>
                        <a:buChar char="•"/>
                      </a:pPr>
                      <a:r>
                        <a:rPr lang="en-GB" sz="800" dirty="0"/>
                        <a:t>Took on responsibility for physical and personnel security</a:t>
                      </a:r>
                      <a:r>
                        <a:rPr lang="en-GB" sz="800" baseline="0" dirty="0"/>
                        <a:t> education alongside information security.</a:t>
                      </a:r>
                    </a:p>
                    <a:p>
                      <a:pPr marL="285750" indent="-285750">
                        <a:buFont typeface="Arial" panose="020B0604020202020204" pitchFamily="34" charset="0"/>
                        <a:buChar char="•"/>
                      </a:pPr>
                      <a:endParaRPr lang="en-GB" sz="800" baseline="0" dirty="0"/>
                    </a:p>
                    <a:p>
                      <a:pPr marL="285750" indent="-285750">
                        <a:buFont typeface="Arial" panose="020B0604020202020204" pitchFamily="34" charset="0"/>
                        <a:buChar char="•"/>
                      </a:pPr>
                      <a:r>
                        <a:rPr lang="en-GB" sz="800" baseline="0" dirty="0"/>
                        <a:t>Supported ongoing education input into the deep dive processes from start to finish.</a:t>
                      </a:r>
                    </a:p>
                    <a:p>
                      <a:pPr marL="285750" indent="-285750">
                        <a:buFont typeface="Arial" panose="020B0604020202020204" pitchFamily="34" charset="0"/>
                        <a:buChar char="•"/>
                      </a:pPr>
                      <a:endParaRPr lang="en-GB" sz="800" baseline="0" dirty="0"/>
                    </a:p>
                    <a:p>
                      <a:pPr marL="285750" indent="-285750">
                        <a:buFont typeface="Arial" panose="020B0604020202020204" pitchFamily="34" charset="0"/>
                        <a:buChar char="•"/>
                      </a:pPr>
                      <a:r>
                        <a:rPr lang="en-GB" sz="800" baseline="0" dirty="0"/>
                        <a:t>Led on changes to BC paper policy and implementation. </a:t>
                      </a:r>
                      <a:endParaRPr lang="en-GB" sz="800" dirty="0"/>
                    </a:p>
                  </a:txBody>
                  <a:tcPr/>
                </a:tc>
                <a:tc>
                  <a:txBody>
                    <a:bodyPr/>
                    <a:lstStyle/>
                    <a:p>
                      <a:pPr algn="ctr"/>
                      <a:r>
                        <a:rPr lang="en-GB" sz="1000" b="1" kern="1200" dirty="0">
                          <a:solidFill>
                            <a:schemeClr val="dk1"/>
                          </a:solidFill>
                          <a:latin typeface="+mn-lt"/>
                          <a:ea typeface="+mn-ea"/>
                          <a:cs typeface="+mn-cs"/>
                        </a:rPr>
                        <a:t>Technology</a:t>
                      </a:r>
                    </a:p>
                    <a:p>
                      <a:pPr algn="ctr"/>
                      <a:endParaRPr lang="en-GB" sz="900" b="1" dirty="0"/>
                    </a:p>
                    <a:p>
                      <a:pPr marL="285750" indent="-285750">
                        <a:buFont typeface="Arial" panose="020B0604020202020204" pitchFamily="34" charset="0"/>
                        <a:buChar char="•"/>
                      </a:pPr>
                      <a:r>
                        <a:rPr lang="en-GB" sz="800" kern="1200" dirty="0">
                          <a:solidFill>
                            <a:schemeClr val="dk1"/>
                          </a:solidFill>
                          <a:latin typeface="+mn-lt"/>
                          <a:ea typeface="+mn-ea"/>
                          <a:cs typeface="+mn-cs"/>
                        </a:rPr>
                        <a:t>Maintained responsibility for physical, personnel and information security.</a:t>
                      </a:r>
                    </a:p>
                    <a:p>
                      <a:pPr marL="285750" indent="-285750">
                        <a:buFont typeface="Arial" panose="020B0604020202020204" pitchFamily="34" charset="0"/>
                        <a:buChar char="•"/>
                      </a:pPr>
                      <a:endParaRPr lang="en-GB" sz="800" kern="1200" dirty="0">
                        <a:solidFill>
                          <a:schemeClr val="dk1"/>
                        </a:solidFill>
                        <a:latin typeface="+mn-lt"/>
                        <a:ea typeface="+mn-ea"/>
                        <a:cs typeface="+mn-cs"/>
                      </a:endParaRPr>
                    </a:p>
                    <a:p>
                      <a:pPr marL="285750" indent="-285750">
                        <a:buFont typeface="Arial" panose="020B0604020202020204" pitchFamily="34" charset="0"/>
                        <a:buChar char="•"/>
                      </a:pPr>
                      <a:r>
                        <a:rPr lang="en-GB" sz="800" kern="1200" dirty="0">
                          <a:solidFill>
                            <a:schemeClr val="dk1"/>
                          </a:solidFill>
                          <a:latin typeface="+mn-lt"/>
                          <a:ea typeface="+mn-ea"/>
                          <a:cs typeface="+mn-cs"/>
                        </a:rPr>
                        <a:t>Refocussed as first rather than second line function.</a:t>
                      </a:r>
                    </a:p>
                    <a:p>
                      <a:pPr marL="285750" indent="-285750">
                        <a:buFont typeface="Arial" panose="020B0604020202020204" pitchFamily="34" charset="0"/>
                        <a:buChar char="•"/>
                      </a:pPr>
                      <a:endParaRPr lang="en-GB" sz="800" kern="1200" dirty="0">
                        <a:solidFill>
                          <a:schemeClr val="dk1"/>
                        </a:solidFill>
                        <a:latin typeface="+mn-lt"/>
                        <a:ea typeface="+mn-ea"/>
                        <a:cs typeface="+mn-cs"/>
                      </a:endParaRPr>
                    </a:p>
                    <a:p>
                      <a:pPr marL="285750" indent="-285750">
                        <a:buFont typeface="Arial" panose="020B0604020202020204" pitchFamily="34" charset="0"/>
                        <a:buChar char="•"/>
                      </a:pPr>
                      <a:r>
                        <a:rPr lang="en-GB" sz="800" kern="1200" dirty="0">
                          <a:solidFill>
                            <a:schemeClr val="dk1"/>
                          </a:solidFill>
                          <a:latin typeface="+mn-lt"/>
                          <a:ea typeface="+mn-ea"/>
                          <a:cs typeface="+mn-cs"/>
                        </a:rPr>
                        <a:t>Embedded new phishing platform into the Bank.</a:t>
                      </a:r>
                      <a:br>
                        <a:rPr lang="en-GB" sz="800" kern="1200" dirty="0">
                          <a:solidFill>
                            <a:schemeClr val="dk1"/>
                          </a:solidFill>
                          <a:latin typeface="+mn-lt"/>
                          <a:ea typeface="+mn-ea"/>
                          <a:cs typeface="+mn-cs"/>
                        </a:rPr>
                      </a:br>
                      <a:endParaRPr lang="en-GB" sz="800" kern="1200" dirty="0">
                        <a:solidFill>
                          <a:schemeClr val="dk1"/>
                        </a:solidFill>
                        <a:latin typeface="+mn-lt"/>
                        <a:ea typeface="+mn-ea"/>
                        <a:cs typeface="+mn-cs"/>
                      </a:endParaRPr>
                    </a:p>
                    <a:p>
                      <a:pPr algn="ctr"/>
                      <a:endParaRPr lang="en-GB" sz="700" b="1" dirty="0"/>
                    </a:p>
                  </a:txBody>
                  <a:tcPr/>
                </a:tc>
                <a:tc>
                  <a:txBody>
                    <a:bodyPr/>
                    <a:lstStyle/>
                    <a:p>
                      <a:pPr algn="ctr"/>
                      <a:endParaRPr lang="en-GB" sz="700" b="1" dirty="0"/>
                    </a:p>
                    <a:p>
                      <a:pPr marL="285750" indent="-285750">
                        <a:buFont typeface="Arial" panose="020B0604020202020204" pitchFamily="34" charset="0"/>
                        <a:buChar char="•"/>
                      </a:pPr>
                      <a:endParaRPr lang="en-GB" sz="1100" baseline="0" dirty="0"/>
                    </a:p>
                    <a:p>
                      <a:pPr marL="285750" indent="-285750">
                        <a:buFont typeface="Arial" panose="020B0604020202020204" pitchFamily="34" charset="0"/>
                        <a:buChar char="•"/>
                      </a:pPr>
                      <a:endParaRPr lang="en-GB" sz="1100" dirty="0"/>
                    </a:p>
                  </a:txBody>
                  <a:tcPr/>
                </a:tc>
                <a:extLst>
                  <a:ext uri="{0D108BD9-81ED-4DB2-BD59-A6C34878D82A}">
                    <a16:rowId xmlns:a16="http://schemas.microsoft.com/office/drawing/2014/main" val="947954363"/>
                  </a:ext>
                </a:extLst>
              </a:tr>
            </a:tbl>
          </a:graphicData>
        </a:graphic>
      </p:graphicFrame>
      <p:graphicFrame>
        <p:nvGraphicFramePr>
          <p:cNvPr id="8" name="Table 7"/>
          <p:cNvGraphicFramePr>
            <a:graphicFrameLocks noGrp="1"/>
          </p:cNvGraphicFramePr>
          <p:nvPr/>
        </p:nvGraphicFramePr>
        <p:xfrm>
          <a:off x="3177230" y="3945733"/>
          <a:ext cx="1592044" cy="1824392"/>
        </p:xfrm>
        <a:graphic>
          <a:graphicData uri="http://schemas.openxmlformats.org/drawingml/2006/table">
            <a:tbl>
              <a:tblPr firstRow="1" bandRow="1">
                <a:tableStyleId>{5C22544A-7EE6-4342-B048-85BDC9FD1C3A}</a:tableStyleId>
              </a:tblPr>
              <a:tblGrid>
                <a:gridCol w="1592044">
                  <a:extLst>
                    <a:ext uri="{9D8B030D-6E8A-4147-A177-3AD203B41FA5}">
                      <a16:colId xmlns:a16="http://schemas.microsoft.com/office/drawing/2014/main" val="2532524257"/>
                    </a:ext>
                  </a:extLst>
                </a:gridCol>
              </a:tblGrid>
              <a:tr h="284096">
                <a:tc>
                  <a:txBody>
                    <a:bodyPr/>
                    <a:lstStyle/>
                    <a:p>
                      <a:pPr algn="ctr"/>
                      <a:r>
                        <a:rPr lang="en-GB" sz="1200" dirty="0">
                          <a:solidFill>
                            <a:schemeClr val="bg1"/>
                          </a:solidFill>
                        </a:rPr>
                        <a:t>xxx</a:t>
                      </a:r>
                    </a:p>
                  </a:txBody>
                  <a:tcPr anchor="ctr">
                    <a:solidFill>
                      <a:srgbClr val="FDC41F"/>
                    </a:solidFill>
                  </a:tcPr>
                </a:tc>
                <a:extLst>
                  <a:ext uri="{0D108BD9-81ED-4DB2-BD59-A6C34878D82A}">
                    <a16:rowId xmlns:a16="http://schemas.microsoft.com/office/drawing/2014/main" val="133906519"/>
                  </a:ext>
                </a:extLst>
              </a:tr>
              <a:tr h="1540296">
                <a:tc>
                  <a:txBody>
                    <a:bodyPr/>
                    <a:lstStyle/>
                    <a:p>
                      <a:pPr marL="171450" indent="-171450">
                        <a:buFont typeface="Arial" panose="020B0604020202020204" pitchFamily="34" charset="0"/>
                        <a:buChar char="•"/>
                      </a:pPr>
                      <a:endParaRPr lang="en-GB" sz="1000" dirty="0"/>
                    </a:p>
                    <a:p>
                      <a:pPr marL="0" indent="0">
                        <a:buFont typeface="Arial" panose="020B0604020202020204" pitchFamily="34" charset="0"/>
                        <a:buNone/>
                      </a:pPr>
                      <a:r>
                        <a:rPr lang="en-GB" sz="1000" dirty="0">
                          <a:solidFill>
                            <a:schemeClr val="bg1"/>
                          </a:solidFill>
                        </a:rPr>
                        <a:t>xxx</a:t>
                      </a:r>
                      <a:endParaRPr lang="en-GB" sz="1000" baseline="0" dirty="0"/>
                    </a:p>
                  </a:txBody>
                  <a:tcPr/>
                </a:tc>
                <a:extLst>
                  <a:ext uri="{0D108BD9-81ED-4DB2-BD59-A6C34878D82A}">
                    <a16:rowId xmlns:a16="http://schemas.microsoft.com/office/drawing/2014/main" val="135056150"/>
                  </a:ext>
                </a:extLst>
              </a:tr>
            </a:tbl>
          </a:graphicData>
        </a:graphic>
      </p:graphicFrame>
      <p:graphicFrame>
        <p:nvGraphicFramePr>
          <p:cNvPr id="9" name="Table 8"/>
          <p:cNvGraphicFramePr>
            <a:graphicFrameLocks noGrp="1"/>
          </p:cNvGraphicFramePr>
          <p:nvPr/>
        </p:nvGraphicFramePr>
        <p:xfrm>
          <a:off x="4923539" y="3945731"/>
          <a:ext cx="1592044" cy="1824394"/>
        </p:xfrm>
        <a:graphic>
          <a:graphicData uri="http://schemas.openxmlformats.org/drawingml/2006/table">
            <a:tbl>
              <a:tblPr firstRow="1" bandRow="1">
                <a:tableStyleId>{5C22544A-7EE6-4342-B048-85BDC9FD1C3A}</a:tableStyleId>
              </a:tblPr>
              <a:tblGrid>
                <a:gridCol w="1592044">
                  <a:extLst>
                    <a:ext uri="{9D8B030D-6E8A-4147-A177-3AD203B41FA5}">
                      <a16:colId xmlns:a16="http://schemas.microsoft.com/office/drawing/2014/main" val="2532524257"/>
                    </a:ext>
                  </a:extLst>
                </a:gridCol>
              </a:tblGrid>
              <a:tr h="284096">
                <a:tc>
                  <a:txBody>
                    <a:bodyPr/>
                    <a:lstStyle/>
                    <a:p>
                      <a:pPr algn="ctr"/>
                      <a:r>
                        <a:rPr lang="en-GB" sz="1200" dirty="0">
                          <a:solidFill>
                            <a:schemeClr val="bg1"/>
                          </a:solidFill>
                        </a:rPr>
                        <a:t>xxx</a:t>
                      </a:r>
                    </a:p>
                  </a:txBody>
                  <a:tcPr anchor="ctr">
                    <a:solidFill>
                      <a:srgbClr val="FDC41F"/>
                    </a:solidFill>
                  </a:tcPr>
                </a:tc>
                <a:extLst>
                  <a:ext uri="{0D108BD9-81ED-4DB2-BD59-A6C34878D82A}">
                    <a16:rowId xmlns:a16="http://schemas.microsoft.com/office/drawing/2014/main" val="133906519"/>
                  </a:ext>
                </a:extLst>
              </a:tr>
              <a:tr h="1540298">
                <a:tc>
                  <a:txBody>
                    <a:bodyPr/>
                    <a:lstStyle/>
                    <a:p>
                      <a:pPr marL="171450" indent="-171450">
                        <a:buFont typeface="Arial" panose="020B0604020202020204" pitchFamily="34" charset="0"/>
                        <a:buChar char="•"/>
                      </a:pPr>
                      <a:endParaRPr lang="en-GB" sz="1000" dirty="0"/>
                    </a:p>
                    <a:p>
                      <a:pPr marL="0" indent="0">
                        <a:buFont typeface="Arial" panose="020B0604020202020204" pitchFamily="34" charset="0"/>
                        <a:buNone/>
                      </a:pPr>
                      <a:r>
                        <a:rPr lang="en-GB" sz="1000" dirty="0">
                          <a:solidFill>
                            <a:schemeClr val="bg1"/>
                          </a:solidFill>
                        </a:rPr>
                        <a:t>xxx</a:t>
                      </a:r>
                      <a:endParaRPr lang="en-GB" sz="1000" dirty="0"/>
                    </a:p>
                  </a:txBody>
                  <a:tcPr/>
                </a:tc>
                <a:extLst>
                  <a:ext uri="{0D108BD9-81ED-4DB2-BD59-A6C34878D82A}">
                    <a16:rowId xmlns:a16="http://schemas.microsoft.com/office/drawing/2014/main" val="135056150"/>
                  </a:ext>
                </a:extLst>
              </a:tr>
            </a:tbl>
          </a:graphicData>
        </a:graphic>
      </p:graphicFrame>
      <p:graphicFrame>
        <p:nvGraphicFramePr>
          <p:cNvPr id="10" name="Table 9"/>
          <p:cNvGraphicFramePr>
            <a:graphicFrameLocks noGrp="1"/>
          </p:cNvGraphicFramePr>
          <p:nvPr/>
        </p:nvGraphicFramePr>
        <p:xfrm>
          <a:off x="6669848" y="3945730"/>
          <a:ext cx="1592044" cy="1824394"/>
        </p:xfrm>
        <a:graphic>
          <a:graphicData uri="http://schemas.openxmlformats.org/drawingml/2006/table">
            <a:tbl>
              <a:tblPr firstRow="1" bandRow="1">
                <a:tableStyleId>{5C22544A-7EE6-4342-B048-85BDC9FD1C3A}</a:tableStyleId>
              </a:tblPr>
              <a:tblGrid>
                <a:gridCol w="1592044">
                  <a:extLst>
                    <a:ext uri="{9D8B030D-6E8A-4147-A177-3AD203B41FA5}">
                      <a16:colId xmlns:a16="http://schemas.microsoft.com/office/drawing/2014/main" val="2532524257"/>
                    </a:ext>
                  </a:extLst>
                </a:gridCol>
              </a:tblGrid>
              <a:tr h="256466">
                <a:tc>
                  <a:txBody>
                    <a:bodyPr/>
                    <a:lstStyle/>
                    <a:p>
                      <a:pPr algn="ctr"/>
                      <a:r>
                        <a:rPr lang="en-GB" sz="1000" dirty="0">
                          <a:solidFill>
                            <a:schemeClr val="bg1"/>
                          </a:solidFill>
                        </a:rPr>
                        <a:t>xxx</a:t>
                      </a:r>
                    </a:p>
                  </a:txBody>
                  <a:tcPr anchor="ctr">
                    <a:solidFill>
                      <a:srgbClr val="FDC41F"/>
                    </a:solidFill>
                  </a:tcPr>
                </a:tc>
                <a:extLst>
                  <a:ext uri="{0D108BD9-81ED-4DB2-BD59-A6C34878D82A}">
                    <a16:rowId xmlns:a16="http://schemas.microsoft.com/office/drawing/2014/main" val="133906519"/>
                  </a:ext>
                </a:extLst>
              </a:tr>
              <a:tr h="1567928">
                <a:tc>
                  <a:txBody>
                    <a:bodyPr/>
                    <a:lstStyle/>
                    <a:p>
                      <a:pPr marL="171450" indent="-171450">
                        <a:buFont typeface="Arial" panose="020B0604020202020204" pitchFamily="34" charset="0"/>
                        <a:buChar char="•"/>
                      </a:pPr>
                      <a:endParaRPr lang="en-GB" sz="1000" dirty="0"/>
                    </a:p>
                    <a:p>
                      <a:pPr marL="0" indent="0">
                        <a:buFont typeface="Arial" panose="020B0604020202020204" pitchFamily="34" charset="0"/>
                        <a:buNone/>
                      </a:pPr>
                      <a:r>
                        <a:rPr lang="en-GB" sz="1000" dirty="0">
                          <a:solidFill>
                            <a:schemeClr val="bg1"/>
                          </a:solidFill>
                        </a:rPr>
                        <a:t>xxx</a:t>
                      </a:r>
                      <a:endParaRPr lang="en-GB" sz="1000" dirty="0"/>
                    </a:p>
                  </a:txBody>
                  <a:tcPr/>
                </a:tc>
                <a:extLst>
                  <a:ext uri="{0D108BD9-81ED-4DB2-BD59-A6C34878D82A}">
                    <a16:rowId xmlns:a16="http://schemas.microsoft.com/office/drawing/2014/main" val="135056150"/>
                  </a:ext>
                </a:extLst>
              </a:tr>
            </a:tbl>
          </a:graphicData>
        </a:graphic>
      </p:graphicFrame>
      <p:graphicFrame>
        <p:nvGraphicFramePr>
          <p:cNvPr id="11" name="Table 10"/>
          <p:cNvGraphicFramePr>
            <a:graphicFrameLocks noGrp="1"/>
          </p:cNvGraphicFramePr>
          <p:nvPr/>
        </p:nvGraphicFramePr>
        <p:xfrm>
          <a:off x="8416157" y="3944309"/>
          <a:ext cx="1592044" cy="1825816"/>
        </p:xfrm>
        <a:graphic>
          <a:graphicData uri="http://schemas.openxmlformats.org/drawingml/2006/table">
            <a:tbl>
              <a:tblPr firstRow="1" bandRow="1">
                <a:tableStyleId>{5C22544A-7EE6-4342-B048-85BDC9FD1C3A}</a:tableStyleId>
              </a:tblPr>
              <a:tblGrid>
                <a:gridCol w="1592044">
                  <a:extLst>
                    <a:ext uri="{9D8B030D-6E8A-4147-A177-3AD203B41FA5}">
                      <a16:colId xmlns:a16="http://schemas.microsoft.com/office/drawing/2014/main" val="2532524257"/>
                    </a:ext>
                  </a:extLst>
                </a:gridCol>
              </a:tblGrid>
              <a:tr h="280075">
                <a:tc>
                  <a:txBody>
                    <a:bodyPr/>
                    <a:lstStyle/>
                    <a:p>
                      <a:pPr algn="ctr"/>
                      <a:r>
                        <a:rPr lang="en-GB" sz="1200" dirty="0">
                          <a:solidFill>
                            <a:schemeClr val="bg1"/>
                          </a:solidFill>
                        </a:rPr>
                        <a:t>xxx</a:t>
                      </a:r>
                    </a:p>
                  </a:txBody>
                  <a:tcPr anchor="ctr">
                    <a:solidFill>
                      <a:srgbClr val="FDC41F"/>
                    </a:solidFill>
                  </a:tcPr>
                </a:tc>
                <a:extLst>
                  <a:ext uri="{0D108BD9-81ED-4DB2-BD59-A6C34878D82A}">
                    <a16:rowId xmlns:a16="http://schemas.microsoft.com/office/drawing/2014/main" val="133906519"/>
                  </a:ext>
                </a:extLst>
              </a:tr>
              <a:tr h="1545741">
                <a:tc>
                  <a:txBody>
                    <a:bodyPr/>
                    <a:lstStyle/>
                    <a:p>
                      <a:pPr marL="171450" indent="-171450">
                        <a:buFont typeface="Arial" panose="020B0604020202020204" pitchFamily="34" charset="0"/>
                        <a:buChar char="•"/>
                      </a:pPr>
                      <a:endParaRPr lang="en-GB" sz="1000" dirty="0"/>
                    </a:p>
                    <a:p>
                      <a:pPr marL="0" indent="0">
                        <a:buFont typeface="Arial" panose="020B0604020202020204" pitchFamily="34" charset="0"/>
                        <a:buNone/>
                      </a:pPr>
                      <a:r>
                        <a:rPr lang="en-GB" sz="1000" dirty="0">
                          <a:solidFill>
                            <a:schemeClr val="bg1"/>
                          </a:solidFill>
                        </a:rPr>
                        <a:t>xxx</a:t>
                      </a:r>
                      <a:endParaRPr lang="en-GB" sz="1000" baseline="0" dirty="0"/>
                    </a:p>
                  </a:txBody>
                  <a:tcPr/>
                </a:tc>
                <a:extLst>
                  <a:ext uri="{0D108BD9-81ED-4DB2-BD59-A6C34878D82A}">
                    <a16:rowId xmlns:a16="http://schemas.microsoft.com/office/drawing/2014/main" val="135056150"/>
                  </a:ext>
                </a:extLst>
              </a:tr>
            </a:tbl>
          </a:graphicData>
        </a:graphic>
      </p:graphicFrame>
      <p:graphicFrame>
        <p:nvGraphicFramePr>
          <p:cNvPr id="12" name="Table 11"/>
          <p:cNvGraphicFramePr>
            <a:graphicFrameLocks noGrp="1"/>
          </p:cNvGraphicFramePr>
          <p:nvPr/>
        </p:nvGraphicFramePr>
        <p:xfrm>
          <a:off x="10151655" y="3943085"/>
          <a:ext cx="1592044" cy="1827039"/>
        </p:xfrm>
        <a:graphic>
          <a:graphicData uri="http://schemas.openxmlformats.org/drawingml/2006/table">
            <a:tbl>
              <a:tblPr firstRow="1" bandRow="1">
                <a:tableStyleId>{5C22544A-7EE6-4342-B048-85BDC9FD1C3A}</a:tableStyleId>
              </a:tblPr>
              <a:tblGrid>
                <a:gridCol w="1592044">
                  <a:extLst>
                    <a:ext uri="{9D8B030D-6E8A-4147-A177-3AD203B41FA5}">
                      <a16:colId xmlns:a16="http://schemas.microsoft.com/office/drawing/2014/main" val="2532524257"/>
                    </a:ext>
                  </a:extLst>
                </a:gridCol>
              </a:tblGrid>
              <a:tr h="276715">
                <a:tc>
                  <a:txBody>
                    <a:bodyPr/>
                    <a:lstStyle/>
                    <a:p>
                      <a:pPr algn="ctr"/>
                      <a:r>
                        <a:rPr lang="en-GB" sz="1200" dirty="0">
                          <a:solidFill>
                            <a:schemeClr val="bg1"/>
                          </a:solidFill>
                        </a:rPr>
                        <a:t>xxx</a:t>
                      </a:r>
                    </a:p>
                  </a:txBody>
                  <a:tcPr anchor="ctr">
                    <a:solidFill>
                      <a:srgbClr val="FDC41F"/>
                    </a:solidFill>
                  </a:tcPr>
                </a:tc>
                <a:extLst>
                  <a:ext uri="{0D108BD9-81ED-4DB2-BD59-A6C34878D82A}">
                    <a16:rowId xmlns:a16="http://schemas.microsoft.com/office/drawing/2014/main" val="133906519"/>
                  </a:ext>
                </a:extLst>
              </a:tr>
              <a:tr h="1550324">
                <a:tc>
                  <a:txBody>
                    <a:bodyPr/>
                    <a:lstStyle/>
                    <a:p>
                      <a:pPr marL="0" indent="0">
                        <a:buFont typeface="Arial" panose="020B0604020202020204" pitchFamily="34" charset="0"/>
                        <a:buNone/>
                      </a:pPr>
                      <a:r>
                        <a:rPr lang="en-GB" sz="1000" baseline="0" dirty="0"/>
                        <a:t> </a:t>
                      </a:r>
                    </a:p>
                    <a:p>
                      <a:pPr marL="0" indent="0">
                        <a:buFont typeface="Arial" panose="020B0604020202020204" pitchFamily="34" charset="0"/>
                        <a:buNone/>
                      </a:pPr>
                      <a:r>
                        <a:rPr lang="en-GB" sz="1000" dirty="0">
                          <a:solidFill>
                            <a:schemeClr val="bg1"/>
                          </a:solidFill>
                        </a:rPr>
                        <a:t>xxx</a:t>
                      </a:r>
                      <a:endParaRPr lang="en-GB" sz="1000" baseline="0" dirty="0"/>
                    </a:p>
                  </a:txBody>
                  <a:tcPr/>
                </a:tc>
                <a:extLst>
                  <a:ext uri="{0D108BD9-81ED-4DB2-BD59-A6C34878D82A}">
                    <a16:rowId xmlns:a16="http://schemas.microsoft.com/office/drawing/2014/main" val="135056150"/>
                  </a:ext>
                </a:extLst>
              </a:tr>
            </a:tbl>
          </a:graphicData>
        </a:graphic>
      </p:graphicFrame>
      <p:graphicFrame>
        <p:nvGraphicFramePr>
          <p:cNvPr id="13" name="Table 12"/>
          <p:cNvGraphicFramePr>
            <a:graphicFrameLocks noGrp="1"/>
          </p:cNvGraphicFramePr>
          <p:nvPr/>
        </p:nvGraphicFramePr>
        <p:xfrm>
          <a:off x="1444155" y="3940233"/>
          <a:ext cx="1592044" cy="1829891"/>
        </p:xfrm>
        <a:graphic>
          <a:graphicData uri="http://schemas.openxmlformats.org/drawingml/2006/table">
            <a:tbl>
              <a:tblPr firstRow="1" bandRow="1">
                <a:tableStyleId>{5C22544A-7EE6-4342-B048-85BDC9FD1C3A}</a:tableStyleId>
              </a:tblPr>
              <a:tblGrid>
                <a:gridCol w="1592044">
                  <a:extLst>
                    <a:ext uri="{9D8B030D-6E8A-4147-A177-3AD203B41FA5}">
                      <a16:colId xmlns:a16="http://schemas.microsoft.com/office/drawing/2014/main" val="2532524257"/>
                    </a:ext>
                  </a:extLst>
                </a:gridCol>
              </a:tblGrid>
              <a:tr h="288930">
                <a:tc>
                  <a:txBody>
                    <a:bodyPr/>
                    <a:lstStyle/>
                    <a:p>
                      <a:pPr algn="ctr"/>
                      <a:r>
                        <a:rPr lang="en-GB" sz="1200" dirty="0">
                          <a:solidFill>
                            <a:schemeClr val="bg1"/>
                          </a:solidFill>
                        </a:rPr>
                        <a:t>xxx</a:t>
                      </a:r>
                    </a:p>
                  </a:txBody>
                  <a:tcPr anchor="ctr">
                    <a:solidFill>
                      <a:srgbClr val="FDC41F"/>
                    </a:solidFill>
                  </a:tcPr>
                </a:tc>
                <a:extLst>
                  <a:ext uri="{0D108BD9-81ED-4DB2-BD59-A6C34878D82A}">
                    <a16:rowId xmlns:a16="http://schemas.microsoft.com/office/drawing/2014/main" val="133906519"/>
                  </a:ext>
                </a:extLst>
              </a:tr>
              <a:tr h="1540961">
                <a:tc>
                  <a:txBody>
                    <a:bodyPr/>
                    <a:lstStyle/>
                    <a:p>
                      <a:pPr marL="171450" indent="-171450">
                        <a:buFont typeface="Arial" panose="020B0604020202020204" pitchFamily="34" charset="0"/>
                        <a:buChar char="•"/>
                      </a:pPr>
                      <a:endParaRPr lang="en-GB" sz="1000" dirty="0"/>
                    </a:p>
                    <a:p>
                      <a:pPr marL="0" indent="0">
                        <a:buFont typeface="Arial" panose="020B0604020202020204" pitchFamily="34" charset="0"/>
                        <a:buNone/>
                      </a:pPr>
                      <a:r>
                        <a:rPr lang="en-GB" sz="1000" dirty="0" err="1"/>
                        <a:t>xxxxx</a:t>
                      </a:r>
                      <a:br>
                        <a:rPr lang="en-GB" sz="1000" baseline="0" dirty="0"/>
                      </a:br>
                      <a:endParaRPr lang="en-GB" sz="1000" baseline="0" dirty="0"/>
                    </a:p>
                  </a:txBody>
                  <a:tcPr/>
                </a:tc>
                <a:extLst>
                  <a:ext uri="{0D108BD9-81ED-4DB2-BD59-A6C34878D82A}">
                    <a16:rowId xmlns:a16="http://schemas.microsoft.com/office/drawing/2014/main" val="135056150"/>
                  </a:ext>
                </a:extLst>
              </a:tr>
            </a:tbl>
          </a:graphicData>
        </a:graphic>
      </p:graphicFrame>
      <p:sp>
        <p:nvSpPr>
          <p:cNvPr id="14" name="Rectangle 13"/>
          <p:cNvSpPr/>
          <p:nvPr/>
        </p:nvSpPr>
        <p:spPr>
          <a:xfrm rot="16200000">
            <a:off x="13361" y="4446518"/>
            <a:ext cx="1829891" cy="817320"/>
          </a:xfrm>
          <a:prstGeom prst="rect">
            <a:avLst/>
          </a:prstGeom>
          <a:solidFill>
            <a:srgbClr val="FDC41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1E1E1E"/>
                </a:solidFill>
                <a:effectLst/>
                <a:uLnTx/>
                <a:uFillTx/>
                <a:latin typeface="Calibri"/>
                <a:ea typeface="+mn-ea"/>
                <a:cs typeface="+mn-cs"/>
              </a:rPr>
              <a:t>2022 Deliverables</a:t>
            </a:r>
          </a:p>
        </p:txBody>
      </p:sp>
      <p:sp>
        <p:nvSpPr>
          <p:cNvPr id="3" name="Rectangle 2"/>
          <p:cNvSpPr/>
          <p:nvPr/>
        </p:nvSpPr>
        <p:spPr>
          <a:xfrm>
            <a:off x="519646" y="995295"/>
            <a:ext cx="11224052" cy="3719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bg1"/>
                </a:solidFill>
              </a:rPr>
              <a:t>Shifting Left and Automating Security Polices.</a:t>
            </a:r>
          </a:p>
        </p:txBody>
      </p:sp>
    </p:spTree>
    <p:custDataLst>
      <p:tags r:id="rId1"/>
    </p:custDataLst>
    <p:extLst>
      <p:ext uri="{BB962C8B-B14F-4D97-AF65-F5344CB8AC3E}">
        <p14:creationId xmlns:p14="http://schemas.microsoft.com/office/powerpoint/2010/main" val="120570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a:t>
            </a:r>
            <a:r>
              <a:rPr lang="en-GB" dirty="0" err="1"/>
              <a:t>whoami</a:t>
            </a:r>
            <a:endParaRPr lang="en-GB" dirty="0"/>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Cloud &amp; Cyber Security Expo 2022</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2</a:t>
            </a:fld>
            <a:endParaRPr lang="en-GB"/>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767" y="3451053"/>
            <a:ext cx="2454219" cy="814023"/>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pic>
        <p:nvPicPr>
          <p:cNvPr id="44" name="Picture 43"/>
          <p:cNvPicPr>
            <a:picLocks noChangeAspect="1"/>
          </p:cNvPicPr>
          <p:nvPr/>
        </p:nvPicPr>
        <p:blipFill>
          <a:blip r:embed="rId5"/>
          <a:stretch>
            <a:fillRect/>
          </a:stretch>
        </p:blipFill>
        <p:spPr>
          <a:xfrm>
            <a:off x="8965768" y="1453199"/>
            <a:ext cx="2454219" cy="975988"/>
          </a:xfrm>
          <a:prstGeom prst="rect">
            <a:avLst/>
          </a:prstGeom>
        </p:spPr>
      </p:pic>
      <p:pic>
        <p:nvPicPr>
          <p:cNvPr id="48" name="Picture 47"/>
          <p:cNvPicPr>
            <a:picLocks noChangeAspect="1"/>
          </p:cNvPicPr>
          <p:nvPr/>
        </p:nvPicPr>
        <p:blipFill>
          <a:blip r:embed="rId6"/>
          <a:stretch>
            <a:fillRect/>
          </a:stretch>
        </p:blipFill>
        <p:spPr>
          <a:xfrm>
            <a:off x="8965767" y="2562881"/>
            <a:ext cx="2457143" cy="752381"/>
          </a:xfrm>
          <a:prstGeom prst="rect">
            <a:avLst/>
          </a:prstGeom>
        </p:spPr>
      </p:pic>
      <p:pic>
        <p:nvPicPr>
          <p:cNvPr id="50" name="Picture 49"/>
          <p:cNvPicPr>
            <a:picLocks noChangeAspect="1"/>
          </p:cNvPicPr>
          <p:nvPr/>
        </p:nvPicPr>
        <p:blipFill>
          <a:blip r:embed="rId7"/>
          <a:stretch>
            <a:fillRect/>
          </a:stretch>
        </p:blipFill>
        <p:spPr>
          <a:xfrm>
            <a:off x="8965766" y="4400867"/>
            <a:ext cx="2454219" cy="730108"/>
          </a:xfrm>
          <a:prstGeom prst="rect">
            <a:avLst/>
          </a:prstGeom>
        </p:spPr>
      </p:pic>
      <p:sp>
        <p:nvSpPr>
          <p:cNvPr id="51" name="TextBox 50"/>
          <p:cNvSpPr txBox="1"/>
          <p:nvPr/>
        </p:nvSpPr>
        <p:spPr>
          <a:xfrm>
            <a:off x="2537460" y="1470842"/>
            <a:ext cx="5257800" cy="1692771"/>
          </a:xfrm>
          <a:prstGeom prst="rect">
            <a:avLst/>
          </a:prstGeom>
          <a:noFill/>
        </p:spPr>
        <p:txBody>
          <a:bodyPr wrap="square" rtlCol="0">
            <a:spAutoFit/>
          </a:bodyPr>
          <a:lstStyle/>
          <a:p>
            <a:r>
              <a:rPr lang="en-GB" sz="3200" b="1" dirty="0">
                <a:solidFill>
                  <a:schemeClr val="bg1"/>
                </a:solidFill>
              </a:rPr>
              <a:t>Vincent King</a:t>
            </a:r>
          </a:p>
          <a:p>
            <a:r>
              <a:rPr lang="en-GB" dirty="0">
                <a:solidFill>
                  <a:schemeClr val="bg1"/>
                </a:solidFill>
              </a:rPr>
              <a:t>Head of </a:t>
            </a:r>
            <a:r>
              <a:rPr lang="en-GB" dirty="0" err="1">
                <a:solidFill>
                  <a:schemeClr val="bg1"/>
                </a:solidFill>
              </a:rPr>
              <a:t>DevSecOps</a:t>
            </a:r>
            <a:r>
              <a:rPr lang="en-GB" dirty="0">
                <a:solidFill>
                  <a:schemeClr val="bg1"/>
                </a:solidFill>
              </a:rPr>
              <a:t> for Cloud Transformation</a:t>
            </a:r>
          </a:p>
          <a:p>
            <a:r>
              <a:rPr lang="en-GB" dirty="0">
                <a:solidFill>
                  <a:schemeClr val="bg1"/>
                </a:solidFill>
              </a:rPr>
              <a:t>Socio-Technical Security Posture Management</a:t>
            </a:r>
          </a:p>
          <a:p>
            <a:r>
              <a:rPr lang="en-GB" dirty="0">
                <a:solidFill>
                  <a:schemeClr val="bg1"/>
                </a:solidFill>
              </a:rPr>
              <a:t>Bank of England</a:t>
            </a:r>
          </a:p>
          <a:p>
            <a:r>
              <a:rPr lang="en-GB" dirty="0">
                <a:solidFill>
                  <a:schemeClr val="bg1"/>
                </a:solidFill>
                <a:hlinkClick r:id="rId8"/>
              </a:rPr>
              <a:t>Vincent.king@bankofengland.co.uk</a:t>
            </a:r>
            <a:endParaRPr lang="en-GB" dirty="0">
              <a:solidFill>
                <a:schemeClr val="bg1"/>
              </a:solidFill>
            </a:endParaRPr>
          </a:p>
        </p:txBody>
      </p:sp>
      <p:sp>
        <p:nvSpPr>
          <p:cNvPr id="52" name="TextBox 51"/>
          <p:cNvSpPr txBox="1"/>
          <p:nvPr/>
        </p:nvSpPr>
        <p:spPr>
          <a:xfrm>
            <a:off x="509666" y="3976506"/>
            <a:ext cx="5472396" cy="1754326"/>
          </a:xfrm>
          <a:prstGeom prst="rect">
            <a:avLst/>
          </a:prstGeom>
          <a:noFill/>
        </p:spPr>
        <p:txBody>
          <a:bodyPr wrap="none" rtlCol="0">
            <a:spAutoFit/>
          </a:bodyPr>
          <a:lstStyle/>
          <a:p>
            <a:r>
              <a:rPr lang="en-GB" dirty="0">
                <a:solidFill>
                  <a:schemeClr val="bg1"/>
                </a:solidFill>
              </a:rPr>
              <a:t>Reformed Developer</a:t>
            </a:r>
          </a:p>
          <a:p>
            <a:r>
              <a:rPr lang="en-GB" dirty="0">
                <a:solidFill>
                  <a:schemeClr val="bg1"/>
                </a:solidFill>
              </a:rPr>
              <a:t>Secure Coding Subject Matter Expert</a:t>
            </a:r>
          </a:p>
          <a:p>
            <a:r>
              <a:rPr lang="en-GB" dirty="0" err="1">
                <a:solidFill>
                  <a:schemeClr val="bg1"/>
                </a:solidFill>
              </a:rPr>
              <a:t>DevSecOps</a:t>
            </a:r>
            <a:r>
              <a:rPr lang="en-GB" dirty="0">
                <a:solidFill>
                  <a:schemeClr val="bg1"/>
                </a:solidFill>
              </a:rPr>
              <a:t> Advocate</a:t>
            </a:r>
          </a:p>
          <a:p>
            <a:r>
              <a:rPr lang="en-GB" dirty="0">
                <a:solidFill>
                  <a:schemeClr val="bg1"/>
                </a:solidFill>
              </a:rPr>
              <a:t>Qualys Certified Specialist</a:t>
            </a:r>
          </a:p>
          <a:p>
            <a:r>
              <a:rPr lang="en-GB" dirty="0">
                <a:solidFill>
                  <a:schemeClr val="bg1"/>
                </a:solidFill>
              </a:rPr>
              <a:t>(ISC)</a:t>
            </a:r>
            <a:r>
              <a:rPr lang="en-GB" baseline="30000" dirty="0">
                <a:solidFill>
                  <a:schemeClr val="bg1"/>
                </a:solidFill>
              </a:rPr>
              <a:t>2</a:t>
            </a:r>
            <a:r>
              <a:rPr lang="en-GB" dirty="0">
                <a:solidFill>
                  <a:schemeClr val="bg1"/>
                </a:solidFill>
              </a:rPr>
              <a:t> Certified Information Systems Security Professional</a:t>
            </a:r>
          </a:p>
          <a:p>
            <a:r>
              <a:rPr lang="en-GB" dirty="0">
                <a:solidFill>
                  <a:schemeClr val="bg1"/>
                </a:solidFill>
              </a:rPr>
              <a:t>LinkedIn: </a:t>
            </a:r>
            <a:r>
              <a:rPr lang="en-GB" dirty="0">
                <a:solidFill>
                  <a:schemeClr val="bg1"/>
                </a:solidFill>
                <a:hlinkClick r:id="rId9"/>
              </a:rPr>
              <a:t>https://www.linkedin.com/in/vincent-j-king</a:t>
            </a:r>
            <a:endParaRPr lang="en-GB" dirty="0">
              <a:solidFill>
                <a:schemeClr val="bg1"/>
              </a:solidFill>
            </a:endParaRPr>
          </a:p>
        </p:txBody>
      </p:sp>
      <p:pic>
        <p:nvPicPr>
          <p:cNvPr id="53" name="Picture 52"/>
          <p:cNvPicPr>
            <a:picLocks noChangeAspect="1"/>
          </p:cNvPicPr>
          <p:nvPr/>
        </p:nvPicPr>
        <p:blipFill>
          <a:blip r:embed="rId10"/>
          <a:stretch>
            <a:fillRect/>
          </a:stretch>
        </p:blipFill>
        <p:spPr>
          <a:xfrm>
            <a:off x="7233214" y="3612051"/>
            <a:ext cx="1124091" cy="1500555"/>
          </a:xfrm>
          <a:prstGeom prst="rect">
            <a:avLst/>
          </a:prstGeom>
        </p:spPr>
      </p:pic>
      <p:sp>
        <p:nvSpPr>
          <p:cNvPr id="13" name="Rectangle 12"/>
          <p:cNvSpPr/>
          <p:nvPr/>
        </p:nvSpPr>
        <p:spPr>
          <a:xfrm>
            <a:off x="10911051" y="6519018"/>
            <a:ext cx="1184940" cy="246221"/>
          </a:xfrm>
          <a:prstGeom prst="rect">
            <a:avLst/>
          </a:prstGeom>
          <a:ln>
            <a:solidFill>
              <a:srgbClr val="00B050"/>
            </a:solidFill>
          </a:ln>
        </p:spPr>
        <p:txBody>
          <a:bodyPr wrap="none">
            <a:spAutoFit/>
          </a:bodyPr>
          <a:lstStyle/>
          <a:p>
            <a:r>
              <a:rPr lang="en-GB" sz="1000" dirty="0">
                <a:solidFill>
                  <a:srgbClr val="00B050"/>
                </a:solidFill>
                <a:latin typeface="Lucida Console" panose="020B0609040504020204" pitchFamily="49" charset="0"/>
              </a:rPr>
              <a:t>OFFICIALGREEN</a:t>
            </a:r>
          </a:p>
        </p:txBody>
      </p:sp>
    </p:spTree>
    <p:extLst>
      <p:ext uri="{BB962C8B-B14F-4D97-AF65-F5344CB8AC3E}">
        <p14:creationId xmlns:p14="http://schemas.microsoft.com/office/powerpoint/2010/main" val="11618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DevOps vs Security – The Perception</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Cloud &amp; Cyber Security Expo 2022</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3</a:t>
            </a:fld>
            <a:endParaRPr lang="en-GB"/>
          </a:p>
        </p:txBody>
      </p:sp>
      <p:sp>
        <p:nvSpPr>
          <p:cNvPr id="3" name="AutoShape 2" descr="File:You shall not pass sign.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File:You shall not pass sign.svg - Wikimedia Comm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9" name="Group 8"/>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1032" name="Picture 8" descr="File:You shall not pass sig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28" name="Picture 18" descr="https://cdn-assets-cloud.frontify.com/s3/frontify-cloud-files-us/eyJwYXRoIjoiZnJvbnRpZnlcL2FjY291bnRzXC84MVwvMTQwMDg3XC9wcm9qZWN0c1wvMTc2NTY1XC9hc3NldHNcLzZlXC8yODY0MTY1XC8zZjY3NTc3ZmM2NmUzZWVmZDY3Mjg5YmRhOTFkOWQ2Ny0xNTQ0NDUwMzMxLnBuZyJ9:frontify:-MpMwlfpdw4AzcrRd0Q3JLb0zGYB1vTtI3DCyz2AUns?width=2400&amp;height=%7bheight%7d"/>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107353" y="10507461"/>
            <a:ext cx="94868" cy="948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Lucida Console" panose="020B0609040504020204" pitchFamily="49" charset="0"/>
              </a:rPr>
              <a:t>Dev</a:t>
            </a:r>
          </a:p>
        </p:txBody>
      </p:sp>
      <p:sp>
        <p:nvSpPr>
          <p:cNvPr id="43" name="TextBox 42"/>
          <p:cNvSpPr txBox="1"/>
          <p:nvPr/>
        </p:nvSpPr>
        <p:spPr>
          <a:xfrm>
            <a:off x="5127656" y="4784258"/>
            <a:ext cx="1295547" cy="830997"/>
          </a:xfrm>
          <a:prstGeom prst="rect">
            <a:avLst/>
          </a:prstGeom>
          <a:solidFill>
            <a:srgbClr val="0070C0"/>
          </a:solidFill>
          <a:ln>
            <a:solidFill>
              <a:schemeClr val="bg1"/>
            </a:solidFill>
          </a:ln>
        </p:spPr>
        <p:txBody>
          <a:bodyPr wrap="none" rtlCol="0">
            <a:spAutoFit/>
          </a:bodyPr>
          <a:lstStyle/>
          <a:p>
            <a:pPr algn="ctr"/>
            <a:r>
              <a:rPr lang="en-GB" sz="4800" dirty="0">
                <a:latin typeface="Lucida Console" panose="020B0609040504020204" pitchFamily="49" charset="0"/>
              </a:rPr>
              <a:t>Sec</a:t>
            </a:r>
          </a:p>
        </p:txBody>
      </p:sp>
      <p:sp>
        <p:nvSpPr>
          <p:cNvPr id="44" name="TextBox 43"/>
          <p:cNvSpPr txBox="1"/>
          <p:nvPr/>
        </p:nvSpPr>
        <p:spPr>
          <a:xfrm>
            <a:off x="8505834"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Lucida Console" panose="020B0609040504020204" pitchFamily="49" charset="0"/>
              </a:rPr>
              <a:t>Ops</a:t>
            </a:r>
          </a:p>
        </p:txBody>
      </p:sp>
      <p:pic>
        <p:nvPicPr>
          <p:cNvPr id="2054"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0911051" y="6519018"/>
            <a:ext cx="1184940" cy="246221"/>
          </a:xfrm>
          <a:prstGeom prst="rect">
            <a:avLst/>
          </a:prstGeom>
          <a:ln>
            <a:solidFill>
              <a:srgbClr val="00B050"/>
            </a:solidFill>
          </a:ln>
        </p:spPr>
        <p:txBody>
          <a:bodyPr wrap="none">
            <a:spAutoFit/>
          </a:bodyPr>
          <a:lstStyle/>
          <a:p>
            <a:r>
              <a:rPr lang="en-GB" sz="1000" dirty="0">
                <a:solidFill>
                  <a:srgbClr val="00B050"/>
                </a:solidFill>
                <a:latin typeface="Lucida Console" panose="020B0609040504020204" pitchFamily="49" charset="0"/>
              </a:rPr>
              <a:t>OFFICIALGREEN</a:t>
            </a:r>
          </a:p>
        </p:txBody>
      </p:sp>
    </p:spTree>
    <p:extLst>
      <p:ext uri="{BB962C8B-B14F-4D97-AF65-F5344CB8AC3E}">
        <p14:creationId xmlns:p14="http://schemas.microsoft.com/office/powerpoint/2010/main" val="3489675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Where should Sec live?</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Cloud &amp; Cyber Security Expo 2022</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4</a:t>
            </a:fld>
            <a:endParaRPr lang="en-GB"/>
          </a:p>
        </p:txBody>
      </p:sp>
      <p:grpSp>
        <p:nvGrpSpPr>
          <p:cNvPr id="7" name="Group 6"/>
          <p:cNvGrpSpPr/>
          <p:nvPr/>
        </p:nvGrpSpPr>
        <p:grpSpPr>
          <a:xfrm>
            <a:off x="1464902" y="1176735"/>
            <a:ext cx="8933662" cy="4500568"/>
            <a:chOff x="1464902" y="1176735"/>
            <a:chExt cx="8933662" cy="4500568"/>
          </a:xfrm>
        </p:grpSpPr>
        <p:pic>
          <p:nvPicPr>
            <p:cNvPr id="3" name="Picture 2"/>
            <p:cNvPicPr>
              <a:picLocks noChangeAspect="1"/>
            </p:cNvPicPr>
            <p:nvPr/>
          </p:nvPicPr>
          <p:blipFill>
            <a:blip r:embed="rId3"/>
            <a:stretch>
              <a:fillRect/>
            </a:stretch>
          </p:blipFill>
          <p:spPr>
            <a:xfrm>
              <a:off x="1464902" y="1176735"/>
              <a:ext cx="8933662" cy="4500568"/>
            </a:xfrm>
            <a:prstGeom prst="rect">
              <a:avLst/>
            </a:prstGeom>
          </p:spPr>
        </p:pic>
        <p:grpSp>
          <p:nvGrpSpPr>
            <p:cNvPr id="6" name="Group 5"/>
            <p:cNvGrpSpPr/>
            <p:nvPr/>
          </p:nvGrpSpPr>
          <p:grpSpPr>
            <a:xfrm>
              <a:off x="2371725" y="2209800"/>
              <a:ext cx="7674637" cy="3405947"/>
              <a:chOff x="2371725" y="2209800"/>
              <a:chExt cx="7674637" cy="3405947"/>
            </a:xfrm>
          </p:grpSpPr>
          <p:sp>
            <p:nvSpPr>
              <p:cNvPr id="8" name="TextBox 7"/>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5" name="TextBox 14"/>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6" name="TextBox 15"/>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7" name="TextBox 16"/>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8" name="TextBox 17"/>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9" name="Rectangle 8"/>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
        <p:nvSpPr>
          <p:cNvPr id="14" name="Rectangle 13"/>
          <p:cNvSpPr/>
          <p:nvPr/>
        </p:nvSpPr>
        <p:spPr>
          <a:xfrm>
            <a:off x="10911051" y="6519018"/>
            <a:ext cx="1184940" cy="246221"/>
          </a:xfrm>
          <a:prstGeom prst="rect">
            <a:avLst/>
          </a:prstGeom>
          <a:ln>
            <a:solidFill>
              <a:srgbClr val="00B050"/>
            </a:solidFill>
          </a:ln>
        </p:spPr>
        <p:txBody>
          <a:bodyPr wrap="none">
            <a:spAutoFit/>
          </a:bodyPr>
          <a:lstStyle/>
          <a:p>
            <a:r>
              <a:rPr lang="en-GB" sz="1000" dirty="0">
                <a:solidFill>
                  <a:srgbClr val="00B050"/>
                </a:solidFill>
                <a:latin typeface="Lucida Console" panose="020B0609040504020204" pitchFamily="49" charset="0"/>
              </a:rPr>
              <a:t>OFFICIALGREEN</a:t>
            </a:r>
          </a:p>
        </p:txBody>
      </p:sp>
    </p:spTree>
    <p:extLst>
      <p:ext uri="{BB962C8B-B14F-4D97-AF65-F5344CB8AC3E}">
        <p14:creationId xmlns:p14="http://schemas.microsoft.com/office/powerpoint/2010/main" val="193606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08395" y="2648370"/>
            <a:ext cx="3000375" cy="3028950"/>
          </a:xfrm>
          <a:prstGeom prst="rect">
            <a:avLst/>
          </a:prstGeom>
        </p:spPr>
      </p:pic>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Where should Sec live?</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Cloud &amp; Cyber Security Expo 2022</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5</a:t>
            </a:fld>
            <a:endParaRPr lang="en-GB"/>
          </a:p>
        </p:txBody>
      </p:sp>
      <p:grpSp>
        <p:nvGrpSpPr>
          <p:cNvPr id="11" name="Group 10"/>
          <p:cNvGrpSpPr/>
          <p:nvPr/>
        </p:nvGrpSpPr>
        <p:grpSpPr>
          <a:xfrm>
            <a:off x="7637896" y="557913"/>
            <a:ext cx="4238625" cy="2141989"/>
            <a:chOff x="1463599" y="1169409"/>
            <a:chExt cx="4238625" cy="2141989"/>
          </a:xfrm>
        </p:grpSpPr>
        <p:pic>
          <p:nvPicPr>
            <p:cNvPr id="10" name="Picture 9"/>
            <p:cNvPicPr>
              <a:picLocks noChangeAspect="1"/>
            </p:cNvPicPr>
            <p:nvPr/>
          </p:nvPicPr>
          <p:blipFill>
            <a:blip r:embed="rId4"/>
            <a:stretch>
              <a:fillRect/>
            </a:stretch>
          </p:blipFill>
          <p:spPr>
            <a:xfrm>
              <a:off x="1463599" y="1169409"/>
              <a:ext cx="4238625" cy="2133600"/>
            </a:xfrm>
            <a:prstGeom prst="rect">
              <a:avLst/>
            </a:prstGeom>
          </p:spPr>
        </p:pic>
        <p:sp>
          <p:nvSpPr>
            <p:cNvPr id="8" name="TextBox 7"/>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5" name="TextBox 14"/>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7" name="TextBox 16"/>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8" name="TextBox 17"/>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9" name="Rectangle 8"/>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9" name="TextBox 18"/>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latin typeface="Lucida Console" panose="020B0609040504020204" pitchFamily="49" charset="0"/>
              </a:rPr>
              <a:t>Secure coding training</a:t>
            </a:r>
            <a:endParaRPr lang="en-GB" sz="4800" dirty="0">
              <a:latin typeface="Lucida Console" panose="020B0609040504020204" pitchFamily="49" charset="0"/>
            </a:endParaRPr>
          </a:p>
          <a:p>
            <a:r>
              <a:rPr lang="en-GB" dirty="0">
                <a:latin typeface="Lucida Console" panose="020B0609040504020204" pitchFamily="49" charset="0"/>
              </a:rPr>
              <a:t>Code reviews</a:t>
            </a:r>
          </a:p>
          <a:p>
            <a:r>
              <a:rPr lang="en-GB" dirty="0">
                <a:latin typeface="Lucida Console" panose="020B0609040504020204" pitchFamily="49" charset="0"/>
              </a:rPr>
              <a:t>SAST</a:t>
            </a:r>
            <a:endParaRPr lang="en-GB" dirty="0">
              <a:latin typeface="Berlin Sans FB" panose="020E0602020502020306" pitchFamily="34" charset="0"/>
            </a:endParaRPr>
          </a:p>
          <a:p>
            <a:r>
              <a:rPr lang="en-GB" dirty="0">
                <a:latin typeface="Lucida Console" panose="020B0609040504020204" pitchFamily="49" charset="0"/>
              </a:rPr>
              <a:t>Secure code reuse</a:t>
            </a:r>
          </a:p>
          <a:p>
            <a:r>
              <a:rPr lang="en-GB" dirty="0">
                <a:latin typeface="Lucida Console" panose="020B0609040504020204" pitchFamily="49" charset="0"/>
              </a:rPr>
              <a:t>Gold container images</a:t>
            </a:r>
          </a:p>
        </p:txBody>
      </p:sp>
      <p:cxnSp>
        <p:nvCxnSpPr>
          <p:cNvPr id="21" name="Straight Connector 20"/>
          <p:cNvCxnSpPr/>
          <p:nvPr/>
        </p:nvCxnSpPr>
        <p:spPr>
          <a:xfrm flipH="1" flipV="1">
            <a:off x="4073781" y="2675070"/>
            <a:ext cx="1090500" cy="4078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cxnSp>
        <p:nvCxnSpPr>
          <p:cNvPr id="23" name="Straight Connector 22"/>
          <p:cNvCxnSpPr/>
          <p:nvPr/>
        </p:nvCxnSpPr>
        <p:spPr>
          <a:xfrm flipH="1">
            <a:off x="4073781" y="4001549"/>
            <a:ext cx="632444" cy="15084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Bent Arrow 25"/>
          <p:cNvSpPr/>
          <p:nvPr/>
        </p:nvSpPr>
        <p:spPr>
          <a:xfrm rot="10800000">
            <a:off x="7209744" y="4680952"/>
            <a:ext cx="1204653" cy="864711"/>
          </a:xfrm>
          <a:prstGeom prst="ben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5" name="Straight Connector 24"/>
          <p:cNvCxnSpPr/>
          <p:nvPr/>
        </p:nvCxnSpPr>
        <p:spPr>
          <a:xfrm flipH="1" flipV="1">
            <a:off x="7524873" y="4322396"/>
            <a:ext cx="509588" cy="2268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421880" y="3071967"/>
            <a:ext cx="612581" cy="54245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911051" y="6519018"/>
            <a:ext cx="1184940" cy="246221"/>
          </a:xfrm>
          <a:prstGeom prst="rect">
            <a:avLst/>
          </a:prstGeom>
          <a:ln>
            <a:solidFill>
              <a:srgbClr val="00B050"/>
            </a:solidFill>
          </a:ln>
        </p:spPr>
        <p:txBody>
          <a:bodyPr wrap="none">
            <a:spAutoFit/>
          </a:bodyPr>
          <a:lstStyle/>
          <a:p>
            <a:r>
              <a:rPr lang="en-GB" sz="1000" dirty="0">
                <a:solidFill>
                  <a:srgbClr val="00B050"/>
                </a:solidFill>
                <a:latin typeface="Lucida Console" panose="020B0609040504020204" pitchFamily="49" charset="0"/>
              </a:rPr>
              <a:t>OFFICIALGREEN</a:t>
            </a:r>
          </a:p>
        </p:txBody>
      </p:sp>
    </p:spTree>
    <p:extLst>
      <p:ext uri="{BB962C8B-B14F-4D97-AF65-F5344CB8AC3E}">
        <p14:creationId xmlns:p14="http://schemas.microsoft.com/office/powerpoint/2010/main" val="16399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Where should Sec live?</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Cloud &amp; Cyber Security Expo 2022</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6</a:t>
            </a:fld>
            <a:endParaRPr lang="en-GB"/>
          </a:p>
        </p:txBody>
      </p:sp>
      <p:grpSp>
        <p:nvGrpSpPr>
          <p:cNvPr id="7" name="Group 6"/>
          <p:cNvGrpSpPr/>
          <p:nvPr/>
        </p:nvGrpSpPr>
        <p:grpSpPr>
          <a:xfrm>
            <a:off x="7641400" y="557913"/>
            <a:ext cx="4238625" cy="2141989"/>
            <a:chOff x="7641400" y="557913"/>
            <a:chExt cx="4238625" cy="2141989"/>
          </a:xfrm>
        </p:grpSpPr>
        <p:pic>
          <p:nvPicPr>
            <p:cNvPr id="6" name="Picture 5"/>
            <p:cNvPicPr>
              <a:picLocks noChangeAspect="1"/>
            </p:cNvPicPr>
            <p:nvPr/>
          </p:nvPicPr>
          <p:blipFill>
            <a:blip r:embed="rId3"/>
            <a:stretch>
              <a:fillRect/>
            </a:stretch>
          </p:blipFill>
          <p:spPr>
            <a:xfrm>
              <a:off x="7641400" y="55791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5" name="TextBox 14"/>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7" name="TextBox 16"/>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8" name="TextBox 17"/>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9" name="Rectangle 8"/>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9"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504276" y="3719269"/>
            <a:ext cx="2137124" cy="646331"/>
          </a:xfrm>
          <a:prstGeom prst="rect">
            <a:avLst/>
          </a:prstGeom>
        </p:spPr>
        <p:txBody>
          <a:bodyPr wrap="none">
            <a:spAutoFit/>
          </a:bodyPr>
          <a:lstStyle/>
          <a:p>
            <a:r>
              <a:rPr lang="en-GB" dirty="0">
                <a:solidFill>
                  <a:schemeClr val="bg1"/>
                </a:solidFill>
                <a:latin typeface="Lucida Console" panose="020B0609040504020204" pitchFamily="49" charset="0"/>
              </a:rPr>
              <a:t>Infrastructure</a:t>
            </a:r>
          </a:p>
          <a:p>
            <a:r>
              <a:rPr lang="en-GB" dirty="0">
                <a:solidFill>
                  <a:schemeClr val="bg1"/>
                </a:solidFill>
                <a:latin typeface="Lucida Console" panose="020B0609040504020204" pitchFamily="49" charset="0"/>
              </a:rPr>
              <a:t>as code</a:t>
            </a:r>
          </a:p>
        </p:txBody>
      </p:sp>
      <p:sp>
        <p:nvSpPr>
          <p:cNvPr id="10" name="Rectangle 9"/>
          <p:cNvSpPr/>
          <p:nvPr/>
        </p:nvSpPr>
        <p:spPr>
          <a:xfrm>
            <a:off x="1304942" y="3718896"/>
            <a:ext cx="1439818" cy="646331"/>
          </a:xfrm>
          <a:prstGeom prst="rect">
            <a:avLst/>
          </a:prstGeom>
        </p:spPr>
        <p:txBody>
          <a:bodyPr wrap="none">
            <a:spAutoFit/>
          </a:bodyPr>
          <a:lstStyle/>
          <a:p>
            <a:r>
              <a:rPr lang="en-GB" dirty="0">
                <a:solidFill>
                  <a:schemeClr val="bg1"/>
                </a:solidFill>
                <a:latin typeface="Lucida Console" panose="020B0609040504020204" pitchFamily="49" charset="0"/>
              </a:rPr>
              <a:t>CI/CD</a:t>
            </a:r>
          </a:p>
          <a:p>
            <a:r>
              <a:rPr lang="en-GB" dirty="0">
                <a:solidFill>
                  <a:schemeClr val="bg1"/>
                </a:solidFill>
                <a:latin typeface="Lucida Console" panose="020B0609040504020204" pitchFamily="49" charset="0"/>
              </a:rPr>
              <a:t>pipelines</a:t>
            </a:r>
          </a:p>
        </p:txBody>
      </p:sp>
      <p:sp>
        <p:nvSpPr>
          <p:cNvPr id="11" name="Rectangle 10"/>
          <p:cNvSpPr/>
          <p:nvPr/>
        </p:nvSpPr>
        <p:spPr>
          <a:xfrm>
            <a:off x="5475158" y="2635558"/>
            <a:ext cx="1718740" cy="646331"/>
          </a:xfrm>
          <a:prstGeom prst="rect">
            <a:avLst/>
          </a:prstGeom>
        </p:spPr>
        <p:txBody>
          <a:bodyPr wrap="none">
            <a:spAutoFit/>
          </a:bodyPr>
          <a:lstStyle/>
          <a:p>
            <a:r>
              <a:rPr lang="en-GB" dirty="0">
                <a:solidFill>
                  <a:schemeClr val="bg1"/>
                </a:solidFill>
                <a:latin typeface="Lucida Console" panose="020B0609040504020204" pitchFamily="49" charset="0"/>
              </a:rPr>
              <a:t>Policy</a:t>
            </a:r>
          </a:p>
          <a:p>
            <a:r>
              <a:rPr lang="en-GB" dirty="0">
                <a:solidFill>
                  <a:schemeClr val="bg1"/>
                </a:solidFill>
                <a:latin typeface="Lucida Console" panose="020B0609040504020204" pitchFamily="49" charset="0"/>
              </a:rPr>
              <a:t>enforcement</a:t>
            </a:r>
          </a:p>
        </p:txBody>
      </p:sp>
      <p:sp>
        <p:nvSpPr>
          <p:cNvPr id="21" name="Rectangle 20"/>
          <p:cNvSpPr/>
          <p:nvPr/>
        </p:nvSpPr>
        <p:spPr>
          <a:xfrm>
            <a:off x="1165482" y="2635559"/>
            <a:ext cx="1579278" cy="646331"/>
          </a:xfrm>
          <a:prstGeom prst="rect">
            <a:avLst/>
          </a:prstGeom>
        </p:spPr>
        <p:txBody>
          <a:bodyPr wrap="none">
            <a:spAutoFit/>
          </a:bodyPr>
          <a:lstStyle/>
          <a:p>
            <a:r>
              <a:rPr lang="en-GB" dirty="0">
                <a:solidFill>
                  <a:schemeClr val="bg1"/>
                </a:solidFill>
                <a:latin typeface="Lucida Console" panose="020B0609040504020204" pitchFamily="49" charset="0"/>
              </a:rPr>
              <a:t>Documented</a:t>
            </a:r>
          </a:p>
          <a:p>
            <a:r>
              <a:rPr lang="en-GB" dirty="0">
                <a:solidFill>
                  <a:schemeClr val="bg1"/>
                </a:solidFill>
                <a:latin typeface="Lucida Console" panose="020B0609040504020204" pitchFamily="49" charset="0"/>
              </a:rPr>
              <a:t>Use Cases</a:t>
            </a:r>
          </a:p>
        </p:txBody>
      </p:sp>
      <p:sp>
        <p:nvSpPr>
          <p:cNvPr id="22" name="Rectangle 21"/>
          <p:cNvSpPr/>
          <p:nvPr/>
        </p:nvSpPr>
        <p:spPr>
          <a:xfrm>
            <a:off x="2495350" y="4746652"/>
            <a:ext cx="3252814" cy="646331"/>
          </a:xfrm>
          <a:prstGeom prst="rect">
            <a:avLst/>
          </a:prstGeom>
        </p:spPr>
        <p:txBody>
          <a:bodyPr wrap="none">
            <a:spAutoFit/>
          </a:bodyPr>
          <a:lstStyle/>
          <a:p>
            <a:r>
              <a:rPr lang="en-GB" dirty="0">
                <a:solidFill>
                  <a:schemeClr val="bg1"/>
                </a:solidFill>
                <a:latin typeface="Lucida Console" panose="020B0609040504020204" pitchFamily="49" charset="0"/>
              </a:rPr>
              <a:t>Challenge non-standard</a:t>
            </a:r>
          </a:p>
          <a:p>
            <a:r>
              <a:rPr lang="en-GB" dirty="0">
                <a:solidFill>
                  <a:schemeClr val="bg1"/>
                </a:solidFill>
                <a:latin typeface="Lucida Console" panose="020B0609040504020204" pitchFamily="49" charset="0"/>
              </a:rPr>
              <a:t>architecture</a:t>
            </a:r>
          </a:p>
        </p:txBody>
      </p:sp>
      <p:sp>
        <p:nvSpPr>
          <p:cNvPr id="23" name="Rectangle 22"/>
          <p:cNvSpPr/>
          <p:nvPr/>
        </p:nvSpPr>
        <p:spPr>
          <a:xfrm>
            <a:off x="2895995" y="1750227"/>
            <a:ext cx="2137124" cy="646331"/>
          </a:xfrm>
          <a:prstGeom prst="rect">
            <a:avLst/>
          </a:prstGeom>
        </p:spPr>
        <p:txBody>
          <a:bodyPr wrap="none">
            <a:spAutoFit/>
          </a:bodyPr>
          <a:lstStyle/>
          <a:p>
            <a:r>
              <a:rPr lang="en-GB" dirty="0">
                <a:solidFill>
                  <a:schemeClr val="bg1"/>
                </a:solidFill>
                <a:latin typeface="Lucida Console" panose="020B0609040504020204" pitchFamily="49" charset="0"/>
              </a:rPr>
              <a:t>Evidence-based</a:t>
            </a:r>
          </a:p>
          <a:p>
            <a:r>
              <a:rPr lang="en-GB" dirty="0">
                <a:solidFill>
                  <a:schemeClr val="bg1"/>
                </a:solidFill>
                <a:latin typeface="Lucida Console" panose="020B0609040504020204" pitchFamily="49" charset="0"/>
              </a:rPr>
              <a:t>policy setting</a:t>
            </a:r>
          </a:p>
        </p:txBody>
      </p:sp>
      <p:sp>
        <p:nvSpPr>
          <p:cNvPr id="20" name="Rectangle 19"/>
          <p:cNvSpPr/>
          <p:nvPr/>
        </p:nvSpPr>
        <p:spPr>
          <a:xfrm>
            <a:off x="10911051" y="6519018"/>
            <a:ext cx="1184940" cy="246221"/>
          </a:xfrm>
          <a:prstGeom prst="rect">
            <a:avLst/>
          </a:prstGeom>
          <a:ln>
            <a:solidFill>
              <a:srgbClr val="00B050"/>
            </a:solidFill>
          </a:ln>
        </p:spPr>
        <p:txBody>
          <a:bodyPr wrap="none">
            <a:spAutoFit/>
          </a:bodyPr>
          <a:lstStyle/>
          <a:p>
            <a:r>
              <a:rPr lang="en-GB" sz="1000" dirty="0">
                <a:solidFill>
                  <a:srgbClr val="00B050"/>
                </a:solidFill>
                <a:latin typeface="Lucida Console" panose="020B0609040504020204" pitchFamily="49" charset="0"/>
              </a:rPr>
              <a:t>OFFICIALGREEN</a:t>
            </a:r>
          </a:p>
        </p:txBody>
      </p:sp>
    </p:spTree>
    <p:extLst>
      <p:ext uri="{BB962C8B-B14F-4D97-AF65-F5344CB8AC3E}">
        <p14:creationId xmlns:p14="http://schemas.microsoft.com/office/powerpoint/2010/main" val="28606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Where should Sec live?</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Cloud &amp; Cyber Security Expo 2022</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7</a:t>
            </a:fld>
            <a:endParaRPr lang="en-GB"/>
          </a:p>
        </p:txBody>
      </p:sp>
      <p:grpSp>
        <p:nvGrpSpPr>
          <p:cNvPr id="7" name="Group 6"/>
          <p:cNvGrpSpPr/>
          <p:nvPr/>
        </p:nvGrpSpPr>
        <p:grpSpPr>
          <a:xfrm>
            <a:off x="7646285" y="565253"/>
            <a:ext cx="4238625" cy="2134649"/>
            <a:chOff x="7646285" y="565253"/>
            <a:chExt cx="4238625" cy="2134649"/>
          </a:xfrm>
        </p:grpSpPr>
        <p:pic>
          <p:nvPicPr>
            <p:cNvPr id="3" name="Picture 2"/>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5" name="TextBox 14"/>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7" name="TextBox 16"/>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8" name="TextBox 17"/>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9" name="Rectangle 8"/>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20" name="TextBox 19"/>
          <p:cNvSpPr txBox="1"/>
          <p:nvPr/>
        </p:nvSpPr>
        <p:spPr>
          <a:xfrm>
            <a:off x="1714378" y="2055158"/>
            <a:ext cx="1575732" cy="646331"/>
          </a:xfrm>
          <a:prstGeom prst="rect">
            <a:avLst/>
          </a:prstGeom>
          <a:noFill/>
          <a:ln>
            <a:noFill/>
          </a:ln>
        </p:spPr>
        <p:txBody>
          <a:bodyPr wrap="square" rtlCol="0">
            <a:spAutoFit/>
          </a:bodyPr>
          <a:lstStyle/>
          <a:p>
            <a:r>
              <a:rPr lang="en-GB" dirty="0">
                <a:solidFill>
                  <a:schemeClr val="bg1"/>
                </a:solidFill>
                <a:latin typeface="Lucida Console" panose="020B0609040504020204" pitchFamily="49" charset="0"/>
              </a:rPr>
              <a:t>Destroy &amp; </a:t>
            </a:r>
          </a:p>
          <a:p>
            <a:r>
              <a:rPr lang="en-GB" dirty="0">
                <a:solidFill>
                  <a:schemeClr val="bg1"/>
                </a:solidFill>
                <a:latin typeface="Lucida Console" panose="020B0609040504020204" pitchFamily="49" charset="0"/>
              </a:rPr>
              <a:t>rebuild</a:t>
            </a:r>
          </a:p>
        </p:txBody>
      </p:sp>
      <p:sp>
        <p:nvSpPr>
          <p:cNvPr id="6" name="Rectangle 5"/>
          <p:cNvSpPr/>
          <p:nvPr/>
        </p:nvSpPr>
        <p:spPr>
          <a:xfrm>
            <a:off x="4187585" y="2016318"/>
            <a:ext cx="1579278" cy="646331"/>
          </a:xfrm>
          <a:prstGeom prst="rect">
            <a:avLst/>
          </a:prstGeom>
        </p:spPr>
        <p:txBody>
          <a:bodyPr wrap="none">
            <a:spAutoFit/>
          </a:bodyPr>
          <a:lstStyle/>
          <a:p>
            <a:r>
              <a:rPr lang="en-GB" dirty="0">
                <a:solidFill>
                  <a:schemeClr val="bg1"/>
                </a:solidFill>
                <a:latin typeface="Lucida Console" panose="020B0609040504020204" pitchFamily="49" charset="0"/>
              </a:rPr>
              <a:t>Continuous</a:t>
            </a:r>
          </a:p>
          <a:p>
            <a:r>
              <a:rPr lang="en-GB" dirty="0">
                <a:solidFill>
                  <a:schemeClr val="bg1"/>
                </a:solidFill>
                <a:latin typeface="Lucida Console" panose="020B0609040504020204" pitchFamily="49" charset="0"/>
              </a:rPr>
              <a:t>monitoring</a:t>
            </a:r>
          </a:p>
        </p:txBody>
      </p:sp>
      <p:sp>
        <p:nvSpPr>
          <p:cNvPr id="10" name="Rectangle 9"/>
          <p:cNvSpPr/>
          <p:nvPr/>
        </p:nvSpPr>
        <p:spPr>
          <a:xfrm>
            <a:off x="5477955" y="2820536"/>
            <a:ext cx="1997663" cy="646331"/>
          </a:xfrm>
          <a:prstGeom prst="rect">
            <a:avLst/>
          </a:prstGeom>
        </p:spPr>
        <p:txBody>
          <a:bodyPr wrap="none">
            <a:spAutoFit/>
          </a:bodyPr>
          <a:lstStyle/>
          <a:p>
            <a:r>
              <a:rPr lang="en-GB" dirty="0">
                <a:solidFill>
                  <a:schemeClr val="bg1"/>
                </a:solidFill>
                <a:latin typeface="Lucida Console" panose="020B0609040504020204" pitchFamily="49" charset="0"/>
              </a:rPr>
              <a:t>Vulnerability</a:t>
            </a:r>
          </a:p>
          <a:p>
            <a:r>
              <a:rPr lang="en-GB" dirty="0">
                <a:solidFill>
                  <a:schemeClr val="bg1"/>
                </a:solidFill>
                <a:latin typeface="Lucida Console" panose="020B0609040504020204" pitchFamily="49" charset="0"/>
              </a:rPr>
              <a:t>Management</a:t>
            </a:r>
          </a:p>
        </p:txBody>
      </p:sp>
      <p:sp>
        <p:nvSpPr>
          <p:cNvPr id="11" name="Rectangle 10"/>
          <p:cNvSpPr/>
          <p:nvPr/>
        </p:nvSpPr>
        <p:spPr>
          <a:xfrm>
            <a:off x="5477955" y="4060174"/>
            <a:ext cx="1579278" cy="646331"/>
          </a:xfrm>
          <a:prstGeom prst="rect">
            <a:avLst/>
          </a:prstGeom>
        </p:spPr>
        <p:txBody>
          <a:bodyPr wrap="none">
            <a:spAutoFit/>
          </a:bodyPr>
          <a:lstStyle/>
          <a:p>
            <a:r>
              <a:rPr lang="en-GB" dirty="0">
                <a:solidFill>
                  <a:schemeClr val="bg1"/>
                </a:solidFill>
                <a:latin typeface="Lucida Console" panose="020B0609040504020204" pitchFamily="49" charset="0"/>
              </a:rPr>
              <a:t>Policy</a:t>
            </a:r>
          </a:p>
          <a:p>
            <a:r>
              <a:rPr lang="en-GB" dirty="0">
                <a:solidFill>
                  <a:schemeClr val="bg1"/>
                </a:solidFill>
                <a:latin typeface="Lucida Console" panose="020B0609040504020204" pitchFamily="49" charset="0"/>
              </a:rPr>
              <a:t>compliance</a:t>
            </a:r>
          </a:p>
        </p:txBody>
      </p:sp>
      <p:sp>
        <p:nvSpPr>
          <p:cNvPr id="12" name="Rectangle 11"/>
          <p:cNvSpPr/>
          <p:nvPr/>
        </p:nvSpPr>
        <p:spPr>
          <a:xfrm>
            <a:off x="4414875" y="4831504"/>
            <a:ext cx="2694969" cy="646331"/>
          </a:xfrm>
          <a:prstGeom prst="rect">
            <a:avLst/>
          </a:prstGeom>
        </p:spPr>
        <p:txBody>
          <a:bodyPr wrap="none">
            <a:spAutoFit/>
          </a:bodyPr>
          <a:lstStyle/>
          <a:p>
            <a:r>
              <a:rPr lang="en-GB" dirty="0">
                <a:solidFill>
                  <a:schemeClr val="bg1"/>
                </a:solidFill>
                <a:latin typeface="Lucida Console" panose="020B0609040504020204" pitchFamily="49" charset="0"/>
              </a:rPr>
              <a:t>Posture management</a:t>
            </a:r>
          </a:p>
          <a:p>
            <a:r>
              <a:rPr lang="en-GB" dirty="0">
                <a:solidFill>
                  <a:schemeClr val="bg1"/>
                </a:solidFill>
                <a:latin typeface="Lucida Console" panose="020B0609040504020204" pitchFamily="49" charset="0"/>
              </a:rPr>
              <a:t>reporting</a:t>
            </a:r>
          </a:p>
        </p:txBody>
      </p:sp>
      <p:sp>
        <p:nvSpPr>
          <p:cNvPr id="21" name="Rectangle 20"/>
          <p:cNvSpPr/>
          <p:nvPr/>
        </p:nvSpPr>
        <p:spPr>
          <a:xfrm>
            <a:off x="1894645" y="4793296"/>
            <a:ext cx="1439818" cy="646331"/>
          </a:xfrm>
          <a:prstGeom prst="rect">
            <a:avLst/>
          </a:prstGeom>
        </p:spPr>
        <p:txBody>
          <a:bodyPr wrap="none">
            <a:spAutoFit/>
          </a:bodyPr>
          <a:lstStyle/>
          <a:p>
            <a:r>
              <a:rPr lang="en-GB" dirty="0">
                <a:solidFill>
                  <a:schemeClr val="bg1"/>
                </a:solidFill>
                <a:latin typeface="Lucida Console" panose="020B0609040504020204" pitchFamily="49" charset="0"/>
              </a:rPr>
              <a:t>Proactive</a:t>
            </a:r>
          </a:p>
          <a:p>
            <a:r>
              <a:rPr lang="en-GB" dirty="0">
                <a:solidFill>
                  <a:schemeClr val="bg1"/>
                </a:solidFill>
                <a:latin typeface="Lucida Console" panose="020B0609040504020204" pitchFamily="49" charset="0"/>
              </a:rPr>
              <a:t>patching</a:t>
            </a:r>
          </a:p>
        </p:txBody>
      </p:sp>
      <p:sp>
        <p:nvSpPr>
          <p:cNvPr id="22" name="Rectangle 21"/>
          <p:cNvSpPr/>
          <p:nvPr/>
        </p:nvSpPr>
        <p:spPr>
          <a:xfrm>
            <a:off x="504698" y="3424228"/>
            <a:ext cx="1858201" cy="646331"/>
          </a:xfrm>
          <a:prstGeom prst="rect">
            <a:avLst/>
          </a:prstGeom>
        </p:spPr>
        <p:txBody>
          <a:bodyPr wrap="none">
            <a:spAutoFit/>
          </a:bodyPr>
          <a:lstStyle/>
          <a:p>
            <a:r>
              <a:rPr lang="en-GB" dirty="0">
                <a:solidFill>
                  <a:schemeClr val="bg1"/>
                </a:solidFill>
                <a:latin typeface="Lucida Console" panose="020B0609040504020204" pitchFamily="49" charset="0"/>
              </a:rPr>
              <a:t>Threat</a:t>
            </a:r>
          </a:p>
          <a:p>
            <a:r>
              <a:rPr lang="en-GB" dirty="0">
                <a:solidFill>
                  <a:schemeClr val="bg1"/>
                </a:solidFill>
                <a:latin typeface="Lucida Console" panose="020B0609040504020204" pitchFamily="49" charset="0"/>
              </a:rPr>
              <a:t>Intelligence</a:t>
            </a:r>
          </a:p>
        </p:txBody>
      </p:sp>
      <p:pic>
        <p:nvPicPr>
          <p:cNvPr id="1026"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0911051" y="6519018"/>
            <a:ext cx="1184940" cy="246221"/>
          </a:xfrm>
          <a:prstGeom prst="rect">
            <a:avLst/>
          </a:prstGeom>
          <a:ln>
            <a:solidFill>
              <a:srgbClr val="00B050"/>
            </a:solidFill>
          </a:ln>
        </p:spPr>
        <p:txBody>
          <a:bodyPr wrap="none">
            <a:spAutoFit/>
          </a:bodyPr>
          <a:lstStyle/>
          <a:p>
            <a:r>
              <a:rPr lang="en-GB" sz="1000" dirty="0">
                <a:solidFill>
                  <a:srgbClr val="00B050"/>
                </a:solidFill>
                <a:latin typeface="Lucida Console" panose="020B0609040504020204" pitchFamily="49" charset="0"/>
              </a:rPr>
              <a:t>OFFICIALGREEN</a:t>
            </a:r>
          </a:p>
        </p:txBody>
      </p:sp>
    </p:spTree>
    <p:extLst>
      <p:ext uri="{BB962C8B-B14F-4D97-AF65-F5344CB8AC3E}">
        <p14:creationId xmlns:p14="http://schemas.microsoft.com/office/powerpoint/2010/main" val="228816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Vince’s Five Rules of </a:t>
            </a:r>
            <a:r>
              <a:rPr lang="en-GB" dirty="0" err="1"/>
              <a:t>DevSecOps</a:t>
            </a:r>
            <a:r>
              <a:rPr lang="en-GB" dirty="0"/>
              <a:t> in the Cloud</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Cloud &amp; Cyber Security Expo 2022</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8</a:t>
            </a:fld>
            <a:endParaRPr lang="en-GB"/>
          </a:p>
        </p:txBody>
      </p:sp>
      <p:sp>
        <p:nvSpPr>
          <p:cNvPr id="23" name="TextBox 22"/>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solidFill>
                  <a:schemeClr val="bg1"/>
                </a:solidFill>
                <a:latin typeface="Lucida Console" panose="020B0609040504020204" pitchFamily="49" charset="0"/>
              </a:rPr>
              <a:t>1</a:t>
            </a:r>
            <a:endParaRPr lang="en-GB" sz="1400" dirty="0">
              <a:solidFill>
                <a:schemeClr val="bg1"/>
              </a:solidFill>
              <a:latin typeface="Lucida Console" panose="020B0609040504020204" pitchFamily="49" charset="0"/>
            </a:endParaRPr>
          </a:p>
          <a:p>
            <a:pPr lvl="0" fontAlgn="ctr"/>
            <a:r>
              <a:rPr lang="en-GB" dirty="0">
                <a:solidFill>
                  <a:schemeClr val="bg1"/>
                </a:solidFill>
                <a:latin typeface="Lucida Console" panose="020B0609040504020204" pitchFamily="49" charset="0"/>
              </a:rPr>
              <a:t>Use the benefits cloud platforms gives you</a:t>
            </a: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p:txBody>
      </p:sp>
      <p:sp>
        <p:nvSpPr>
          <p:cNvPr id="6" name="TextBox 5"/>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solidFill>
                  <a:schemeClr val="bg1"/>
                </a:solidFill>
                <a:latin typeface="Lucida Console" panose="020B0609040504020204" pitchFamily="49" charset="0"/>
              </a:rPr>
              <a:t>2</a:t>
            </a:r>
            <a:endParaRPr lang="en-GB" sz="1400" dirty="0">
              <a:solidFill>
                <a:schemeClr val="bg1"/>
              </a:solidFill>
              <a:latin typeface="Lucida Console" panose="020B0609040504020204" pitchFamily="49" charset="0"/>
            </a:endParaRPr>
          </a:p>
          <a:p>
            <a:pPr lvl="0" fontAlgn="ctr"/>
            <a:r>
              <a:rPr lang="en-GB" dirty="0">
                <a:solidFill>
                  <a:schemeClr val="bg1"/>
                </a:solidFill>
                <a:latin typeface="Lucida Console" panose="020B0609040504020204" pitchFamily="49" charset="0"/>
              </a:rPr>
              <a:t>Automate everything; where you can’t automate, secure the manual process</a:t>
            </a: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p:txBody>
      </p:sp>
      <p:sp>
        <p:nvSpPr>
          <p:cNvPr id="7" name="TextBox 6"/>
          <p:cNvSpPr txBox="1"/>
          <p:nvPr/>
        </p:nvSpPr>
        <p:spPr>
          <a:xfrm>
            <a:off x="4951867" y="1701292"/>
            <a:ext cx="1720453" cy="2585323"/>
          </a:xfrm>
          <a:prstGeom prst="rect">
            <a:avLst/>
          </a:prstGeom>
          <a:solidFill>
            <a:srgbClr val="00B0F0"/>
          </a:solidFill>
          <a:ln>
            <a:solidFill>
              <a:schemeClr val="bg1"/>
            </a:solidFill>
          </a:ln>
        </p:spPr>
        <p:txBody>
          <a:bodyPr wrap="square" rtlCol="0">
            <a:spAutoFit/>
          </a:bodyPr>
          <a:lstStyle/>
          <a:p>
            <a:pPr lvl="0" fontAlgn="ctr"/>
            <a:r>
              <a:rPr lang="en-GB" sz="4000" dirty="0">
                <a:solidFill>
                  <a:schemeClr val="bg1"/>
                </a:solidFill>
                <a:latin typeface="Lucida Console" panose="020B0609040504020204" pitchFamily="49" charset="0"/>
              </a:rPr>
              <a:t>3</a:t>
            </a:r>
            <a:endParaRPr lang="en-GB" sz="1400" dirty="0">
              <a:solidFill>
                <a:schemeClr val="bg1"/>
              </a:solidFill>
              <a:latin typeface="Lucida Console" panose="020B0609040504020204" pitchFamily="49" charset="0"/>
            </a:endParaRPr>
          </a:p>
          <a:p>
            <a:pPr lvl="0" fontAlgn="ctr"/>
            <a:r>
              <a:rPr lang="en-GB" dirty="0">
                <a:solidFill>
                  <a:schemeClr val="bg1"/>
                </a:solidFill>
                <a:latin typeface="Lucida Console" panose="020B0609040504020204" pitchFamily="49" charset="0"/>
              </a:rPr>
              <a:t>Set policies and enforce them through automation</a:t>
            </a: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p:txBody>
      </p:sp>
      <p:sp>
        <p:nvSpPr>
          <p:cNvPr id="8" name="TextBox 7"/>
          <p:cNvSpPr txBox="1"/>
          <p:nvPr/>
        </p:nvSpPr>
        <p:spPr>
          <a:xfrm>
            <a:off x="6722586" y="2047558"/>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solidFill>
                  <a:schemeClr val="bg1"/>
                </a:solidFill>
                <a:latin typeface="Lucida Console" panose="020B0609040504020204" pitchFamily="49" charset="0"/>
              </a:rPr>
              <a:t>4</a:t>
            </a:r>
            <a:endParaRPr lang="en-GB" sz="1400" dirty="0">
              <a:solidFill>
                <a:schemeClr val="bg1"/>
              </a:solidFill>
              <a:latin typeface="Lucida Console" panose="020B0609040504020204" pitchFamily="49" charset="0"/>
            </a:endParaRPr>
          </a:p>
          <a:p>
            <a:pPr lvl="0" fontAlgn="ctr"/>
            <a:r>
              <a:rPr lang="en-GB" dirty="0">
                <a:solidFill>
                  <a:schemeClr val="bg1"/>
                </a:solidFill>
                <a:latin typeface="Lucida Console" panose="020B0609040504020204" pitchFamily="49" charset="0"/>
              </a:rPr>
              <a:t>Report on compliance and make the data available to all teams</a:t>
            </a: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p:txBody>
      </p:sp>
      <p:sp>
        <p:nvSpPr>
          <p:cNvPr id="9" name="TextBox 8"/>
          <p:cNvSpPr txBox="1"/>
          <p:nvPr/>
        </p:nvSpPr>
        <p:spPr>
          <a:xfrm>
            <a:off x="8493305" y="2754750"/>
            <a:ext cx="1720453" cy="2862322"/>
          </a:xfrm>
          <a:prstGeom prst="rect">
            <a:avLst/>
          </a:prstGeom>
          <a:solidFill>
            <a:schemeClr val="accent6">
              <a:lumMod val="40000"/>
              <a:lumOff val="60000"/>
            </a:schemeClr>
          </a:solidFill>
          <a:ln>
            <a:solidFill>
              <a:schemeClr val="bg1"/>
            </a:solidFill>
          </a:ln>
        </p:spPr>
        <p:txBody>
          <a:bodyPr wrap="square" rtlCol="0">
            <a:spAutoFit/>
          </a:bodyPr>
          <a:lstStyle/>
          <a:p>
            <a:pPr lvl="0" fontAlgn="ctr"/>
            <a:r>
              <a:rPr lang="en-GB" sz="4000" dirty="0">
                <a:solidFill>
                  <a:schemeClr val="bg1"/>
                </a:solidFill>
                <a:latin typeface="Lucida Console" panose="020B0609040504020204" pitchFamily="49" charset="0"/>
              </a:rPr>
              <a:t>5</a:t>
            </a:r>
            <a:endParaRPr lang="en-GB" sz="1400" dirty="0">
              <a:solidFill>
                <a:schemeClr val="bg1"/>
              </a:solidFill>
              <a:latin typeface="Lucida Console" panose="020B0609040504020204" pitchFamily="49" charset="0"/>
            </a:endParaRPr>
          </a:p>
          <a:p>
            <a:pPr lvl="0" fontAlgn="ctr"/>
            <a:r>
              <a:rPr lang="en-GB" dirty="0">
                <a:solidFill>
                  <a:schemeClr val="bg1"/>
                </a:solidFill>
                <a:latin typeface="Lucida Console" panose="020B0609040504020204" pitchFamily="49" charset="0"/>
              </a:rPr>
              <a:t>Tooling cannot fix all your problems, invest in people and processes</a:t>
            </a:r>
            <a:endParaRPr lang="en-GB" sz="1400" dirty="0">
              <a:solidFill>
                <a:schemeClr val="bg1"/>
              </a:solidFill>
              <a:latin typeface="Lucida Console" panose="020B0609040504020204" pitchFamily="49" charset="0"/>
            </a:endParaRPr>
          </a:p>
          <a:p>
            <a:pPr lvl="0" fontAlgn="ctr"/>
            <a:endParaRPr lang="en-GB" sz="1400" dirty="0">
              <a:solidFill>
                <a:schemeClr val="bg1"/>
              </a:solidFill>
              <a:latin typeface="Lucida Console" panose="020B0609040504020204" pitchFamily="49" charset="0"/>
            </a:endParaRPr>
          </a:p>
        </p:txBody>
      </p:sp>
      <p:pic>
        <p:nvPicPr>
          <p:cNvPr id="4098"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860383" y="204925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0911051" y="6519018"/>
            <a:ext cx="1184940" cy="246221"/>
          </a:xfrm>
          <a:prstGeom prst="rect">
            <a:avLst/>
          </a:prstGeom>
          <a:ln>
            <a:solidFill>
              <a:srgbClr val="00B050"/>
            </a:solidFill>
          </a:ln>
        </p:spPr>
        <p:txBody>
          <a:bodyPr wrap="none">
            <a:spAutoFit/>
          </a:bodyPr>
          <a:lstStyle/>
          <a:p>
            <a:r>
              <a:rPr lang="en-GB" sz="1000" dirty="0">
                <a:solidFill>
                  <a:srgbClr val="00B050"/>
                </a:solidFill>
                <a:latin typeface="Lucida Console" panose="020B0609040504020204" pitchFamily="49" charset="0"/>
              </a:rPr>
              <a:t>OFFICIALGREEN</a:t>
            </a:r>
          </a:p>
        </p:txBody>
      </p:sp>
    </p:spTree>
    <p:extLst>
      <p:ext uri="{BB962C8B-B14F-4D97-AF65-F5344CB8AC3E}">
        <p14:creationId xmlns:p14="http://schemas.microsoft.com/office/powerpoint/2010/main" val="215302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a:t>And Finally…</a:t>
            </a:r>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Cloud &amp; Cyber Security Expo 2022</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9</a:t>
            </a:fld>
            <a:endParaRPr lang="en-GB"/>
          </a:p>
        </p:txBody>
      </p:sp>
      <p:sp>
        <p:nvSpPr>
          <p:cNvPr id="51" name="TextBox 50"/>
          <p:cNvSpPr txBox="1"/>
          <p:nvPr/>
        </p:nvSpPr>
        <p:spPr>
          <a:xfrm>
            <a:off x="509666" y="3995786"/>
            <a:ext cx="5257800" cy="1692771"/>
          </a:xfrm>
          <a:prstGeom prst="rect">
            <a:avLst/>
          </a:prstGeom>
          <a:noFill/>
        </p:spPr>
        <p:txBody>
          <a:bodyPr wrap="square" rtlCol="0">
            <a:spAutoFit/>
          </a:bodyPr>
          <a:lstStyle/>
          <a:p>
            <a:r>
              <a:rPr lang="en-GB" sz="3200" b="1" dirty="0">
                <a:solidFill>
                  <a:schemeClr val="bg1"/>
                </a:solidFill>
              </a:rPr>
              <a:t>Vincent King</a:t>
            </a:r>
          </a:p>
          <a:p>
            <a:r>
              <a:rPr lang="en-GB" dirty="0">
                <a:solidFill>
                  <a:schemeClr val="bg1"/>
                </a:solidFill>
              </a:rPr>
              <a:t>Head of </a:t>
            </a:r>
            <a:r>
              <a:rPr lang="en-GB" dirty="0" err="1">
                <a:solidFill>
                  <a:schemeClr val="bg1"/>
                </a:solidFill>
              </a:rPr>
              <a:t>DevSecOps</a:t>
            </a:r>
            <a:r>
              <a:rPr lang="en-GB" dirty="0">
                <a:solidFill>
                  <a:schemeClr val="bg1"/>
                </a:solidFill>
              </a:rPr>
              <a:t> for Cloud Transformation</a:t>
            </a:r>
          </a:p>
          <a:p>
            <a:r>
              <a:rPr lang="en-GB" dirty="0">
                <a:solidFill>
                  <a:schemeClr val="bg1"/>
                </a:solidFill>
              </a:rPr>
              <a:t>Socio-Technical Security Posture Management</a:t>
            </a:r>
          </a:p>
          <a:p>
            <a:r>
              <a:rPr lang="en-GB" dirty="0">
                <a:solidFill>
                  <a:schemeClr val="bg1"/>
                </a:solidFill>
              </a:rPr>
              <a:t>Bank of England</a:t>
            </a:r>
          </a:p>
          <a:p>
            <a:r>
              <a:rPr lang="en-GB" dirty="0">
                <a:solidFill>
                  <a:schemeClr val="bg1"/>
                </a:solidFill>
                <a:hlinkClick r:id="rId3"/>
              </a:rPr>
              <a:t>Vincent.king@bankofengland.co.uk</a:t>
            </a:r>
            <a:endParaRPr lang="en-GB" dirty="0">
              <a:solidFill>
                <a:schemeClr val="bg1"/>
              </a:solidFill>
            </a:endParaRPr>
          </a:p>
        </p:txBody>
      </p:sp>
      <p:sp>
        <p:nvSpPr>
          <p:cNvPr id="7" name="TextBox 6"/>
          <p:cNvSpPr txBox="1"/>
          <p:nvPr/>
        </p:nvSpPr>
        <p:spPr>
          <a:xfrm>
            <a:off x="1731386" y="2070998"/>
            <a:ext cx="5316007" cy="1446550"/>
          </a:xfrm>
          <a:prstGeom prst="rect">
            <a:avLst/>
          </a:prstGeom>
          <a:noFill/>
        </p:spPr>
        <p:txBody>
          <a:bodyPr wrap="none" rtlCol="0">
            <a:spAutoFit/>
          </a:bodyPr>
          <a:lstStyle/>
          <a:p>
            <a:r>
              <a:rPr lang="en-GB" sz="8800" dirty="0">
                <a:solidFill>
                  <a:schemeClr val="bg1"/>
                </a:solidFill>
              </a:rPr>
              <a:t>Questions?</a:t>
            </a:r>
          </a:p>
        </p:txBody>
      </p:sp>
      <p:pic>
        <p:nvPicPr>
          <p:cNvPr id="8" name="Picture 7"/>
          <p:cNvPicPr>
            <a:picLocks noChangeAspect="1"/>
          </p:cNvPicPr>
          <p:nvPr/>
        </p:nvPicPr>
        <p:blipFill>
          <a:blip r:embed="rId4"/>
          <a:stretch>
            <a:fillRect/>
          </a:stretch>
        </p:blipFill>
        <p:spPr>
          <a:xfrm>
            <a:off x="10000624" y="3964532"/>
            <a:ext cx="1743075" cy="1724025"/>
          </a:xfrm>
          <a:prstGeom prst="rect">
            <a:avLst/>
          </a:prstGeom>
        </p:spPr>
      </p:pic>
      <p:grpSp>
        <p:nvGrpSpPr>
          <p:cNvPr id="9" name="Group 8"/>
          <p:cNvGrpSpPr/>
          <p:nvPr/>
        </p:nvGrpSpPr>
        <p:grpSpPr>
          <a:xfrm>
            <a:off x="7641400" y="559212"/>
            <a:ext cx="4238625" cy="2140690"/>
            <a:chOff x="7641400" y="559212"/>
            <a:chExt cx="4238625" cy="2140690"/>
          </a:xfrm>
        </p:grpSpPr>
        <p:pic>
          <p:nvPicPr>
            <p:cNvPr id="10" name="Picture 9"/>
            <p:cNvPicPr>
              <a:picLocks noChangeAspect="1"/>
            </p:cNvPicPr>
            <p:nvPr/>
          </p:nvPicPr>
          <p:blipFill>
            <a:blip r:embed="rId5"/>
            <a:stretch>
              <a:fillRect/>
            </a:stretch>
          </p:blipFill>
          <p:spPr>
            <a:xfrm>
              <a:off x="7641400" y="559212"/>
              <a:ext cx="4238625" cy="2133600"/>
            </a:xfrm>
            <a:prstGeom prst="rect">
              <a:avLst/>
            </a:prstGeom>
          </p:spPr>
        </p:pic>
        <p:sp>
          <p:nvSpPr>
            <p:cNvPr id="11" name="TextBox 10"/>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2" name="TextBox 11"/>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4" name="TextBox 13"/>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5" name="TextBox 14"/>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6" name="Rectangle 15"/>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7" name="Rectangle 16"/>
          <p:cNvSpPr/>
          <p:nvPr/>
        </p:nvSpPr>
        <p:spPr>
          <a:xfrm>
            <a:off x="10911051" y="6519018"/>
            <a:ext cx="1184940" cy="246221"/>
          </a:xfrm>
          <a:prstGeom prst="rect">
            <a:avLst/>
          </a:prstGeom>
          <a:ln>
            <a:solidFill>
              <a:srgbClr val="00B050"/>
            </a:solidFill>
          </a:ln>
        </p:spPr>
        <p:txBody>
          <a:bodyPr wrap="none">
            <a:spAutoFit/>
          </a:bodyPr>
          <a:lstStyle/>
          <a:p>
            <a:r>
              <a:rPr lang="en-GB" sz="1000" dirty="0">
                <a:solidFill>
                  <a:srgbClr val="00B050"/>
                </a:solidFill>
                <a:latin typeface="Lucida Console" panose="020B0609040504020204" pitchFamily="49" charset="0"/>
              </a:rPr>
              <a:t>OFFICIALGREEN</a:t>
            </a:r>
          </a:p>
        </p:txBody>
      </p:sp>
    </p:spTree>
    <p:extLst>
      <p:ext uri="{BB962C8B-B14F-4D97-AF65-F5344CB8AC3E}">
        <p14:creationId xmlns:p14="http://schemas.microsoft.com/office/powerpoint/2010/main" val="4189956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OE_Theme">
  <a:themeElements>
    <a:clrScheme name="Bank of England Theme Colours">
      <a:dk1>
        <a:srgbClr val="1E1E1E"/>
      </a:dk1>
      <a:lt1>
        <a:srgbClr val="FFFFFF"/>
      </a:lt1>
      <a:dk2>
        <a:srgbClr val="1E1E1E"/>
      </a:dk2>
      <a:lt2>
        <a:srgbClr val="FFFFFF"/>
      </a:lt2>
      <a:accent1>
        <a:srgbClr val="1E1E1E"/>
      </a:accent1>
      <a:accent2>
        <a:srgbClr val="FDC41F"/>
      </a:accent2>
      <a:accent3>
        <a:srgbClr val="FEDF86"/>
      </a:accent3>
      <a:accent4>
        <a:srgbClr val="FDCD45"/>
      </a:accent4>
      <a:accent5>
        <a:srgbClr val="7F7F7F"/>
      </a:accent5>
      <a:accent6>
        <a:srgbClr val="F07A00"/>
      </a:accent6>
      <a:hlink>
        <a:srgbClr val="4F4F4F"/>
      </a:hlink>
      <a:folHlink>
        <a:srgbClr val="FDC41F"/>
      </a:folHlink>
    </a:clrScheme>
    <a:fontScheme name="Bank of England Theme 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E_SecurityCampaign_Presentation" id="{9AE8C777-AF2B-46FF-A507-F29FFAAB9C33}" vid="{386221CC-6BA4-4120-B9D1-EC6E044D66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BOE_SecurityCampaign_Presentation</Template>
  <TotalTime>28688</TotalTime>
  <Words>2193</Words>
  <Application>Microsoft Office PowerPoint</Application>
  <PresentationFormat>Widescreen</PresentationFormat>
  <Paragraphs>329</Paragraphs>
  <Slides>19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Agency FB</vt:lpstr>
      <vt:lpstr>Arial</vt:lpstr>
      <vt:lpstr>Arial Rounded MT Bold</vt:lpstr>
      <vt:lpstr>Bahnschrift Condensed</vt:lpstr>
      <vt:lpstr>Berlin Sans FB</vt:lpstr>
      <vt:lpstr>Calibri</vt:lpstr>
      <vt:lpstr>Calibri Light</vt:lpstr>
      <vt:lpstr>Lucida Console</vt:lpstr>
      <vt:lpstr>BOE_Theme</vt:lpstr>
      <vt:lpstr>Cloud &amp; Cyber Security Expo 2022</vt:lpstr>
      <vt:lpstr>#whoami</vt:lpstr>
      <vt:lpstr>DevOps vs Security – The Perception</vt:lpstr>
      <vt:lpstr>Where should Sec live?</vt:lpstr>
      <vt:lpstr>Where should Sec live?</vt:lpstr>
      <vt:lpstr>Where should Sec live?</vt:lpstr>
      <vt:lpstr>Where should Sec live?</vt:lpstr>
      <vt:lpstr>Vince’s Five Rules of DevSecOps in the Cloud</vt:lpstr>
      <vt:lpstr>And Finally…</vt:lpstr>
      <vt:lpstr>PowerPoint Presentation</vt:lpstr>
      <vt:lpstr>DevSecOps Team</vt:lpstr>
      <vt:lpstr>DevOps vs Security – The Reality</vt:lpstr>
      <vt:lpstr>Where should Sec live?</vt:lpstr>
      <vt:lpstr>Where should Sec live?</vt:lpstr>
      <vt:lpstr>Where should Sec live?</vt:lpstr>
      <vt:lpstr>Where should Sec live?</vt:lpstr>
      <vt:lpstr>Agenda</vt:lpstr>
      <vt:lpstr>DevSecOps Evolution</vt:lpstr>
      <vt:lpstr>DevSecOps Evolution</vt:lpstr>
    </vt:vector>
  </TitlesOfParts>
  <Company>Bank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Analytics</dc:title>
  <dc:creator>King, Vincent</dc:creator>
  <cp:lastModifiedBy>Vincent King</cp:lastModifiedBy>
  <cp:revision>216</cp:revision>
  <cp:lastPrinted>2022-03-01T16:32:31Z</cp:lastPrinted>
  <dcterms:created xsi:type="dcterms:W3CDTF">2020-01-07T09:47:47Z</dcterms:created>
  <dcterms:modified xsi:type="dcterms:W3CDTF">2022-03-02T08:43:54Z</dcterms:modified>
</cp:coreProperties>
</file>