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2"/>
  </p:notesMasterIdLst>
  <p:sldIdLst>
    <p:sldId id="378" r:id="rId2"/>
    <p:sldId id="379" r:id="rId3"/>
    <p:sldId id="370" r:id="rId4"/>
    <p:sldId id="383" r:id="rId5"/>
    <p:sldId id="382" r:id="rId6"/>
    <p:sldId id="381" r:id="rId7"/>
    <p:sldId id="380" r:id="rId8"/>
    <p:sldId id="359" r:id="rId9"/>
    <p:sldId id="358" r:id="rId10"/>
    <p:sldId id="376" r:id="rId11"/>
  </p:sldIdLst>
  <p:sldSz cx="12192000" cy="6858000"/>
  <p:notesSz cx="6805613" cy="99441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65349" autoAdjust="0"/>
  </p:normalViewPr>
  <p:slideViewPr>
    <p:cSldViewPr snapToGrid="0" showGuides="1">
      <p:cViewPr varScale="1">
        <p:scale>
          <a:sx n="76" d="100"/>
          <a:sy n="76" d="100"/>
        </p:scale>
        <p:origin x="1867" y="62"/>
      </p:cViewPr>
      <p:guideLst/>
    </p:cSldViewPr>
  </p:slideViewPr>
  <p:notesTextViewPr>
    <p:cViewPr>
      <p:scale>
        <a:sx n="3" d="2"/>
        <a:sy n="3" d="2"/>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340E002-B88B-4BB0-BA5A-919501F4FBF2}" type="datetimeFigureOut">
              <a:rPr lang="en-GB" smtClean="0"/>
              <a:t>28/09/2022</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842964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10</a:t>
            </a:fld>
            <a:endParaRPr lang="en-GB"/>
          </a:p>
        </p:txBody>
      </p:sp>
    </p:spTree>
    <p:extLst>
      <p:ext uri="{BB962C8B-B14F-4D97-AF65-F5344CB8AC3E}">
        <p14:creationId xmlns:p14="http://schemas.microsoft.com/office/powerpoint/2010/main" val="114420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those of you that do</a:t>
            </a:r>
            <a:r>
              <a:rPr lang="en-GB" baseline="0" dirty="0" smtClean="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smtClean="0"/>
          </a:p>
          <a:p>
            <a:r>
              <a:rPr lang="en-GB" baseline="0" dirty="0" smtClean="0"/>
              <a:t>With my experience in DevOps and Cyber Security, I’m happy to lead the effort for </a:t>
            </a:r>
            <a:r>
              <a:rPr lang="en-GB" baseline="0" dirty="0" err="1" smtClean="0"/>
              <a:t>DevSecOps</a:t>
            </a:r>
            <a:r>
              <a:rPr lang="en-GB" baseline="0" dirty="0" smtClean="0"/>
              <a:t> within the Bank.</a:t>
            </a:r>
          </a:p>
          <a:p>
            <a:endParaRPr lang="en-GB" baseline="0" dirty="0" smtClean="0"/>
          </a:p>
          <a:p>
            <a:r>
              <a:rPr lang="en-GB" baseline="0" dirty="0" smtClean="0"/>
              <a:t>Now a word on what this presentation is, and more importantly, what this presentation is not.  This presentation is an overview of what </a:t>
            </a:r>
            <a:r>
              <a:rPr lang="en-GB" baseline="0" dirty="0" err="1" smtClean="0"/>
              <a:t>DeSecOps</a:t>
            </a:r>
            <a:r>
              <a:rPr lang="en-GB" baseline="0" dirty="0" smtClean="0"/>
              <a:t> is; Why is it important; How we are going to “do” </a:t>
            </a:r>
            <a:r>
              <a:rPr lang="en-GB" baseline="0" dirty="0" err="1" smtClean="0"/>
              <a:t>DevSecOps</a:t>
            </a:r>
            <a:r>
              <a:rPr lang="en-GB" baseline="0" dirty="0" smtClean="0"/>
              <a:t>; Who is involved; and When it is happening.</a:t>
            </a:r>
          </a:p>
          <a:p>
            <a:endParaRPr lang="en-GB" baseline="0" dirty="0" smtClean="0"/>
          </a:p>
          <a:p>
            <a:r>
              <a:rPr lang="en-GB" baseline="0" dirty="0" smtClean="0"/>
              <a:t>This presentation is not a discussion of tooling or vendors.  It is not a </a:t>
            </a:r>
            <a:r>
              <a:rPr lang="en-GB" baseline="0" dirty="0" err="1" smtClean="0"/>
              <a:t>indepth</a:t>
            </a:r>
            <a:r>
              <a:rPr lang="en-GB" baseline="0" dirty="0" smtClean="0"/>
              <a:t> course of best practice.  Most importantly, it is not the silver bullet that will immediately implement </a:t>
            </a:r>
            <a:r>
              <a:rPr lang="en-GB" baseline="0" dirty="0" err="1" smtClean="0"/>
              <a:t>DevSecOps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2</a:t>
            </a:fld>
            <a:endParaRPr lang="en-GB"/>
          </a:p>
        </p:txBody>
      </p:sp>
    </p:spTree>
    <p:extLst>
      <p:ext uri="{BB962C8B-B14F-4D97-AF65-F5344CB8AC3E}">
        <p14:creationId xmlns:p14="http://schemas.microsoft.com/office/powerpoint/2010/main" val="213231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Hopefully we all know</a:t>
            </a:r>
            <a:r>
              <a:rPr lang="en-GB" baseline="0" dirty="0" smtClean="0"/>
              <a:t> what good DevOps looks like.  Or at least we have read what it is supposed to look like.</a:t>
            </a:r>
          </a:p>
          <a:p>
            <a:r>
              <a:rPr lang="en-GB" baseline="0" dirty="0" smtClean="0"/>
              <a:t>Small teams working independently to implement their features, validating correctness in pre-production environments, with deployments into production happening predictably, quickly, safely, and securely, throughout the business day.</a:t>
            </a:r>
          </a:p>
          <a:p>
            <a:r>
              <a:rPr lang="en-GB" baseline="0" dirty="0" smtClean="0"/>
              <a:t>But why is reality not like the books?  Having worked across multiple roles, I have some strong feelings about this!</a:t>
            </a:r>
            <a:endParaRPr lang="en-GB" dirty="0" smtClean="0"/>
          </a:p>
          <a:p>
            <a:r>
              <a:rPr lang="en-GB" dirty="0" smtClean="0"/>
              <a:t>As a developer</a:t>
            </a:r>
            <a:r>
              <a:rPr lang="en-GB" baseline="0" dirty="0" smtClean="0"/>
              <a:t> I saw Cyber Security as a blocker to my freedom.  It was stopping me using all the tools and code-snippets I found on the internet.  I would avoid Cyber people because they were the department of “no”.</a:t>
            </a:r>
          </a:p>
          <a:p>
            <a:r>
              <a:rPr lang="en-GB" baseline="0" dirty="0" smtClean="0"/>
              <a:t>As a DevOps lead I saw Cyber as an impediment to innovation.  Why couldn’t I have admin rights on every machine within the enterprise so I can run unsigned PowerShell scripts to performed deployments?</a:t>
            </a:r>
          </a:p>
          <a:p>
            <a:r>
              <a:rPr lang="en-GB" baseline="0" dirty="0" smtClean="0"/>
              <a:t>As an Ops lead I saw Cyber as the reason my new features were taking so long to reach production.  </a:t>
            </a:r>
          </a:p>
          <a:p>
            <a:r>
              <a:rPr lang="en-GB" baseline="0" dirty="0" smtClean="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how</a:t>
            </a:r>
            <a:r>
              <a:rPr lang="en-GB" baseline="0" dirty="0" smtClean="0"/>
              <a:t> do we fix it, and where should Security live in the SDLC?  Well … everywhere.</a:t>
            </a:r>
          </a:p>
          <a:p>
            <a:r>
              <a:rPr lang="en-GB" baseline="0" dirty="0" smtClean="0"/>
              <a:t>Work must be done to create a culture of collaboration between development, operations, and security with engagement being established as the earliest stages of a project or change, and running throughout the lifecycle.</a:t>
            </a:r>
          </a:p>
          <a:p>
            <a:endParaRPr lang="en-GB" baseline="0" dirty="0" smtClean="0"/>
          </a:p>
          <a:p>
            <a:r>
              <a:rPr lang="en-GB" baseline="0" dirty="0" smtClean="0"/>
              <a:t>Too often Security, like testing, is an afterthought.  Problems are found too </a:t>
            </a:r>
            <a:r>
              <a:rPr lang="en-GB" baseline="0" dirty="0" err="1" smtClean="0"/>
              <a:t>lates</a:t>
            </a:r>
            <a:r>
              <a:rPr lang="en-GB" baseline="0" dirty="0" smtClean="0"/>
              <a:t> to be corrected in time, and the system moves forward, running at risk.  Here starts the technical debt spiral.  Promises of, “we’ll fix this later” are rarely delivered due to other pressures.</a:t>
            </a:r>
          </a:p>
          <a:p>
            <a:endParaRPr lang="en-GB" baseline="0" dirty="0" smtClean="0"/>
          </a:p>
          <a:p>
            <a:r>
              <a:rPr lang="en-GB" baseline="0" dirty="0" smtClean="0"/>
              <a:t>Add in Cloud to this situation and part of this debt could lead to a major compromise or data breach.</a:t>
            </a:r>
          </a:p>
          <a:p>
            <a:endParaRPr lang="en-GB" baseline="0" dirty="0" smtClean="0"/>
          </a:p>
          <a:p>
            <a:r>
              <a:rPr lang="en-GB" baseline="0" dirty="0" smtClean="0"/>
              <a:t>As part of the culture change required to fully adopt </a:t>
            </a:r>
            <a:r>
              <a:rPr lang="en-GB" baseline="0" dirty="0" err="1" smtClean="0"/>
              <a:t>DevSecOps</a:t>
            </a:r>
            <a:r>
              <a:rPr lang="en-GB" baseline="0" dirty="0" smtClean="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49531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real terms, developers within an organisation fall </a:t>
            </a:r>
            <a:r>
              <a:rPr lang="en-GB" dirty="0" smtClean="0"/>
              <a:t>within </a:t>
            </a:r>
            <a:r>
              <a:rPr lang="en-GB" dirty="0" smtClean="0"/>
              <a:t>the “80/20” divide.  80% </a:t>
            </a:r>
            <a:r>
              <a:rPr lang="en-GB" dirty="0" smtClean="0"/>
              <a:t>typically work </a:t>
            </a:r>
            <a:r>
              <a:rPr lang="en-GB" dirty="0" smtClean="0"/>
              <a:t>on legacy systems fixing bugs and adding features to an already established application</a:t>
            </a:r>
          </a:p>
          <a:p>
            <a:endParaRPr lang="en-GB" baseline="0" dirty="0" smtClean="0"/>
          </a:p>
          <a:p>
            <a:r>
              <a:rPr lang="en-GB" baseline="0" dirty="0" smtClean="0"/>
              <a:t>The other 20% are, typically, more senior or proactive </a:t>
            </a:r>
            <a:r>
              <a:rPr lang="en-GB" baseline="0" dirty="0" err="1" smtClean="0"/>
              <a:t>devs</a:t>
            </a:r>
            <a:r>
              <a:rPr lang="en-GB" baseline="0" dirty="0" smtClean="0"/>
              <a:t> that want to use all the cool new tools and resources.  They will seek out new processes and work with the latest, possibly less established, components, but are highly trusted.</a:t>
            </a:r>
          </a:p>
          <a:p>
            <a:endParaRPr lang="en-GB" baseline="0" dirty="0" smtClean="0"/>
          </a:p>
          <a:p>
            <a:r>
              <a:rPr lang="en-GB" baseline="0" dirty="0" smtClean="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smtClean="0"/>
          </a:p>
          <a:p>
            <a:r>
              <a:rPr lang="en-GB" baseline="0" dirty="0" smtClean="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endParaRPr lang="en-GB" baseline="0" dirty="0" smtClean="0"/>
          </a:p>
          <a:p>
            <a:endParaRPr lang="en-GB" baseline="0" dirty="0" smtClean="0"/>
          </a:p>
          <a:p>
            <a:r>
              <a:rPr lang="en-GB" baseline="0" dirty="0" smtClean="0"/>
              <a:t>Re-use</a:t>
            </a:r>
            <a:r>
              <a:rPr lang="en-GB" baseline="0" dirty="0" smtClean="0"/>
              <a:t>,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smtClean="0"/>
          </a:p>
          <a:p>
            <a:r>
              <a:rPr lang="en-GB" baseline="0" dirty="0" smtClean="0"/>
              <a:t>Similarly, the ambition to use containers is noble, but can inadvertently introduce vulnerabilities.  An approved list of images should be created, and maintained, to allow developers to work quickly and efficiently. </a:t>
            </a:r>
          </a:p>
          <a:p>
            <a:endParaRPr lang="en-GB" baseline="0" dirty="0" smtClean="0"/>
          </a:p>
          <a:p>
            <a:r>
              <a:rPr lang="en-GB" baseline="0" dirty="0" smtClean="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23152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Cloud automation and </a:t>
            </a:r>
            <a:r>
              <a:rPr lang="en-GB" dirty="0" smtClean="0"/>
              <a:t>Everything </a:t>
            </a:r>
            <a:r>
              <a:rPr lang="en-GB" dirty="0" smtClean="0"/>
              <a:t>as Code should be major </a:t>
            </a:r>
            <a:r>
              <a:rPr lang="en-GB" dirty="0" smtClean="0"/>
              <a:t>considerations </a:t>
            </a:r>
            <a:r>
              <a:rPr lang="en-GB" dirty="0" smtClean="0"/>
              <a:t>of the </a:t>
            </a:r>
            <a:r>
              <a:rPr lang="en-GB" dirty="0" err="1" smtClean="0"/>
              <a:t>DevSecOps</a:t>
            </a:r>
            <a:r>
              <a:rPr lang="en-GB" dirty="0" smtClean="0"/>
              <a:t> culture.  </a:t>
            </a:r>
            <a:r>
              <a:rPr lang="en-GB" dirty="0" smtClean="0"/>
              <a:t>Replacing </a:t>
            </a:r>
            <a:r>
              <a:rPr lang="en-GB" dirty="0" smtClean="0"/>
              <a:t>manual processes in application installation and configuration will provide predictable, reliable, secure, and faster deployments.</a:t>
            </a:r>
          </a:p>
          <a:p>
            <a:endParaRPr lang="en-GB" dirty="0" smtClean="0"/>
          </a:p>
          <a:p>
            <a:r>
              <a:rPr lang="en-GB" dirty="0" smtClean="0"/>
              <a:t>Documenting use</a:t>
            </a:r>
            <a:r>
              <a:rPr lang="en-GB" baseline="0" dirty="0" smtClean="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smtClean="0"/>
          </a:p>
          <a:p>
            <a:r>
              <a:rPr lang="en-GB" baseline="0" dirty="0" smtClean="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smtClean="0"/>
          </a:p>
          <a:p>
            <a:r>
              <a:rPr lang="en-GB" baseline="0" dirty="0" smtClean="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smtClean="0"/>
          </a:p>
          <a:p>
            <a:r>
              <a:rPr lang="en-GB" baseline="0" dirty="0" smtClean="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6</a:t>
            </a:fld>
            <a:endParaRPr lang="en-GB"/>
          </a:p>
        </p:txBody>
      </p:sp>
    </p:spTree>
    <p:extLst>
      <p:ext uri="{BB962C8B-B14F-4D97-AF65-F5344CB8AC3E}">
        <p14:creationId xmlns:p14="http://schemas.microsoft.com/office/powerpoint/2010/main" val="116048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my favourite concepts when talking about cloud is the ability to destroy and rebuild resources</a:t>
            </a:r>
            <a:r>
              <a:rPr lang="en-GB" baseline="0" dirty="0" smtClean="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smtClean="0"/>
          </a:p>
          <a:p>
            <a:r>
              <a:rPr lang="en-GB" baseline="0" dirty="0" smtClean="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smtClean="0"/>
          </a:p>
          <a:p>
            <a:r>
              <a:rPr lang="en-GB" baseline="0" dirty="0" smtClean="0"/>
              <a:t>Patching, vulnerability management, and Cloud Security Posture Management are big topics, and I have a completely separate rant about them…. See me after class if you are interested.</a:t>
            </a:r>
          </a:p>
          <a:p>
            <a:endParaRPr lang="en-GB" baseline="0" dirty="0" smtClean="0"/>
          </a:p>
          <a:p>
            <a:r>
              <a:rPr lang="en-GB" dirty="0" smtClean="0"/>
              <a:t>Needless to say they are all important and creating</a:t>
            </a:r>
            <a:r>
              <a:rPr lang="en-GB" baseline="0" dirty="0" smtClean="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smtClean="0"/>
          </a:p>
          <a:p>
            <a:r>
              <a:rPr lang="en-GB" baseline="0" dirty="0" smtClean="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53985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smtClean="0"/>
              <a:t>Too often</a:t>
            </a:r>
            <a:r>
              <a:rPr lang="en-GB" baseline="0" dirty="0" smtClean="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smtClean="0"/>
              <a:t>WebApp</a:t>
            </a:r>
            <a:r>
              <a:rPr lang="en-GB" baseline="0" dirty="0" smtClean="0"/>
              <a:t>).  The cloud is more </a:t>
            </a:r>
            <a:r>
              <a:rPr lang="en-GB" baseline="0" dirty="0" smtClean="0"/>
              <a:t>than </a:t>
            </a:r>
            <a:r>
              <a:rPr lang="en-GB" baseline="0" dirty="0" smtClean="0"/>
              <a:t>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smtClean="0"/>
              <a:t>jumpbox</a:t>
            </a:r>
            <a:r>
              <a:rPr lang="en-GB" baseline="0" dirty="0" smtClean="0"/>
              <a:t>.  </a:t>
            </a:r>
          </a:p>
          <a:p>
            <a:pPr marL="241584" indent="-241584">
              <a:buAutoNum type="arabicPeriod"/>
            </a:pPr>
            <a:r>
              <a:rPr lang="en-GB" baseline="0" dirty="0" smtClean="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smtClean="0"/>
              <a:t>Policies are the guardrails that </a:t>
            </a:r>
            <a:r>
              <a:rPr lang="en-GB" baseline="0" dirty="0" smtClean="0"/>
              <a:t>protect </a:t>
            </a:r>
            <a:r>
              <a:rPr lang="en-GB" baseline="0" dirty="0" smtClean="0"/>
              <a:t>us from ourselves.  </a:t>
            </a:r>
            <a:r>
              <a:rPr lang="en-GB" baseline="0" dirty="0" smtClean="0"/>
              <a:t>Use the to create a safe area for developers to work in.</a:t>
            </a:r>
            <a:endParaRPr lang="en-GB" baseline="0" dirty="0" smtClean="0"/>
          </a:p>
          <a:p>
            <a:pPr marL="241584" indent="-241584">
              <a:buAutoNum type="arabicPeriod"/>
            </a:pPr>
            <a:r>
              <a:rPr lang="en-GB" baseline="0" dirty="0" smtClean="0"/>
              <a:t>Having compliance statistics available isn’t the end of the story.  Use this data to praise the good, and highlight the bad.  </a:t>
            </a:r>
          </a:p>
          <a:p>
            <a:pPr marL="241584" indent="-241584">
              <a:buAutoNum type="arabicPeriod"/>
            </a:pPr>
            <a:r>
              <a:rPr lang="en-GB" baseline="0" dirty="0" smtClean="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smtClean="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8</a:t>
            </a:fld>
            <a:endParaRPr lang="en-GB"/>
          </a:p>
        </p:txBody>
      </p:sp>
    </p:spTree>
    <p:extLst>
      <p:ext uri="{BB962C8B-B14F-4D97-AF65-F5344CB8AC3E}">
        <p14:creationId xmlns:p14="http://schemas.microsoft.com/office/powerpoint/2010/main" val="306578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4265956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smtClean="0"/>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smtClean="0"/>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smtClean="0">
                <a:solidFill>
                  <a:srgbClr val="E7E9EC"/>
                </a:solidFill>
                <a:latin typeface="Century Gothic" panose="020B0502020202020204" pitchFamily="34" charset="0"/>
              </a:rPr>
              <a:t>You are the key</a:t>
            </a:r>
            <a:endParaRPr lang="en-GB" sz="1100" b="1" baseline="0" dirty="0" smtClean="0">
              <a:solidFill>
                <a:srgbClr val="E7E9EC"/>
              </a:solidFill>
              <a:latin typeface="Century Gothic" panose="020B0502020202020204" pitchFamily="34" charset="0"/>
            </a:endParaRPr>
          </a:p>
          <a:p>
            <a:r>
              <a:rPr lang="en-GB" sz="1100" dirty="0" smtClean="0">
                <a:solidFill>
                  <a:srgbClr val="E7E9EC"/>
                </a:solidFill>
                <a:latin typeface="Century Gothic" panose="020B0502020202020204" pitchFamily="34" charset="0"/>
              </a:rPr>
              <a:t>to better Bank security</a:t>
            </a:r>
            <a:endParaRPr lang="en-GB" sz="1100" dirty="0">
              <a:solidFill>
                <a:srgbClr val="E7E9EC"/>
              </a:solidFill>
              <a:latin typeface="Century Gothic" panose="020B0502020202020204" pitchFamily="34" charset="0"/>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smtClean="0"/>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smtClean="0"/>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smtClean="0">
                <a:latin typeface="Century Gothic" panose="020B0502020202020204" pitchFamily="34" charset="0"/>
              </a:rPr>
              <a:t>You are the key</a:t>
            </a:r>
            <a:endParaRPr lang="en-GB" sz="1100" b="1" baseline="0" dirty="0" smtClean="0">
              <a:latin typeface="Century Gothic" panose="020B0502020202020204" pitchFamily="34" charset="0"/>
            </a:endParaRPr>
          </a:p>
          <a:p>
            <a:r>
              <a:rPr lang="en-GB" sz="1100" dirty="0" smtClean="0">
                <a:latin typeface="Century Gothic" panose="020B0502020202020204" pitchFamily="34" charset="0"/>
              </a:rPr>
              <a:t>to better Bank security</a:t>
            </a:r>
            <a:endParaRPr lang="en-GB" sz="1100" dirty="0">
              <a:latin typeface="Century Gothic" panose="020B0502020202020204" pitchFamily="34" charset="0"/>
            </a:endParaRP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timing>
    <p:tnLst>
      <p:par>
        <p:cTn id="1" dur="indefinite" restart="never" nodeType="tmRoot"/>
      </p:par>
    </p:tnLst>
  </p:timing>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Vince King</a:t>
            </a:r>
            <a:endParaRPr lang="en-GB" dirty="0"/>
          </a:p>
        </p:txBody>
      </p:sp>
      <p:sp>
        <p:nvSpPr>
          <p:cNvPr id="7" name="Text Placeholder 6"/>
          <p:cNvSpPr>
            <a:spLocks noGrp="1"/>
          </p:cNvSpPr>
          <p:nvPr>
            <p:ph type="body" sz="quarter" idx="16"/>
          </p:nvPr>
        </p:nvSpPr>
        <p:spPr/>
        <p:txBody>
          <a:bodyPr/>
          <a:lstStyle/>
          <a:p>
            <a:r>
              <a:rPr lang="en-GB" dirty="0" smtClean="0"/>
              <a:t>Moving to the Cloud Security with </a:t>
            </a:r>
            <a:r>
              <a:rPr lang="en-GB" dirty="0" err="1" smtClean="0"/>
              <a:t>DevSecOps</a:t>
            </a:r>
            <a:endParaRPr lang="en-GB" dirty="0"/>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smtClean="0"/>
              <a:t>Bank Security</a:t>
            </a:r>
            <a:endParaRPr lang="en-US" dirty="0"/>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smtClean="0"/>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10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dirty="0" smtClean="0"/>
              <a:t>Document classification: GREEN</a:t>
            </a:r>
            <a:endParaRPr lang="en-GB" dirty="0"/>
          </a:p>
        </p:txBody>
      </p:sp>
      <p:sp>
        <p:nvSpPr>
          <p:cNvPr id="4" name="Title 3"/>
          <p:cNvSpPr>
            <a:spLocks noGrp="1"/>
          </p:cNvSpPr>
          <p:nvPr>
            <p:ph type="title"/>
          </p:nvPr>
        </p:nvSpPr>
        <p:spPr/>
        <p:txBody>
          <a:bodyPr/>
          <a:lstStyle/>
          <a:p>
            <a:r>
              <a:rPr lang="en-GB" dirty="0" smtClean="0"/>
              <a:t>Who’s this talking to me now?</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5767" y="3451053"/>
            <a:ext cx="2454219" cy="814023"/>
          </a:xfrm>
          <a:prstGeom prst="rect">
            <a:avLst/>
          </a:prstGeom>
        </p:spPr>
      </p:pic>
      <p:pic>
        <p:nvPicPr>
          <p:cNvPr id="6" name="Picture 5"/>
          <p:cNvPicPr>
            <a:picLocks noChangeAspect="1"/>
          </p:cNvPicPr>
          <p:nvPr/>
        </p:nvPicPr>
        <p:blipFill>
          <a:blip r:embed="rId4"/>
          <a:stretch>
            <a:fillRect/>
          </a:stretch>
        </p:blipFill>
        <p:spPr>
          <a:xfrm>
            <a:off x="8965768" y="1453199"/>
            <a:ext cx="2454219" cy="975988"/>
          </a:xfrm>
          <a:prstGeom prst="rect">
            <a:avLst/>
          </a:prstGeom>
        </p:spPr>
      </p:pic>
      <p:pic>
        <p:nvPicPr>
          <p:cNvPr id="7" name="Picture 6"/>
          <p:cNvPicPr>
            <a:picLocks noChangeAspect="1"/>
          </p:cNvPicPr>
          <p:nvPr/>
        </p:nvPicPr>
        <p:blipFill>
          <a:blip r:embed="rId5"/>
          <a:stretch>
            <a:fillRect/>
          </a:stretch>
        </p:blipFill>
        <p:spPr>
          <a:xfrm>
            <a:off x="8965767" y="2562881"/>
            <a:ext cx="2457143" cy="752381"/>
          </a:xfrm>
          <a:prstGeom prst="rect">
            <a:avLst/>
          </a:prstGeom>
        </p:spPr>
      </p:pic>
      <p:pic>
        <p:nvPicPr>
          <p:cNvPr id="8" name="Picture 7"/>
          <p:cNvPicPr>
            <a:picLocks noChangeAspect="1"/>
          </p:cNvPicPr>
          <p:nvPr/>
        </p:nvPicPr>
        <p:blipFill>
          <a:blip r:embed="rId6"/>
          <a:stretch>
            <a:fillRect/>
          </a:stretch>
        </p:blipFill>
        <p:spPr>
          <a:xfrm>
            <a:off x="8965766" y="4400867"/>
            <a:ext cx="2454219" cy="730108"/>
          </a:xfrm>
          <a:prstGeom prst="rect">
            <a:avLst/>
          </a:prstGeom>
        </p:spPr>
      </p:pic>
      <p:pic>
        <p:nvPicPr>
          <p:cNvPr id="9" name="Picture 8"/>
          <p:cNvPicPr>
            <a:picLocks noChangeAspect="1"/>
          </p:cNvPicPr>
          <p:nvPr/>
        </p:nvPicPr>
        <p:blipFill>
          <a:blip r:embed="rId7"/>
          <a:stretch>
            <a:fillRect/>
          </a:stretch>
        </p:blipFill>
        <p:spPr>
          <a:xfrm>
            <a:off x="7233214" y="3612051"/>
            <a:ext cx="1124091" cy="1500555"/>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r>
              <a:rPr lang="en-GB" sz="3200" b="1" dirty="0" smtClean="0">
                <a:latin typeface="Arial" panose="020B0604020202020204" pitchFamily="34" charset="0"/>
                <a:cs typeface="Arial" panose="020B0604020202020204" pitchFamily="34" charset="0"/>
              </a:rPr>
              <a:t>Vincent King</a:t>
            </a:r>
          </a:p>
          <a:p>
            <a:endParaRPr lang="en-GB" sz="900" b="1"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Senior Cyber Analyst</a:t>
            </a:r>
          </a:p>
          <a:p>
            <a:r>
              <a:rPr lang="en-GB" dirty="0" smtClean="0">
                <a:latin typeface="Arial" panose="020B0604020202020204" pitchFamily="34" charset="0"/>
                <a:cs typeface="Arial" panose="020B0604020202020204" pitchFamily="34" charset="0"/>
              </a:rPr>
              <a:t>Head of </a:t>
            </a:r>
            <a:r>
              <a:rPr lang="en-GB" dirty="0" err="1" smtClean="0">
                <a:latin typeface="Arial" panose="020B0604020202020204" pitchFamily="34" charset="0"/>
                <a:cs typeface="Arial" panose="020B0604020202020204" pitchFamily="34" charset="0"/>
              </a:rPr>
              <a:t>DevSecOps</a:t>
            </a:r>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Bank of </a:t>
            </a:r>
            <a:r>
              <a:rPr lang="en-GB" dirty="0" smtClean="0">
                <a:latin typeface="Arial" panose="020B0604020202020204" pitchFamily="34" charset="0"/>
                <a:cs typeface="Arial" panose="020B0604020202020204" pitchFamily="34" charset="0"/>
              </a:rPr>
              <a:t>England</a:t>
            </a:r>
            <a:endParaRPr lang="en-GB" dirty="0" smtClean="0">
              <a:latin typeface="Arial" panose="020B0604020202020204" pitchFamily="34" charset="0"/>
              <a:cs typeface="Arial" panose="020B0604020202020204" pitchFamily="34" charset="0"/>
            </a:endParaRPr>
          </a:p>
        </p:txBody>
      </p:sp>
      <p:sp>
        <p:nvSpPr>
          <p:cNvPr id="13" name="TextBox 12"/>
          <p:cNvSpPr txBox="1"/>
          <p:nvPr/>
        </p:nvSpPr>
        <p:spPr>
          <a:xfrm>
            <a:off x="509666" y="3976506"/>
            <a:ext cx="5181227" cy="1200329"/>
          </a:xfrm>
          <a:prstGeom prst="rect">
            <a:avLst/>
          </a:prstGeom>
          <a:noFill/>
        </p:spPr>
        <p:txBody>
          <a:bodyPr wrap="none" rtlCol="0">
            <a:spAutoFit/>
          </a:bodyPr>
          <a:lstStyle/>
          <a:p>
            <a:r>
              <a:rPr lang="en-GB" dirty="0" smtClean="0">
                <a:latin typeface="Arial" panose="020B0604020202020204" pitchFamily="34" charset="0"/>
                <a:cs typeface="Arial" panose="020B0604020202020204" pitchFamily="34" charset="0"/>
              </a:rPr>
              <a:t>Reformed Developer</a:t>
            </a:r>
          </a:p>
          <a:p>
            <a:r>
              <a:rPr lang="en-GB" dirty="0" smtClean="0">
                <a:latin typeface="Arial" panose="020B0604020202020204" pitchFamily="34" charset="0"/>
                <a:cs typeface="Arial" panose="020B0604020202020204" pitchFamily="34" charset="0"/>
              </a:rPr>
              <a:t>Secure Coding Subject Matter Expert</a:t>
            </a:r>
          </a:p>
          <a:p>
            <a:r>
              <a:rPr lang="en-GB" dirty="0" smtClean="0">
                <a:latin typeface="Arial" panose="020B0604020202020204" pitchFamily="34" charset="0"/>
                <a:cs typeface="Arial" panose="020B0604020202020204" pitchFamily="34" charset="0"/>
              </a:rPr>
              <a:t>Qualys Certified Specialist</a:t>
            </a:r>
          </a:p>
          <a:p>
            <a:r>
              <a:rPr lang="en-GB" dirty="0" smtClean="0">
                <a:latin typeface="Arial" panose="020B0604020202020204" pitchFamily="34" charset="0"/>
                <a:cs typeface="Arial" panose="020B0604020202020204" pitchFamily="34" charset="0"/>
              </a:rPr>
              <a:t>(ISC)</a:t>
            </a:r>
            <a:r>
              <a:rPr lang="en-GB" baseline="30000" dirty="0" smtClean="0">
                <a:latin typeface="Arial" panose="020B0604020202020204" pitchFamily="34" charset="0"/>
                <a:cs typeface="Arial" panose="020B0604020202020204" pitchFamily="34" charset="0"/>
              </a:rPr>
              <a:t>2</a:t>
            </a:r>
            <a:r>
              <a:rPr lang="en-GB" dirty="0" smtClean="0">
                <a:latin typeface="Arial" panose="020B0604020202020204" pitchFamily="34" charset="0"/>
                <a:cs typeface="Arial" panose="020B0604020202020204" pitchFamily="34" charset="0"/>
              </a:rPr>
              <a:t> Certified Information Security Professional</a:t>
            </a:r>
          </a:p>
        </p:txBody>
      </p:sp>
      <p:grpSp>
        <p:nvGrpSpPr>
          <p:cNvPr id="16" name="Group 15"/>
          <p:cNvGrpSpPr/>
          <p:nvPr/>
        </p:nvGrpSpPr>
        <p:grpSpPr>
          <a:xfrm>
            <a:off x="3816113" y="5624928"/>
            <a:ext cx="4288707" cy="526132"/>
            <a:chOff x="3177536" y="5583419"/>
            <a:chExt cx="3514120" cy="526132"/>
          </a:xfrm>
        </p:grpSpPr>
        <p:sp>
          <p:nvSpPr>
            <p:cNvPr id="14" name="Rectangle 13"/>
            <p:cNvSpPr/>
            <p:nvPr/>
          </p:nvSpPr>
          <p:spPr>
            <a:xfrm>
              <a:off x="3696990" y="5583419"/>
              <a:ext cx="2994666" cy="523220"/>
            </a:xfrm>
            <a:prstGeom prst="rect">
              <a:avLst/>
            </a:prstGeom>
          </p:spPr>
          <p:txBody>
            <a:bodyPr wrap="none">
              <a:spAutoFit/>
            </a:bodyPr>
            <a:lstStyle/>
            <a:p>
              <a:r>
                <a:rPr lang="en-GB" sz="2800"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1028" name="Picture 4" descr="Linkedin free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77536" y="5590097"/>
              <a:ext cx="519454" cy="519454"/>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15524" y="2058836"/>
            <a:ext cx="1359469" cy="1359469"/>
          </a:xfrm>
          <a:prstGeom prst="rect">
            <a:avLst/>
          </a:prstGeom>
        </p:spPr>
      </p:pic>
    </p:spTree>
    <p:extLst>
      <p:ext uri="{BB962C8B-B14F-4D97-AF65-F5344CB8AC3E}">
        <p14:creationId xmlns:p14="http://schemas.microsoft.com/office/powerpoint/2010/main" val="546293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DevOps vs Security – The Perception</a:t>
            </a:r>
            <a:endParaRPr lang="en-GB" dirty="0"/>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Tree>
    <p:extLst>
      <p:ext uri="{BB962C8B-B14F-4D97-AF65-F5344CB8AC3E}">
        <p14:creationId xmlns:p14="http://schemas.microsoft.com/office/powerpoint/2010/main" val="614914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smtClean="0"/>
              <a:t>Where should Sec live?</a:t>
            </a:r>
            <a:endParaRPr lang="en-GB" dirty="0"/>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06396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Gold container images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9698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6</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Tree>
    <p:extLst>
      <p:ext uri="{BB962C8B-B14F-4D97-AF65-F5344CB8AC3E}">
        <p14:creationId xmlns:p14="http://schemas.microsoft.com/office/powerpoint/2010/main" val="3340453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300510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smtClean="0"/>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9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And Finally…</a:t>
            </a:r>
          </a:p>
        </p:txBody>
      </p:sp>
      <p:sp>
        <p:nvSpPr>
          <p:cNvPr id="4" name="Footer Placeholder 3"/>
          <p:cNvSpPr>
            <a:spLocks noGrp="1"/>
          </p:cNvSpPr>
          <p:nvPr>
            <p:ph type="ftr" sz="quarter" idx="11"/>
          </p:nvPr>
        </p:nvSpPr>
        <p:spPr/>
        <p:txBody>
          <a:bodyPr/>
          <a:lstStyle/>
          <a:p>
            <a:r>
              <a:rPr lang="en-GB" smtClean="0"/>
              <a:t>Document classification: GREEN</a:t>
            </a:r>
            <a:endParaRPr lang="en-GB" dirty="0"/>
          </a:p>
        </p:txBody>
      </p:sp>
      <p:sp>
        <p:nvSpPr>
          <p:cNvPr id="8" name="TextBox 7"/>
          <p:cNvSpPr txBox="1"/>
          <p:nvPr/>
        </p:nvSpPr>
        <p:spPr>
          <a:xfrm>
            <a:off x="509666" y="3995786"/>
            <a:ext cx="5257800" cy="1415772"/>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a:p>
            <a:r>
              <a:rPr lang="en-GB" dirty="0"/>
              <a:t>Socio-Technical Security Posture Management</a:t>
            </a:r>
          </a:p>
          <a:p>
            <a:r>
              <a:rPr lang="en-GB" dirty="0"/>
              <a:t>Bank of </a:t>
            </a:r>
            <a:r>
              <a:rPr lang="en-GB" dirty="0" smtClean="0"/>
              <a:t>England</a:t>
            </a:r>
            <a:endParaRPr lang="en-GB" dirty="0"/>
          </a:p>
        </p:txBody>
      </p:sp>
      <p:sp>
        <p:nvSpPr>
          <p:cNvPr id="10" name="TextBox 9"/>
          <p:cNvSpPr txBox="1"/>
          <p:nvPr/>
        </p:nvSpPr>
        <p:spPr>
          <a:xfrm>
            <a:off x="1731386" y="2070998"/>
            <a:ext cx="5316007" cy="1446550"/>
          </a:xfrm>
          <a:prstGeom prst="rect">
            <a:avLst/>
          </a:prstGeom>
          <a:noFill/>
        </p:spPr>
        <p:txBody>
          <a:bodyPr wrap="none" rtlCol="0">
            <a:spAutoFit/>
          </a:bodyPr>
          <a:lstStyle/>
          <a:p>
            <a:r>
              <a:rPr lang="en-GB" sz="8800" dirty="0"/>
              <a:t>Questions?</a:t>
            </a:r>
          </a:p>
        </p:txBody>
      </p:sp>
      <p:pic>
        <p:nvPicPr>
          <p:cNvPr id="11" name="Picture 10"/>
          <p:cNvPicPr>
            <a:picLocks noChangeAspect="1"/>
          </p:cNvPicPr>
          <p:nvPr/>
        </p:nvPicPr>
        <p:blipFill>
          <a:blip r:embed="rId3"/>
          <a:stretch>
            <a:fillRect/>
          </a:stretch>
        </p:blipFill>
        <p:spPr>
          <a:xfrm>
            <a:off x="10000624" y="3964532"/>
            <a:ext cx="1743075" cy="1724025"/>
          </a:xfrm>
          <a:prstGeom prst="rect">
            <a:avLst/>
          </a:prstGeom>
        </p:spPr>
      </p:pic>
      <p:grpSp>
        <p:nvGrpSpPr>
          <p:cNvPr id="12" name="Group 11"/>
          <p:cNvGrpSpPr/>
          <p:nvPr/>
        </p:nvGrpSpPr>
        <p:grpSpPr>
          <a:xfrm>
            <a:off x="7641400" y="559212"/>
            <a:ext cx="4238625" cy="2140690"/>
            <a:chOff x="7641400" y="559212"/>
            <a:chExt cx="4238625" cy="2140690"/>
          </a:xfrm>
        </p:grpSpPr>
        <p:pic>
          <p:nvPicPr>
            <p:cNvPr id="13" name="Picture 12"/>
            <p:cNvPicPr>
              <a:picLocks noChangeAspect="1"/>
            </p:cNvPicPr>
            <p:nvPr/>
          </p:nvPicPr>
          <p:blipFill>
            <a:blip r:embed="rId4"/>
            <a:stretch>
              <a:fillRect/>
            </a:stretch>
          </p:blipFill>
          <p:spPr>
            <a:xfrm>
              <a:off x="7641400" y="559212"/>
              <a:ext cx="4238625" cy="2133600"/>
            </a:xfrm>
            <a:prstGeom prst="rect">
              <a:avLst/>
            </a:prstGeom>
          </p:spPr>
        </p:pic>
        <p:sp>
          <p:nvSpPr>
            <p:cNvPr id="14" name="TextBox 13"/>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5" name="TextBox 14"/>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6" name="TextBox 15"/>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7" name="TextBox 16"/>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8" name="TextBox 17"/>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9" name="Rectangle 18"/>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grpSp>
        <p:nvGrpSpPr>
          <p:cNvPr id="31" name="Group 30"/>
          <p:cNvGrpSpPr/>
          <p:nvPr/>
        </p:nvGrpSpPr>
        <p:grpSpPr>
          <a:xfrm>
            <a:off x="615171" y="5507991"/>
            <a:ext cx="2437703" cy="388663"/>
            <a:chOff x="3312093" y="5583419"/>
            <a:chExt cx="2437703" cy="388663"/>
          </a:xfrm>
        </p:grpSpPr>
        <p:sp>
          <p:nvSpPr>
            <p:cNvPr id="32" name="Rectangle 31"/>
            <p:cNvSpPr/>
            <p:nvPr/>
          </p:nvSpPr>
          <p:spPr>
            <a:xfrm>
              <a:off x="3696990" y="5583419"/>
              <a:ext cx="2052806" cy="369332"/>
            </a:xfrm>
            <a:prstGeom prst="rect">
              <a:avLst/>
            </a:prstGeom>
          </p:spPr>
          <p:txBody>
            <a:bodyPr wrap="none">
              <a:spAutoFit/>
            </a:bodyPr>
            <a:lstStyle/>
            <a:p>
              <a:r>
                <a:rPr lang="en-GB" dirty="0" err="1" smtClean="0">
                  <a:latin typeface="Arial" panose="020B0604020202020204" pitchFamily="34" charset="0"/>
                  <a:cs typeface="Arial" panose="020B0604020202020204" pitchFamily="34" charset="0"/>
                </a:rPr>
                <a:t>DevSecOpsVince</a:t>
              </a:r>
              <a:endParaRPr lang="en-GB" dirty="0">
                <a:latin typeface="Arial" panose="020B0604020202020204" pitchFamily="34" charset="0"/>
                <a:cs typeface="Arial" panose="020B0604020202020204" pitchFamily="34" charset="0"/>
              </a:endParaRPr>
            </a:p>
          </p:txBody>
        </p:sp>
        <p:pic>
          <p:nvPicPr>
            <p:cNvPr id="33" name="Picture 4" descr="Linkedin fre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2093" y="5587185"/>
              <a:ext cx="384897" cy="384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176885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1456</TotalTime>
  <Words>2398</Words>
  <Application>Microsoft Office PowerPoint</Application>
  <PresentationFormat>Widescreen</PresentationFormat>
  <Paragraphs>185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Condensed</vt:lpstr>
      <vt:lpstr>Berlin Sans FB</vt:lpstr>
      <vt:lpstr>Calibri</vt:lpstr>
      <vt:lpstr>Century Gothic</vt:lpstr>
      <vt:lpstr>Lucida Console</vt:lpstr>
      <vt:lpstr>Bank LINKS Template</vt:lpstr>
      <vt:lpstr>PowerPoint Presentation</vt:lpstr>
      <vt:lpstr>Who’s this talking to me now?</vt:lpstr>
      <vt:lpstr>DevOps vs Security – The Perception</vt:lpstr>
      <vt:lpstr>Where should Sec live?</vt:lpstr>
      <vt:lpstr>Where should Sec live?</vt:lpstr>
      <vt:lpstr>Where should Sec live?</vt:lpstr>
      <vt:lpstr>Where should Sec live?</vt:lpstr>
      <vt:lpstr>Vince’s Five Rules of DevSecOps in the Cloud</vt:lpstr>
      <vt:lpstr>And Finally…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41</cp:revision>
  <cp:lastPrinted>2022-08-25T09:46:36Z</cp:lastPrinted>
  <dcterms:created xsi:type="dcterms:W3CDTF">2022-03-04T14:18:02Z</dcterms:created>
  <dcterms:modified xsi:type="dcterms:W3CDTF">2022-09-28T17:22:14Z</dcterms:modified>
</cp:coreProperties>
</file>