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92" r:id="rId4"/>
    <p:sldId id="321" r:id="rId5"/>
    <p:sldId id="328" r:id="rId6"/>
    <p:sldId id="329" r:id="rId7"/>
    <p:sldId id="331" r:id="rId8"/>
    <p:sldId id="325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C"/>
    <a:srgbClr val="666699"/>
    <a:srgbClr val="FDC41F"/>
    <a:srgbClr val="0A97D1"/>
    <a:srgbClr val="0A4266"/>
    <a:srgbClr val="002161"/>
    <a:srgbClr val="FF3300"/>
    <a:srgbClr val="99FF99"/>
    <a:srgbClr val="66CC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031" autoAdjust="0"/>
  </p:normalViewPr>
  <p:slideViewPr>
    <p:cSldViewPr snapToGrid="0">
      <p:cViewPr varScale="1">
        <p:scale>
          <a:sx n="90" d="100"/>
          <a:sy n="90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7B813-704F-48CD-84AC-949AD8E0A71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07C33-834F-4BAE-9F92-9CE1A7B3A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1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7C33-834F-4BAE-9F92-9CE1A7B3A64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7C33-834F-4BAE-9F92-9CE1A7B3A64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31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7C33-834F-4BAE-9F92-9CE1A7B3A6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6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7C33-834F-4BAE-9F92-9CE1A7B3A6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4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7C33-834F-4BAE-9F92-9CE1A7B3A6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0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7C33-834F-4BAE-9F92-9CE1A7B3A64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4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7C33-834F-4BAE-9F92-9CE1A7B3A64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6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D03C5-E9B8-4442-87A8-62D766A5B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7" y="375201"/>
            <a:ext cx="3528191" cy="57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5AC7D16-0DB2-4E94-B5BB-CD821A5393DD}"/>
              </a:ext>
            </a:extLst>
          </p:cNvPr>
          <p:cNvSpPr/>
          <p:nvPr userDrawn="1"/>
        </p:nvSpPr>
        <p:spPr>
          <a:xfrm>
            <a:off x="0" y="1364742"/>
            <a:ext cx="12192000" cy="54932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736E-F0B2-4220-AFCF-07BFE7386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2" y="1748005"/>
            <a:ext cx="4213114" cy="1411705"/>
          </a:xfrm>
        </p:spPr>
        <p:txBody>
          <a:bodyPr anchor="t" anchorCtr="0"/>
          <a:lstStyle>
            <a:lvl1pPr algn="l">
              <a:lnSpc>
                <a:spcPts val="48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E465-4576-4D6A-8585-DC703EA64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11" y="3304674"/>
            <a:ext cx="4213114" cy="1953126"/>
          </a:xfrm>
        </p:spPr>
        <p:txBody>
          <a:bodyPr anchor="t" anchorCtr="0"/>
          <a:lstStyle>
            <a:lvl1pPr marL="0" indent="0" algn="l">
              <a:lnSpc>
                <a:spcPts val="3800"/>
              </a:lnSpc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2AF6D3-2AAA-44FF-B39F-F8CB4BA4C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012" y="5856428"/>
            <a:ext cx="4213114" cy="779463"/>
          </a:xfrm>
        </p:spPr>
        <p:txBody>
          <a:bodyPr/>
          <a:lstStyle>
            <a:lvl1pPr>
              <a:lnSpc>
                <a:spcPts val="2800"/>
              </a:lnSpc>
              <a:spcAft>
                <a:spcPts val="0"/>
              </a:spcAft>
              <a:defRPr sz="2400" b="1">
                <a:solidFill>
                  <a:schemeClr val="bg1"/>
                </a:solidFill>
              </a:defRPr>
            </a:lvl1pPr>
            <a:lvl2pPr>
              <a:lnSpc>
                <a:spcPts val="28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9C0626-1CD5-4081-8F6A-3C694AFF99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65" y="584715"/>
            <a:ext cx="1383795" cy="230124"/>
          </a:xfrm>
          <a:prstGeom prst="rect">
            <a:avLst/>
          </a:prstGeom>
        </p:spPr>
      </p:pic>
      <p:pic>
        <p:nvPicPr>
          <p:cNvPr id="14" name="Picture 13" descr="A drawing of a person&#10;&#10;Description automatically generated">
            <a:extLst>
              <a:ext uri="{FF2B5EF4-FFF2-40B4-BE49-F238E27FC236}">
                <a16:creationId xmlns:a16="http://schemas.microsoft.com/office/drawing/2014/main" id="{B9495DDD-681A-4B2F-BAFA-1685FFE843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524" y="0"/>
            <a:ext cx="1522476" cy="13647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CF6373-689F-4A0E-B6DB-2AD5F73A26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36" y="1748005"/>
            <a:ext cx="4242824" cy="47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C94D-93F8-4E96-A026-1D5DA225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BD53-BA2E-410C-A6CC-14D76376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 marL="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CEF2-5671-40F9-96CD-7A93DBC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7AEE-F600-4D05-B76E-14C410E3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7E2EC-3D5F-42AA-9656-A89EFC66865A}"/>
              </a:ext>
            </a:extLst>
          </p:cNvPr>
          <p:cNvCxnSpPr/>
          <p:nvPr userDrawn="1"/>
        </p:nvCxnSpPr>
        <p:spPr>
          <a:xfrm>
            <a:off x="11377159" y="6190311"/>
            <a:ext cx="0" cy="1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D9FF4-44E3-45A1-85EF-F4AE20FD50AB}"/>
              </a:ext>
            </a:extLst>
          </p:cNvPr>
          <p:cNvCxnSpPr/>
          <p:nvPr userDrawn="1"/>
        </p:nvCxnSpPr>
        <p:spPr>
          <a:xfrm flipH="1">
            <a:off x="509666" y="5871411"/>
            <a:ext cx="1119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E112AB17-3C91-441A-B4E3-33AC2EAB35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7" y="5996743"/>
            <a:ext cx="2325629" cy="554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B572F-9B92-486B-B72B-3AF7CCB828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C94D-93F8-4E96-A026-1D5DA225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BD53-BA2E-410C-A6CC-14D76376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5" y="1467791"/>
            <a:ext cx="11195999" cy="419809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CEF2-5671-40F9-96CD-7A93DBC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7AEE-F600-4D05-B76E-14C410E3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7E2EC-3D5F-42AA-9656-A89EFC66865A}"/>
              </a:ext>
            </a:extLst>
          </p:cNvPr>
          <p:cNvCxnSpPr/>
          <p:nvPr userDrawn="1"/>
        </p:nvCxnSpPr>
        <p:spPr>
          <a:xfrm>
            <a:off x="11377159" y="6190311"/>
            <a:ext cx="0" cy="1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D9FF4-44E3-45A1-85EF-F4AE20FD50AB}"/>
              </a:ext>
            </a:extLst>
          </p:cNvPr>
          <p:cNvCxnSpPr/>
          <p:nvPr userDrawn="1"/>
        </p:nvCxnSpPr>
        <p:spPr>
          <a:xfrm flipH="1">
            <a:off x="509666" y="5871411"/>
            <a:ext cx="1119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E112AB17-3C91-441A-B4E3-33AC2EAB35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7" y="5996743"/>
            <a:ext cx="2325629" cy="554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B572F-9B92-486B-B72B-3AF7CCB828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C94D-93F8-4E96-A026-1D5DA225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BD53-BA2E-410C-A6CC-14D76376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928" y="1467791"/>
            <a:ext cx="5544000" cy="419809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 marL="0" indent="0">
              <a:buNone/>
              <a:defRPr>
                <a:solidFill>
                  <a:schemeClr val="bg2"/>
                </a:solidFill>
              </a:defRPr>
            </a:lvl4pPr>
            <a:lvl5pPr marL="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CEF2-5671-40F9-96CD-7A93DBC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7AEE-F600-4D05-B76E-14C410E3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D44FE07-6CE3-4185-9E45-D56B7973A73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7E2EC-3D5F-42AA-9656-A89EFC66865A}"/>
              </a:ext>
            </a:extLst>
          </p:cNvPr>
          <p:cNvCxnSpPr/>
          <p:nvPr userDrawn="1"/>
        </p:nvCxnSpPr>
        <p:spPr>
          <a:xfrm>
            <a:off x="11377159" y="6190311"/>
            <a:ext cx="0" cy="1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D9FF4-44E3-45A1-85EF-F4AE20FD50AB}"/>
              </a:ext>
            </a:extLst>
          </p:cNvPr>
          <p:cNvCxnSpPr/>
          <p:nvPr userDrawn="1"/>
        </p:nvCxnSpPr>
        <p:spPr>
          <a:xfrm flipH="1">
            <a:off x="509666" y="5871411"/>
            <a:ext cx="1119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E112AB17-3C91-441A-B4E3-33AC2EAB35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7" y="5996743"/>
            <a:ext cx="2325629" cy="554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B572F-9B92-486B-B72B-3AF7CCB828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171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545145-468A-4E16-9044-0CDAB20D59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528997"/>
            <a:ext cx="5464800" cy="4348800"/>
          </a:xfrm>
        </p:spPr>
        <p:txBody>
          <a:bodyPr anchor="ctr"/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008C080-02CC-46F3-8A22-4A1617139E9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4825" y="1528763"/>
            <a:ext cx="11182350" cy="421798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BC94D-93F8-4E96-A026-1D5DA225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CEF2-5671-40F9-96CD-7A93DBC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7AEE-F600-4D05-B76E-14C410E3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7E2EC-3D5F-42AA-9656-A89EFC66865A}"/>
              </a:ext>
            </a:extLst>
          </p:cNvPr>
          <p:cNvCxnSpPr/>
          <p:nvPr userDrawn="1"/>
        </p:nvCxnSpPr>
        <p:spPr>
          <a:xfrm>
            <a:off x="11377159" y="6190311"/>
            <a:ext cx="0" cy="1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D9FF4-44E3-45A1-85EF-F4AE20FD50AB}"/>
              </a:ext>
            </a:extLst>
          </p:cNvPr>
          <p:cNvCxnSpPr/>
          <p:nvPr userDrawn="1"/>
        </p:nvCxnSpPr>
        <p:spPr>
          <a:xfrm flipH="1">
            <a:off x="509666" y="5871411"/>
            <a:ext cx="1119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E112AB17-3C91-441A-B4E3-33AC2EAB35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7" y="5996743"/>
            <a:ext cx="2325629" cy="554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B572F-9B92-486B-B72B-3AF7CCB828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37A4-4E66-44D3-80A6-529E581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CD76-3106-4A28-A633-8346BA5C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59554-E160-4540-8539-503F1A54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A7C2F1-ABD5-4791-AE87-4AA53EA62B95}"/>
              </a:ext>
            </a:extLst>
          </p:cNvPr>
          <p:cNvCxnSpPr/>
          <p:nvPr userDrawn="1"/>
        </p:nvCxnSpPr>
        <p:spPr>
          <a:xfrm>
            <a:off x="11377159" y="6190311"/>
            <a:ext cx="0" cy="1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48749-34C4-4DA7-8E72-8ADD769FC225}"/>
              </a:ext>
            </a:extLst>
          </p:cNvPr>
          <p:cNvCxnSpPr/>
          <p:nvPr userDrawn="1"/>
        </p:nvCxnSpPr>
        <p:spPr>
          <a:xfrm flipH="1">
            <a:off x="509666" y="5871411"/>
            <a:ext cx="1119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sign with white text&#10;&#10;Description automatically generated">
            <a:extLst>
              <a:ext uri="{FF2B5EF4-FFF2-40B4-BE49-F238E27FC236}">
                <a16:creationId xmlns:a16="http://schemas.microsoft.com/office/drawing/2014/main" id="{0A460A6C-8A0D-47B9-835F-694ED70BCC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7" y="5996743"/>
            <a:ext cx="2325629" cy="55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39D8B-532F-4939-A2D2-8D35BF22EB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1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460D6-534D-4998-8B52-DD84C96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681037"/>
            <a:ext cx="10844134" cy="7721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FF9-BAEF-4FF8-822C-D599E0CA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666" y="1467791"/>
            <a:ext cx="7540052" cy="4198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EFC0-7169-4E81-96BC-667CF54A8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7450" y="6088595"/>
            <a:ext cx="6445711" cy="3188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ts val="2800"/>
              </a:lnSpc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BAEE-69B1-4447-AF8B-A08AB3C0E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9988" y="6088595"/>
            <a:ext cx="323711" cy="3188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ts val="2800"/>
              </a:lnSpc>
              <a:defRPr sz="1600" b="1">
                <a:solidFill>
                  <a:schemeClr val="bg2"/>
                </a:solidFill>
              </a:defRPr>
            </a:lvl1pPr>
          </a:lstStyle>
          <a:p>
            <a:fld id="{2D44FE07-6CE3-4185-9E45-D56B7973A7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416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7" r:id="rId4"/>
    <p:sldLayoutId id="2147483668" r:id="rId5"/>
    <p:sldLayoutId id="2147483666" r:id="rId6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ts val="336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ꟷ"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ts val="18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18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vincent-j-king" TargetMode="External"/><Relationship Id="rId3" Type="http://schemas.openxmlformats.org/officeDocument/2006/relationships/image" Target="../media/image8.jpeg"/><Relationship Id="rId7" Type="http://schemas.openxmlformats.org/officeDocument/2006/relationships/hyperlink" Target="mailto:%20Vincent.king@bankofengland.co.u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%20Vincent.king@bankofengland.co.u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7780-A1D2-4815-9BF2-AC36C95E0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2" y="1748005"/>
            <a:ext cx="5441630" cy="1411705"/>
          </a:xfrm>
        </p:spPr>
        <p:txBody>
          <a:bodyPr/>
          <a:lstStyle/>
          <a:p>
            <a:r>
              <a:rPr lang="en-GB" dirty="0"/>
              <a:t>Cloud &amp; Cyber Security Expo 2022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0BB406-3106-4749-A25F-FC224992C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Moving to the Cloud Securely with </a:t>
            </a:r>
          </a:p>
          <a:p>
            <a:r>
              <a:rPr lang="en-GB" dirty="0" err="1" smtClean="0"/>
              <a:t>DevSecOps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F1FD1-B285-4FAB-B267-CADCCA1060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Vince King</a:t>
            </a:r>
            <a:endParaRPr lang="en-GB" dirty="0"/>
          </a:p>
          <a:p>
            <a:pPr lvl="1"/>
            <a:r>
              <a:rPr lang="en-GB" dirty="0" smtClean="0"/>
              <a:t>March 2022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911051" y="6519018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</a:t>
            </a:r>
            <a:r>
              <a:rPr lang="en-GB" dirty="0" err="1" smtClean="0"/>
              <a:t>whoami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Cloud &amp; Cyber Security Expo 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7" y="3451053"/>
            <a:ext cx="2454219" cy="814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1453198"/>
            <a:ext cx="1742859" cy="172806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768" y="1453199"/>
            <a:ext cx="2454219" cy="97598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767" y="2562881"/>
            <a:ext cx="2457143" cy="75238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766" y="4400867"/>
            <a:ext cx="2454219" cy="73010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37460" y="1470842"/>
            <a:ext cx="5257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Vincent King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Head of </a:t>
            </a:r>
            <a:r>
              <a:rPr lang="en-GB" dirty="0" err="1" smtClean="0">
                <a:solidFill>
                  <a:schemeClr val="bg1"/>
                </a:solidFill>
              </a:rPr>
              <a:t>DevSecOps</a:t>
            </a:r>
            <a:r>
              <a:rPr lang="en-GB" dirty="0" smtClean="0">
                <a:solidFill>
                  <a:schemeClr val="bg1"/>
                </a:solidFill>
              </a:rPr>
              <a:t> for Cloud Transformation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Socio-Technical Security Posture Management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Bank of England</a:t>
            </a:r>
          </a:p>
          <a:p>
            <a:r>
              <a:rPr lang="en-GB" dirty="0" smtClean="0">
                <a:solidFill>
                  <a:schemeClr val="bg1"/>
                </a:solidFill>
                <a:hlinkClick r:id="rId7"/>
              </a:rPr>
              <a:t>Vincent.king@bankofengland.co.uk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9666" y="3976506"/>
            <a:ext cx="547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Reformed Developer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Secure Coding Subject Matter Expert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DevSecOps</a:t>
            </a:r>
            <a:r>
              <a:rPr lang="en-GB" dirty="0" smtClean="0">
                <a:solidFill>
                  <a:schemeClr val="bg1"/>
                </a:solidFill>
              </a:rPr>
              <a:t> Advocate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Qualys Certified Specialist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(ISC)</a:t>
            </a:r>
            <a:r>
              <a:rPr lang="en-GB" baseline="30000" dirty="0" smtClean="0">
                <a:solidFill>
                  <a:schemeClr val="bg1"/>
                </a:solidFill>
              </a:rPr>
              <a:t>2</a:t>
            </a:r>
            <a:r>
              <a:rPr lang="en-GB" dirty="0" smtClean="0">
                <a:solidFill>
                  <a:schemeClr val="bg1"/>
                </a:solidFill>
              </a:rPr>
              <a:t> Certified Information Systems Security Professional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LinkedIn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GB" dirty="0" smtClean="0">
                <a:solidFill>
                  <a:schemeClr val="bg1"/>
                </a:solidFill>
                <a:hlinkClick r:id="rId8"/>
              </a:rPr>
              <a:t>www.linkedin.com/in/vincent-j-king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3214" y="3612051"/>
            <a:ext cx="1124091" cy="15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DevOps vs Security – The Perception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Cloud &amp; Cyber Security Expo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3</a:t>
            </a:fld>
            <a:endParaRPr lang="en-GB"/>
          </a:p>
        </p:txBody>
      </p:sp>
      <p:sp>
        <p:nvSpPr>
          <p:cNvPr id="3" name="AutoShape 2" descr="File:You shall not pass sign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File:You shall not pass sign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5075158" y="1453198"/>
            <a:ext cx="1401969" cy="3172241"/>
            <a:chOff x="5075158" y="1453198"/>
            <a:chExt cx="1711618" cy="3872885"/>
          </a:xfrm>
        </p:grpSpPr>
        <p:sp>
          <p:nvSpPr>
            <p:cNvPr id="7" name="Rectangle 6"/>
            <p:cNvSpPr/>
            <p:nvPr/>
          </p:nvSpPr>
          <p:spPr>
            <a:xfrm>
              <a:off x="5880734" y="3148296"/>
              <a:ext cx="110367" cy="2177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75158" y="1453198"/>
              <a:ext cx="1711618" cy="2494548"/>
              <a:chOff x="2276346" y="1214618"/>
              <a:chExt cx="2926488" cy="4265125"/>
            </a:xfrm>
          </p:grpSpPr>
          <p:pic>
            <p:nvPicPr>
              <p:cNvPr id="1032" name="Picture 8" descr="File:You shall not pass sign.sv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6346" y="1214618"/>
                <a:ext cx="2926488" cy="4265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 rot="20077301">
                <a:off x="2477970" y="4288270"/>
                <a:ext cx="948859" cy="5788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Dev</a:t>
                </a:r>
                <a:endParaRPr lang="en-GB" sz="4800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</p:txBody>
          </p:sp>
        </p:grpSp>
      </p:grpSp>
      <p:pic>
        <p:nvPicPr>
          <p:cNvPr id="28" name="Picture 18" descr="https://cdn-assets-cloud.frontify.com/s3/frontify-cloud-files-us/eyJwYXRoIjoiZnJvbnRpZnlcL2FjY291bnRzXC84MVwvMTQwMDg3XC9wcm9qZWN0c1wvMTc2NTY1XC9hc3NldHNcLzZlXC8yODY0MTY1XC8zZjY3NTc3ZmM2NmUzZWVmZDY3Mjg5YmRhOTFkOWQ2Ny0xNTQ0NDUwMzMxLnBuZyJ9:frontify:-MpMwlfpdw4AzcrRd0Q3JLb0zGYB1vTtI3DCyz2AUns?width=2400&amp;height=%7bheight%7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53" y="10507461"/>
            <a:ext cx="94868" cy="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assets-cloud.frontify.com/s3/frontify-cloud-files-us/eyJwYXRoIjoiZnJvbnRpZnlcL2FjY291bnRzXC84MVwvMTQwMDg3XC9wcm9qZWN0c1wvMjcwOTIzXC9hc3NldHNcLzMyXC80ODUwNzY4XC9jMzIzNjU5NjFlNDM0OGU2MGZhZTlkZWE5NmQzOTE5Ny0xNjAzOTcxNzgxLnBuZyJ9:frontify:AK8MnPf0byW7hQMsVWbxHC5-Wl5OhXqOOocallbPm7w?width=2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39" y="1699161"/>
            <a:ext cx="3021281" cy="30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749478" y="4784257"/>
            <a:ext cx="1295547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Dev</a:t>
            </a:r>
            <a:endParaRPr lang="en-GB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7656" y="4784258"/>
            <a:ext cx="1295547" cy="8309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latin typeface="Lucida Console" panose="020B0609040504020204" pitchFamily="49" charset="0"/>
              </a:rPr>
              <a:t>Sec</a:t>
            </a:r>
            <a:endParaRPr lang="en-GB" sz="4800" dirty="0">
              <a:latin typeface="Lucida Console" panose="020B060904050402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05834" y="4784257"/>
            <a:ext cx="1295547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Ops</a:t>
            </a:r>
            <a:endParaRPr lang="en-GB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54" name="Picture 6" descr="https://cdn-assets-cloud.frontify.com/s3/frontify-cloud-files-us/eyJwYXRoIjoiZnJvbnRpZnlcL2FjY291bnRzXC84MVwvMTQwMDg3XC9wcm9qZWN0c1wvMjcwOTIzXC9hc3NldHNcL2RhXC80ODUwNzY0XC9iZjU2YmFmODViMDJiMDEwOTBiM2FhMzY3M2JjZmU0NS0xNjAzOTcxNzc5LnBuZyJ9:frontify:vPx79-5-G5_QcJz6wAkKyrz6M0ElPcPyHi746lWx8Ac?width=24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9" y="1699161"/>
            <a:ext cx="2838202" cy="2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911051" y="6529651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should Sec live?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Cloud &amp; Cyber Security Expo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4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464902" y="1176735"/>
            <a:ext cx="8933662" cy="4500568"/>
            <a:chOff x="1464902" y="1176735"/>
            <a:chExt cx="8933662" cy="45005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4902" y="1176735"/>
              <a:ext cx="8933662" cy="4500568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371725" y="2209800"/>
              <a:ext cx="7674637" cy="3405947"/>
              <a:chOff x="2371725" y="2209800"/>
              <a:chExt cx="7674637" cy="340594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71725" y="2628900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  <a:endPara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86350" y="3067197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  <a:endPara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591550" y="2209800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  <a:endPara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60666" y="3957387"/>
                <a:ext cx="102143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5400" dirty="0" smtClean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Dev</a:t>
                </a:r>
                <a:endParaRPr lang="en-GB" sz="48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62761" y="3103585"/>
                <a:ext cx="102463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5400" dirty="0" smtClean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Ops</a:t>
                </a:r>
                <a:endParaRPr lang="en-GB" sz="66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86350" y="4692417"/>
                <a:ext cx="496001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dirty="0" smtClean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Security Everywhere</a:t>
                </a:r>
                <a:endParaRPr lang="en-GB" sz="5400" dirty="0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10911051" y="6519018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95" y="2648370"/>
            <a:ext cx="3000375" cy="302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should Sec live?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Cloud &amp; Cyber Security Expo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5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7637896" y="557913"/>
            <a:ext cx="4238625" cy="2141989"/>
            <a:chOff x="1463599" y="1169409"/>
            <a:chExt cx="4238625" cy="214198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3599" y="1169409"/>
              <a:ext cx="4238625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43219" y="183032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4154" y="203913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7116" y="1641119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11081" y="2455757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6263" y="2047522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5728" y="2788178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7396" y="2675070"/>
            <a:ext cx="3326385" cy="1477328"/>
          </a:xfrm>
          <a:prstGeom prst="rect">
            <a:avLst/>
          </a:prstGeom>
          <a:solidFill>
            <a:srgbClr val="0A4266"/>
          </a:solidFill>
          <a:ln>
            <a:solidFill>
              <a:srgbClr val="0A426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ucida Console" panose="020B0609040504020204" pitchFamily="49" charset="0"/>
              </a:rPr>
              <a:t>Secure coding training</a:t>
            </a:r>
            <a:endParaRPr lang="en-GB" sz="4800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Code reviews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SAST</a:t>
            </a:r>
            <a:endParaRPr lang="en-GB" dirty="0" smtClean="0">
              <a:latin typeface="Berlin Sans FB" panose="020E0602020502020306" pitchFamily="34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Secure code reuse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Gold container images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4073781" y="2675070"/>
            <a:ext cx="1090500" cy="4078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4461" y="3071967"/>
            <a:ext cx="3319339" cy="1477328"/>
          </a:xfrm>
          <a:prstGeom prst="rect">
            <a:avLst/>
          </a:prstGeom>
          <a:solidFill>
            <a:srgbClr val="0A97D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Secure code champions</a:t>
            </a:r>
            <a:endParaRPr lang="en-GB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Peer oversight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High trust team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Open Source code use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Newer container images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073781" y="4001549"/>
            <a:ext cx="632444" cy="1508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ent Arrow 25"/>
          <p:cNvSpPr/>
          <p:nvPr/>
        </p:nvSpPr>
        <p:spPr>
          <a:xfrm rot="10800000">
            <a:off x="7209744" y="4680952"/>
            <a:ext cx="1204653" cy="864711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524873" y="4322396"/>
            <a:ext cx="509588" cy="2268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421880" y="3071967"/>
            <a:ext cx="612581" cy="542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911051" y="6519018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should Sec live?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Cloud &amp; Cyber Security Expo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6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641400" y="557913"/>
            <a:ext cx="4238625" cy="2141989"/>
            <a:chOff x="7641400" y="557913"/>
            <a:chExt cx="4238625" cy="21419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400" y="557913"/>
              <a:ext cx="4238625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17516" y="1218824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18451" y="142763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61413" y="10296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85378" y="1844261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30560" y="1436026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20025" y="2176682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pic>
        <p:nvPicPr>
          <p:cNvPr id="19" name="Picture 2" descr="https://cdn-assets-cloud.frontify.com/s3/frontify-cloud-files-us/eyJwYXRoIjoiZnJvbnRpZnlcL2FjY291bnRzXC84MVwvMTQwMDg3XC9wcm9qZWN0c1wvMjcwOTIzXC9hc3NldHNcLzRjXC80ODUxMjM3XC84MGI4MTJlYzdlNmUxOTRhNWMzMTI0MjZhYTc1MzBhNC0xNjAzOTcyMDQxLnBuZyJ9:frontify:Fg3T2L_gKvQuJ8l4S4XcRnJ2-IanipF41iEF8iK3b_0?width=2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57" y="1959246"/>
            <a:ext cx="3230600" cy="32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04276" y="3719269"/>
            <a:ext cx="2137124" cy="646331"/>
          </a:xfrm>
          <a:prstGeom prst="rect">
            <a:avLst/>
          </a:prstGeom>
          <a:ln w="25400">
            <a:solidFill>
              <a:srgbClr val="002A4C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Infrastructure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2661" y="3748667"/>
            <a:ext cx="1439818" cy="646331"/>
          </a:xfrm>
          <a:prstGeom prst="rect">
            <a:avLst/>
          </a:prstGeom>
          <a:ln w="25400">
            <a:solidFill>
              <a:srgbClr val="002A4C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CI/CD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pipelines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7225" y="2367481"/>
            <a:ext cx="1718740" cy="646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2A4C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Policy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enforcement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2931" y="2426343"/>
            <a:ext cx="1579278" cy="646331"/>
          </a:xfrm>
          <a:prstGeom prst="rect">
            <a:avLst/>
          </a:prstGeom>
          <a:ln w="25400">
            <a:solidFill>
              <a:srgbClr val="002A4C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Documented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 Cases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5350" y="4746652"/>
            <a:ext cx="3252814" cy="646331"/>
          </a:xfrm>
          <a:prstGeom prst="rect">
            <a:avLst/>
          </a:prstGeom>
          <a:ln w="25400">
            <a:solidFill>
              <a:srgbClr val="002A4C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Challenge non-standard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architecture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995" y="1750227"/>
            <a:ext cx="2137124" cy="646331"/>
          </a:xfrm>
          <a:prstGeom prst="rect">
            <a:avLst/>
          </a:prstGeom>
          <a:ln w="25400">
            <a:solidFill>
              <a:srgbClr val="002A4C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Evidence-based</a:t>
            </a: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p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olicy setting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11051" y="6519018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should Sec live?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Cloud &amp; Cyber Security Expo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7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646285" y="565253"/>
            <a:ext cx="4238625" cy="2134649"/>
            <a:chOff x="7646285" y="565253"/>
            <a:chExt cx="4238625" cy="21346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6285" y="565253"/>
              <a:ext cx="4238625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17516" y="1218824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18451" y="142763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61413" y="10296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85378" y="1844261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30560" y="1436026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20025" y="2176682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14378" y="2055158"/>
            <a:ext cx="15757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Destroy &amp;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rebuild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7585" y="2016318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Continuous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monitoring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7955" y="2820536"/>
            <a:ext cx="1997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Vulnerability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Management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7955" y="4060174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Policy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compliance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4875" y="4831504"/>
            <a:ext cx="2694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Posture management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reporting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4645" y="4793296"/>
            <a:ext cx="1439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Proactive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patching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4698" y="3424228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Threat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Intelligence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026" name="Picture 2" descr="https://cdn-assets-cloud.frontify.com/s3/frontify-cloud-files-us/eyJwYXRoIjoiZnJvbnRpZnlcL2FjY291bnRzXC84MVwvMTQwMDg3XC9wcm9qZWN0c1wvMjcwOTIzXC9hc3NldHNcL2Q2XC80ODUxMjI1XC9kZjFhM2Y3Mzg3MzhhNmFmZTYyMDdlNjE4YTMwYTQ1OS0xNjAzOTcyMDM1LnBuZyJ9:frontify:dBwyzVVzgbqk8UGTjB_2_OmS7Kr8LjWFNIjcWsauKPk?width=2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64" y="2058616"/>
            <a:ext cx="3377553" cy="337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911051" y="6519018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Vince’s Five Rules of </a:t>
            </a:r>
            <a:r>
              <a:rPr lang="en-GB" dirty="0" err="1" smtClean="0"/>
              <a:t>DevSecOps</a:t>
            </a:r>
            <a:r>
              <a:rPr lang="en-GB" dirty="0" smtClean="0"/>
              <a:t> in the Cloud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Cloud &amp; Cyber Security Expo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8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424067" y="1877587"/>
            <a:ext cx="1720453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 the benefits cloud platforms gives you</a:t>
            </a:r>
            <a:endParaRPr lang="en-GB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0240" y="2179266"/>
            <a:ext cx="1720453" cy="3139321"/>
          </a:xfrm>
          <a:prstGeom prst="rect">
            <a:avLst/>
          </a:prstGeom>
          <a:solidFill>
            <a:srgbClr val="FDC41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Automate everything; where you can’t automate, secure the manual process</a:t>
            </a:r>
            <a:endParaRPr lang="en-GB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1867" y="1701292"/>
            <a:ext cx="1720453" cy="258532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3</a:t>
            </a:r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Set policies and enforce them through automation</a:t>
            </a:r>
            <a:endParaRPr lang="en-GB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2586" y="2047558"/>
            <a:ext cx="1720453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4</a:t>
            </a:r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Report on compliance and make the data available to all teams</a:t>
            </a:r>
            <a:endParaRPr lang="en-GB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3305" y="2754750"/>
            <a:ext cx="1720453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Tooling cannot fix all your problems, invest in people and processes</a:t>
            </a:r>
            <a:endParaRPr lang="en-GB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fontAlgn="ctr"/>
            <a:endParaRPr lang="en-GB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098" name="Picture 2" descr="https://cdn-assets-cloud.frontify.com/s3/frontify-cloud-files-us/eyJwYXRoIjoiZnJvbnRpZnlcL2FjY291bnRzXC84MVwvMTQwMDg3XC9wcm9qZWN0c1wvMjcwOTIzXC9hc3NldHNcLzc5XC80ODUwNzcwXC83Y2ZlYTU0MzUxYTBjNTNlYjkwMjM1ZTU3NzFkNzUwZC0xNjAzOTcxNzgyLnBuZyJ9:frontify:cqhruwmzky-54zIFPBk9CavD7pCizxd_KETPWxXDdHo?width=2400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37" y="2186108"/>
            <a:ext cx="582656" cy="58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assets-cloud.frontify.com/s3/frontify-cloud-files-us/eyJwYXRoIjoiZnJvbnRpZnlcL2FjY291bnRzXC84MVwvMTQwMDg3XC9wcm9qZWN0c1wvMjcwOTIzXC9hc3NldHNcLzllXC80ODUwNzY3XC8yMWJjZmNhNDg5YzhkYmViOTNhNjhkZWM5YWJiZjU4My0xNjAzOTcxNzgwLnBuZyJ9:frontify:QkPJjcWKI-L1U-M0Y_tMiBBXFnFfv0ObMzXuN85wXRY?width=2400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83" y="2049257"/>
            <a:ext cx="582656" cy="58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-assets-cloud.frontify.com/s3/frontify-cloud-files-us/eyJwYXRoIjoiZnJvbnRpZnlcL2FjY291bnRzXC84MVwvMTQwMDg3XC9wcm9qZWN0c1wvMjcwOTIzXC9hc3NldHNcLzdlXC80ODUxMjExXC9lNDRkMjNmYTdiOWRiZDFiMzcyOWNmZDVkZGE5MDYyMy0xNjAzOTcyMDI3LnBuZyJ9:frontify:zG5AA1eSiSpqrhyPw2hD-KrcsX3kIG54rcJ8WX68iyw?width=2400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78" y="1908794"/>
            <a:ext cx="568642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cdn-assets-cloud.frontify.com/s3/frontify-cloud-files-us/eyJwYXRoIjoiZnJvbnRpZnlcL2FjY291bnRzXC84MVwvMTQwMDg3XC9wcm9qZWN0c1wvMjcwOTIzXC9hc3NldHNcLzIyXC80ODUyMzMxXC9lNDMxNTVkOWMyMTllZmFjYjRkMDg2ZmZkNjY0ODI0NC0xNjAzOTcyNjQ2LnBuZyJ9:frontify:ISbj0c-htSzxfSQ2YQcOnwWS7zJkquJVK2bddifoNv0?width=2400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566" y="2729706"/>
            <a:ext cx="707192" cy="7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cdn-assets-cloud.frontify.com/s3/frontify-cloud-files-us/eyJwYXRoIjoiZnJvbnRpZnlcL2FjY291bnRzXC84MVwvMTQwMDg3XC9wcm9qZWN0c1wvMjcwOTIzXC9hc3NldHNcLzcyXC80ODUyNzg0XC83YjJmZWZkNzNiY2FlZWM1NmQ2MmEyMTY3OWU3ZGI0OS0xNjAzOTcyODk2LnBuZyJ9:frontify:RY4SNZS70RSGPmCH0zEt9i5prgLmb-97SRcKrrspKSw?width=2400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970" y="1762316"/>
            <a:ext cx="570483" cy="5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911051" y="6519018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303-F3CB-4756-80BD-CE88B3D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Finally…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9DC-5C92-4BA7-B8B6-9504AD7E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Cloud &amp; Cyber Security Expo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FE07-6CE3-4185-9E45-D56B7973A736}" type="slidenum">
              <a:rPr lang="en-GB" smtClean="0"/>
              <a:t>9</a:t>
            </a:fld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509666" y="3995786"/>
            <a:ext cx="5257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Vincent King</a:t>
            </a:r>
          </a:p>
          <a:p>
            <a:r>
              <a:rPr lang="en-GB" dirty="0">
                <a:solidFill>
                  <a:schemeClr val="bg1"/>
                </a:solidFill>
              </a:rPr>
              <a:t>Head of </a:t>
            </a:r>
            <a:r>
              <a:rPr lang="en-GB" dirty="0" err="1">
                <a:solidFill>
                  <a:schemeClr val="bg1"/>
                </a:solidFill>
              </a:rPr>
              <a:t>DevSecOps</a:t>
            </a:r>
            <a:r>
              <a:rPr lang="en-GB" dirty="0">
                <a:solidFill>
                  <a:schemeClr val="bg1"/>
                </a:solidFill>
              </a:rPr>
              <a:t> for Cloud Transformation</a:t>
            </a:r>
          </a:p>
          <a:p>
            <a:r>
              <a:rPr lang="en-GB" dirty="0">
                <a:solidFill>
                  <a:schemeClr val="bg1"/>
                </a:solidFill>
              </a:rPr>
              <a:t>Socio-Technical Security Posture Management</a:t>
            </a:r>
          </a:p>
          <a:p>
            <a:r>
              <a:rPr lang="en-GB" dirty="0">
                <a:solidFill>
                  <a:schemeClr val="bg1"/>
                </a:solidFill>
              </a:rPr>
              <a:t>Bank of England</a:t>
            </a:r>
          </a:p>
          <a:p>
            <a:r>
              <a:rPr lang="en-GB" dirty="0">
                <a:solidFill>
                  <a:schemeClr val="bg1"/>
                </a:solidFill>
                <a:hlinkClick r:id="rId3"/>
              </a:rPr>
              <a:t>Vincent.king@bankofengland.co.uk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1386" y="2070998"/>
            <a:ext cx="5316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</a:rPr>
              <a:t>Questions?</a:t>
            </a:r>
            <a:endParaRPr lang="en-GB" sz="8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624" y="3964532"/>
            <a:ext cx="1743075" cy="17240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41400" y="559212"/>
            <a:ext cx="4238625" cy="2140690"/>
            <a:chOff x="7641400" y="559212"/>
            <a:chExt cx="4238625" cy="21406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00" y="559212"/>
              <a:ext cx="4238625" cy="21336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017516" y="1218824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18451" y="142763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413" y="10296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4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85378" y="1844261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30560" y="1436026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  <a:endParaRPr lang="en-GB" sz="28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20025" y="2176682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 smtClean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911051" y="6519018"/>
            <a:ext cx="1184940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OFFICIALGREEN</a:t>
            </a:r>
            <a:endParaRPr lang="en-GB" sz="1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E_Theme">
  <a:themeElements>
    <a:clrScheme name="Bank of England Theme Colours">
      <a:dk1>
        <a:srgbClr val="1E1E1E"/>
      </a:dk1>
      <a:lt1>
        <a:srgbClr val="FFFFFF"/>
      </a:lt1>
      <a:dk2>
        <a:srgbClr val="1E1E1E"/>
      </a:dk2>
      <a:lt2>
        <a:srgbClr val="FFFFFF"/>
      </a:lt2>
      <a:accent1>
        <a:srgbClr val="1E1E1E"/>
      </a:accent1>
      <a:accent2>
        <a:srgbClr val="FDC41F"/>
      </a:accent2>
      <a:accent3>
        <a:srgbClr val="FEDF86"/>
      </a:accent3>
      <a:accent4>
        <a:srgbClr val="FDCD45"/>
      </a:accent4>
      <a:accent5>
        <a:srgbClr val="7F7F7F"/>
      </a:accent5>
      <a:accent6>
        <a:srgbClr val="F07A00"/>
      </a:accent6>
      <a:hlink>
        <a:srgbClr val="4F4F4F"/>
      </a:hlink>
      <a:folHlink>
        <a:srgbClr val="FDC41F"/>
      </a:folHlink>
    </a:clrScheme>
    <a:fontScheme name="Bank of England Theme 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E_SecurityCampaign_Presentation" id="{9AE8C777-AF2B-46FF-A507-F29FFAAB9C33}" vid="{386221CC-6BA4-4120-B9D1-EC6E044D66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BOE_SecurityCampaign_Presentation</Template>
  <TotalTime>27792</TotalTime>
  <Words>337</Words>
  <Application>Microsoft Office PowerPoint</Application>
  <PresentationFormat>Widescreen</PresentationFormat>
  <Paragraphs>141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Condensed</vt:lpstr>
      <vt:lpstr>Berlin Sans FB</vt:lpstr>
      <vt:lpstr>Calibri</vt:lpstr>
      <vt:lpstr>Calibri Light</vt:lpstr>
      <vt:lpstr>Lucida Console</vt:lpstr>
      <vt:lpstr>BOE_Theme</vt:lpstr>
      <vt:lpstr>Cloud &amp; Cyber Security Expo 2022</vt:lpstr>
      <vt:lpstr>#whoami</vt:lpstr>
      <vt:lpstr>DevOps vs Security – The Perception</vt:lpstr>
      <vt:lpstr>Where should Sec live?</vt:lpstr>
      <vt:lpstr>Where should Sec live?</vt:lpstr>
      <vt:lpstr>Where should Sec live?</vt:lpstr>
      <vt:lpstr>Where should Sec live?</vt:lpstr>
      <vt:lpstr>Vince’s Five Rules of DevSecOps in the Cloud</vt:lpstr>
      <vt:lpstr>And Finally…</vt:lpstr>
    </vt:vector>
  </TitlesOfParts>
  <Company>Bank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Analytics</dc:title>
  <dc:creator>King, Vincent</dc:creator>
  <cp:lastModifiedBy>King, Vincent</cp:lastModifiedBy>
  <cp:revision>214</cp:revision>
  <dcterms:created xsi:type="dcterms:W3CDTF">2020-01-07T09:47:47Z</dcterms:created>
  <dcterms:modified xsi:type="dcterms:W3CDTF">2022-02-28T13:19:09Z</dcterms:modified>
</cp:coreProperties>
</file>