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2"/>
  </p:notesMasterIdLst>
  <p:sldIdLst>
    <p:sldId id="378" r:id="rId2"/>
    <p:sldId id="379" r:id="rId3"/>
    <p:sldId id="370" r:id="rId4"/>
    <p:sldId id="383" r:id="rId5"/>
    <p:sldId id="382" r:id="rId6"/>
    <p:sldId id="381" r:id="rId7"/>
    <p:sldId id="380" r:id="rId8"/>
    <p:sldId id="359" r:id="rId9"/>
    <p:sldId id="358" r:id="rId10"/>
    <p:sldId id="376" r:id="rId11"/>
  </p:sldIdLst>
  <p:sldSz cx="12192000" cy="6858000"/>
  <p:notesSz cx="6805613" cy="99441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5349" autoAdjust="0"/>
  </p:normalViewPr>
  <p:slideViewPr>
    <p:cSldViewPr snapToGrid="0" showGuides="1">
      <p:cViewPr varScale="1">
        <p:scale>
          <a:sx n="75" d="100"/>
          <a:sy n="75" d="100"/>
        </p:scale>
        <p:origin x="1890" y="66"/>
      </p:cViewPr>
      <p:guideLst/>
    </p:cSldViewPr>
  </p:slideViewPr>
  <p:notesTextViewPr>
    <p:cViewPr>
      <p:scale>
        <a:sx n="3" d="2"/>
        <a:sy n="3" d="2"/>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D7009B15-4B9E-4447-9588-B6F3E351DFE9}"/>
    <pc:docChg chg="custSel modSld">
      <pc:chgData name="Vincent King" userId="f96d9c2d90ad25d7" providerId="LiveId" clId="{D7009B15-4B9E-4447-9588-B6F3E351DFE9}" dt="2022-09-28T19:36:47.228" v="457" actId="20577"/>
      <pc:docMkLst>
        <pc:docMk/>
      </pc:docMkLst>
      <pc:sldChg chg="modNotesTx">
        <pc:chgData name="Vincent King" userId="f96d9c2d90ad25d7" providerId="LiveId" clId="{D7009B15-4B9E-4447-9588-B6F3E351DFE9}" dt="2022-09-28T19:30:56.444" v="360" actId="20577"/>
        <pc:sldMkLst>
          <pc:docMk/>
          <pc:sldMk cId="614914171" sldId="370"/>
        </pc:sldMkLst>
      </pc:sldChg>
      <pc:sldChg chg="modNotesTx">
        <pc:chgData name="Vincent King" userId="f96d9c2d90ad25d7" providerId="LiveId" clId="{D7009B15-4B9E-4447-9588-B6F3E351DFE9}" dt="2022-09-28T19:36:47.228" v="457" actId="20577"/>
        <pc:sldMkLst>
          <pc:docMk/>
          <pc:sldMk cId="3389698066" sldId="382"/>
        </pc:sldMkLst>
      </pc:sldChg>
      <pc:sldChg chg="modNotesTx">
        <pc:chgData name="Vincent King" userId="f96d9c2d90ad25d7" providerId="LiveId" clId="{D7009B15-4B9E-4447-9588-B6F3E351DFE9}" dt="2022-09-28T19:32:31.772" v="414" actId="20577"/>
        <pc:sldMkLst>
          <pc:docMk/>
          <pc:sldMk cId="2063960052" sldId="3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340E002-B88B-4BB0-BA5A-919501F4FBF2}" type="datetimeFigureOut">
              <a:rPr lang="en-GB" smtClean="0"/>
              <a:t>02/12/2022</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84296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11442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My name is Vince King, and I’ve been at the Bank of England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a:p>
          <a:p>
            <a:r>
              <a:rPr lang="en-GB" baseline="0" dirty="0"/>
              <a:t>With my experience in DevOps and Cyber Security, I now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DevSecOps</a:t>
            </a:r>
            <a:r>
              <a:rPr lang="en-GB" baseline="0" dirty="0"/>
              <a:t> is; Why is it important; How we should start “doing” </a:t>
            </a:r>
            <a:r>
              <a:rPr lang="en-GB" baseline="0" dirty="0" err="1"/>
              <a:t>DevSecOps</a:t>
            </a:r>
            <a:r>
              <a:rPr lang="en-GB" baseline="0" dirty="0"/>
              <a:t>; and who should involved.</a:t>
            </a:r>
          </a:p>
          <a:p>
            <a:endParaRPr lang="en-GB" baseline="0" dirty="0"/>
          </a:p>
          <a:p>
            <a:r>
              <a:rPr lang="en-GB" baseline="0" dirty="0"/>
              <a:t>This presentation is not a discussion of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213231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a:t>
            </a:r>
          </a:p>
          <a:p>
            <a:endParaRPr lang="en-GB" baseline="0" dirty="0"/>
          </a:p>
          <a:p>
            <a:r>
              <a:rPr lang="en-GB" baseline="0" dirty="0"/>
              <a:t>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endParaRPr lang="en-GB" baseline="0" dirty="0"/>
          </a:p>
          <a:p>
            <a:r>
              <a:rPr lang="en-GB" baseline="0" dirty="0"/>
              <a:t>As an Ops lead I saw Cyber as the reason my new features were taking so long to reach production.  </a:t>
            </a:r>
          </a:p>
          <a:p>
            <a:endParaRPr lang="en-GB" baseline="0" dirty="0"/>
          </a:p>
          <a:p>
            <a:r>
              <a:rPr lang="en-GB" baseline="0" dirty="0"/>
              <a:t>As a DevOps lead I saw Cyber as an impediment to innovation.  Why couldn’t I have admin rights on every machine within the enterprise so I can run unsigned PowerShell scripts to performed deployments?</a:t>
            </a:r>
          </a:p>
          <a:p>
            <a:endParaRPr lang="en-GB" baseline="0" dirty="0"/>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p>
          <a:p>
            <a:endParaRPr lang="en-GB" baseline="0" dirty="0"/>
          </a:p>
          <a:p>
            <a:r>
              <a:rPr lang="en-GB" baseline="0" dirty="0"/>
              <a:t>But I’m happy to report things are changing!  Cyber is not more open to challenge, and every decision is supported by a reason.  We offer alternatives to questionable activities and are more open about what we do within the department.</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when we talk about DevOps, where should Sec live</a:t>
            </a:r>
            <a:r>
              <a:rPr lang="en-GB" baseline="0" dirty="0"/>
              <a:t>?  Well … everywhere.</a:t>
            </a:r>
          </a:p>
          <a:p>
            <a:r>
              <a:rPr lang="en-GB" baseline="0" dirty="0"/>
              <a:t>Work must be done to create a culture of collaboration between development, operations, and security with engagement being established at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49531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established organisation fall within the “80/20” divide.  80% typically work on existing or legacy systems fixing bugs and adding features to an already productionised application</a:t>
            </a:r>
          </a:p>
          <a:p>
            <a:endParaRPr lang="en-GB" baseline="0" dirty="0"/>
          </a:p>
          <a:p>
            <a:r>
              <a:rPr lang="en-GB" baseline="0" dirty="0"/>
              <a:t>The other 20% are, typically, more senior or proactive </a:t>
            </a:r>
            <a:r>
              <a:rPr lang="en-GB" baseline="0" dirty="0" err="1"/>
              <a:t>devs</a:t>
            </a:r>
            <a:r>
              <a:rPr lang="en-GB" baseline="0" dirty="0"/>
              <a:t> that want to use all the cool new tools and resources.  They will seek out new processes and work with the latest, possibly less established, components, but are highly trusted.</a:t>
            </a:r>
          </a:p>
          <a:p>
            <a:endParaRPr lang="en-GB" baseline="0" dirty="0"/>
          </a:p>
          <a:p>
            <a:r>
              <a:rPr lang="en-GB" baseline="0" dirty="0"/>
              <a:t>Security must </a:t>
            </a:r>
            <a:r>
              <a:rPr lang="en-GB" baseline="0"/>
              <a:t>support both these </a:t>
            </a:r>
            <a:r>
              <a:rPr lang="en-GB" baseline="0" dirty="0"/>
              <a:t>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r>
              <a:rPr lang="en-GB" baseline="0" dirty="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baseline="0" dirty="0"/>
          </a:p>
          <a:p>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Similarly, the ambition to use containers is noble, but can inadvertently introduce vulnerabilities.  An approved list of images should be created, and maintained, to allow developers to work quickly and efficiently.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23152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Cloud automation and Everything as Code should be major considerations of the </a:t>
            </a:r>
            <a:r>
              <a:rPr lang="en-GB" dirty="0" err="1"/>
              <a:t>DevSecOps</a:t>
            </a:r>
            <a:r>
              <a:rPr lang="en-GB" dirty="0"/>
              <a:t> culture.  Replacing manual processes in application installation and configuration will provide predictable, reliable, secure, and faster deployments.</a:t>
            </a:r>
          </a:p>
          <a:p>
            <a:endParaRPr lang="en-GB" dirty="0"/>
          </a:p>
          <a:p>
            <a:r>
              <a:rPr lang="en-GB" dirty="0"/>
              <a:t>Documenting use</a:t>
            </a:r>
            <a:r>
              <a:rPr lang="en-GB" baseline="0" dirty="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a:p>
          <a:p>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116048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my favourite concepts when talking about cloud is the ability to destroy and rebuild resources</a:t>
            </a:r>
            <a:r>
              <a:rPr lang="en-GB" baseline="0" dirty="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a:p>
          <a:p>
            <a:r>
              <a:rPr lang="en-GB" baseline="0" dirty="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r>
              <a:rPr lang="en-GB" dirty="0"/>
              <a:t>Needless to say they are all important and creating</a:t>
            </a:r>
            <a:r>
              <a:rPr lang="en-GB" baseline="0" dirty="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a:p>
          <a:p>
            <a:r>
              <a:rPr lang="en-GB" baseline="0" dirty="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53985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are the guardrails that protect us from ourselves.  Use the to create a safe area for developers to work in.</a:t>
            </a:r>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306578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4265956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p:txBody>
      </p:sp>
      <p:sp>
        <p:nvSpPr>
          <p:cNvPr id="7" name="Text Placeholder 6"/>
          <p:cNvSpPr>
            <a:spLocks noGrp="1"/>
          </p:cNvSpPr>
          <p:nvPr>
            <p:ph type="body" sz="quarter" idx="16"/>
          </p:nvPr>
        </p:nvSpPr>
        <p:spPr/>
        <p:txBody>
          <a:bodyPr/>
          <a:lstStyle/>
          <a:p>
            <a:r>
              <a:rPr lang="en-GB" dirty="0"/>
              <a:t>Moving to the Cloud Security with </a:t>
            </a:r>
            <a:r>
              <a:rPr lang="en-GB" dirty="0" err="1"/>
              <a:t>DevSecOps</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a:t>Document classification: GREEN</a:t>
            </a:r>
          </a:p>
        </p:txBody>
      </p:sp>
      <p:sp>
        <p:nvSpPr>
          <p:cNvPr id="4" name="Title 3"/>
          <p:cNvSpPr>
            <a:spLocks noGrp="1"/>
          </p:cNvSpPr>
          <p:nvPr>
            <p:ph type="title"/>
          </p:nvPr>
        </p:nvSpPr>
        <p:spPr/>
        <p:txBody>
          <a:bodyPr/>
          <a:lstStyle/>
          <a:p>
            <a:r>
              <a:rPr lang="en-GB" dirty="0"/>
              <a:t>Who’s this talking to me now?</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7" y="3451053"/>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5767" y="2562881"/>
            <a:ext cx="2457143" cy="752381"/>
          </a:xfrm>
          <a:prstGeom prst="rect">
            <a:avLst/>
          </a:prstGeom>
        </p:spPr>
      </p:pic>
      <p:pic>
        <p:nvPicPr>
          <p:cNvPr id="8" name="Picture 7"/>
          <p:cNvPicPr>
            <a:picLocks noChangeAspect="1"/>
          </p:cNvPicPr>
          <p:nvPr/>
        </p:nvPicPr>
        <p:blipFill>
          <a:blip r:embed="rId6"/>
          <a:stretch>
            <a:fillRect/>
          </a:stretch>
        </p:blipFill>
        <p:spPr>
          <a:xfrm>
            <a:off x="8965766" y="4400867"/>
            <a:ext cx="2454219" cy="730108"/>
          </a:xfrm>
          <a:prstGeom prst="rect">
            <a:avLst/>
          </a:prstGeom>
        </p:spPr>
      </p:pic>
      <p:pic>
        <p:nvPicPr>
          <p:cNvPr id="9" name="Picture 8"/>
          <p:cNvPicPr>
            <a:picLocks noChangeAspect="1"/>
          </p:cNvPicPr>
          <p:nvPr/>
        </p:nvPicPr>
        <p:blipFill>
          <a:blip r:embed="rId7"/>
          <a:stretch>
            <a:fillRect/>
          </a:stretch>
        </p:blipFill>
        <p:spPr>
          <a:xfrm>
            <a:off x="7233214" y="3612051"/>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r>
              <a:rPr lang="en-GB" sz="3200" b="1" dirty="0">
                <a:latin typeface="Arial" panose="020B0604020202020204" pitchFamily="34" charset="0"/>
                <a:cs typeface="Arial" panose="020B0604020202020204" pitchFamily="34" charset="0"/>
              </a:rPr>
              <a:t>Vincent King</a:t>
            </a:r>
          </a:p>
          <a:p>
            <a:endParaRPr lang="en-GB" sz="900" b="1"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Senior Cyber Analyst</a:t>
            </a:r>
          </a:p>
          <a:p>
            <a:r>
              <a:rPr lang="en-GB" dirty="0">
                <a:latin typeface="Arial" panose="020B0604020202020204" pitchFamily="34" charset="0"/>
                <a:cs typeface="Arial" panose="020B0604020202020204" pitchFamily="34" charset="0"/>
              </a:rPr>
              <a:t>Head of </a:t>
            </a:r>
            <a:r>
              <a:rPr lang="en-GB" dirty="0" err="1">
                <a:latin typeface="Arial" panose="020B0604020202020204" pitchFamily="34" charset="0"/>
                <a:cs typeface="Arial" panose="020B0604020202020204" pitchFamily="34" charset="0"/>
              </a:rPr>
              <a:t>DevSecOps</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Bank of England</a:t>
            </a:r>
          </a:p>
        </p:txBody>
      </p:sp>
      <p:sp>
        <p:nvSpPr>
          <p:cNvPr id="13" name="TextBox 12"/>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a:t>
            </a:r>
          </a:p>
          <a:p>
            <a:r>
              <a:rPr lang="en-GB" dirty="0">
                <a:latin typeface="Arial" panose="020B0604020202020204" pitchFamily="34" charset="0"/>
                <a:cs typeface="Arial" panose="020B0604020202020204" pitchFamily="34" charset="0"/>
              </a:rPr>
              <a:t>Qualys Certified Specialist</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p:txBody>
      </p:sp>
      <p:grpSp>
        <p:nvGrpSpPr>
          <p:cNvPr id="16" name="Group 15"/>
          <p:cNvGrpSpPr/>
          <p:nvPr/>
        </p:nvGrpSpPr>
        <p:grpSpPr>
          <a:xfrm>
            <a:off x="3816113" y="5624928"/>
            <a:ext cx="4288707" cy="526132"/>
            <a:chOff x="3177536" y="5583419"/>
            <a:chExt cx="3514120" cy="526132"/>
          </a:xfrm>
        </p:grpSpPr>
        <p:sp>
          <p:nvSpPr>
            <p:cNvPr id="14" name="Rectangle 13"/>
            <p:cNvSpPr/>
            <p:nvPr/>
          </p:nvSpPr>
          <p:spPr>
            <a:xfrm>
              <a:off x="3696990" y="5583419"/>
              <a:ext cx="2994666" cy="523220"/>
            </a:xfrm>
            <a:prstGeom prst="rect">
              <a:avLst/>
            </a:prstGeom>
          </p:spPr>
          <p:txBody>
            <a:bodyPr wrap="none">
              <a:spAutoFit/>
            </a:bodyPr>
            <a:lstStyle/>
            <a:p>
              <a:r>
                <a:rPr lang="en-GB" sz="2800" dirty="0" err="1">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7536" y="5590097"/>
              <a:ext cx="519454" cy="51945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5524" y="2058836"/>
            <a:ext cx="1359469" cy="1359469"/>
          </a:xfrm>
          <a:prstGeom prst="rect">
            <a:avLst/>
          </a:prstGeom>
        </p:spPr>
      </p:pic>
    </p:spTree>
    <p:extLst>
      <p:ext uri="{BB962C8B-B14F-4D97-AF65-F5344CB8AC3E}">
        <p14:creationId xmlns:p14="http://schemas.microsoft.com/office/powerpoint/2010/main" val="5462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06396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Gold container images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969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6</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Tree>
    <p:extLst>
      <p:ext uri="{BB962C8B-B14F-4D97-AF65-F5344CB8AC3E}">
        <p14:creationId xmlns:p14="http://schemas.microsoft.com/office/powerpoint/2010/main" val="334045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300510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9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And Finally…</a:t>
            </a:r>
          </a:p>
        </p:txBody>
      </p:sp>
      <p:sp>
        <p:nvSpPr>
          <p:cNvPr id="4" name="Footer Placeholder 3"/>
          <p:cNvSpPr>
            <a:spLocks noGrp="1"/>
          </p:cNvSpPr>
          <p:nvPr>
            <p:ph type="ftr" sz="quarter" idx="11"/>
          </p:nvPr>
        </p:nvSpPr>
        <p:spPr/>
        <p:txBody>
          <a:bodyPr/>
          <a:lstStyle/>
          <a:p>
            <a:r>
              <a:rPr lang="en-GB"/>
              <a:t>Document classification: GREEN</a:t>
            </a:r>
            <a:endParaRPr lang="en-GB" dirty="0"/>
          </a:p>
        </p:txBody>
      </p:sp>
      <p:sp>
        <p:nvSpPr>
          <p:cNvPr id="8" name="TextBox 7"/>
          <p:cNvSpPr txBox="1"/>
          <p:nvPr/>
        </p:nvSpPr>
        <p:spPr>
          <a:xfrm>
            <a:off x="509666" y="3995786"/>
            <a:ext cx="5257800" cy="1415772"/>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a:p>
            <a:r>
              <a:rPr lang="en-GB" dirty="0"/>
              <a:t>Socio-Technical Security Posture Management</a:t>
            </a:r>
          </a:p>
          <a:p>
            <a:r>
              <a:rPr lang="en-GB" dirty="0"/>
              <a:t>Bank of England</a:t>
            </a:r>
          </a:p>
        </p:txBody>
      </p:sp>
      <p:sp>
        <p:nvSpPr>
          <p:cNvPr id="10" name="TextBox 9"/>
          <p:cNvSpPr txBox="1"/>
          <p:nvPr/>
        </p:nvSpPr>
        <p:spPr>
          <a:xfrm>
            <a:off x="1731386" y="2070998"/>
            <a:ext cx="5316007" cy="1446550"/>
          </a:xfrm>
          <a:prstGeom prst="rect">
            <a:avLst/>
          </a:prstGeom>
          <a:noFill/>
        </p:spPr>
        <p:txBody>
          <a:bodyPr wrap="none" rtlCol="0">
            <a:spAutoFit/>
          </a:bodyPr>
          <a:lstStyle/>
          <a:p>
            <a:r>
              <a:rPr lang="en-GB" sz="8800" dirty="0"/>
              <a:t>Questions?</a:t>
            </a:r>
          </a:p>
        </p:txBody>
      </p:sp>
      <p:grpSp>
        <p:nvGrpSpPr>
          <p:cNvPr id="12" name="Group 11"/>
          <p:cNvGrpSpPr/>
          <p:nvPr/>
        </p:nvGrpSpPr>
        <p:grpSpPr>
          <a:xfrm>
            <a:off x="7641400" y="559212"/>
            <a:ext cx="4238625" cy="2140690"/>
            <a:chOff x="7641400" y="559212"/>
            <a:chExt cx="4238625" cy="2140690"/>
          </a:xfrm>
        </p:grpSpPr>
        <p:pic>
          <p:nvPicPr>
            <p:cNvPr id="13" name="Picture 12"/>
            <p:cNvPicPr>
              <a:picLocks noChangeAspect="1"/>
            </p:cNvPicPr>
            <p:nvPr/>
          </p:nvPicPr>
          <p:blipFill>
            <a:blip r:embed="rId3"/>
            <a:stretch>
              <a:fillRect/>
            </a:stretch>
          </p:blipFill>
          <p:spPr>
            <a:xfrm>
              <a:off x="7641400" y="559212"/>
              <a:ext cx="4238625" cy="2133600"/>
            </a:xfrm>
            <a:prstGeom prst="rect">
              <a:avLst/>
            </a:prstGeom>
          </p:spPr>
        </p:pic>
        <p:sp>
          <p:nvSpPr>
            <p:cNvPr id="14" name="TextBox 13"/>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9" name="Rectangle 18"/>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grpSp>
        <p:nvGrpSpPr>
          <p:cNvPr id="31" name="Group 30"/>
          <p:cNvGrpSpPr/>
          <p:nvPr/>
        </p:nvGrpSpPr>
        <p:grpSpPr>
          <a:xfrm>
            <a:off x="615171" y="5507991"/>
            <a:ext cx="2437703" cy="388663"/>
            <a:chOff x="3312093" y="5583419"/>
            <a:chExt cx="2437703" cy="388663"/>
          </a:xfrm>
        </p:grpSpPr>
        <p:sp>
          <p:nvSpPr>
            <p:cNvPr id="32" name="Rectangle 31"/>
            <p:cNvSpPr/>
            <p:nvPr/>
          </p:nvSpPr>
          <p:spPr>
            <a:xfrm>
              <a:off x="3696990" y="5583419"/>
              <a:ext cx="2052806" cy="369332"/>
            </a:xfrm>
            <a:prstGeom prst="rect">
              <a:avLst/>
            </a:prstGeom>
          </p:spPr>
          <p:txBody>
            <a:bodyPr wrap="none">
              <a:spAutoFit/>
            </a:bodyPr>
            <a:lstStyle/>
            <a:p>
              <a:r>
                <a:rPr lang="en-GB" dirty="0" err="1">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33" name="Picture 4" descr="Linkedin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2093" y="5587185"/>
              <a:ext cx="384897" cy="38489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6194" y="3995786"/>
            <a:ext cx="2180327" cy="2180327"/>
          </a:xfrm>
          <a:prstGeom prst="rect">
            <a:avLst/>
          </a:prstGeom>
        </p:spPr>
      </p:pic>
    </p:spTree>
    <p:extLst>
      <p:ext uri="{BB962C8B-B14F-4D97-AF65-F5344CB8AC3E}">
        <p14:creationId xmlns:p14="http://schemas.microsoft.com/office/powerpoint/2010/main" val="16176885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1499</TotalTime>
  <Words>2426</Words>
  <Application>Microsoft Office PowerPoint</Application>
  <PresentationFormat>Widescreen</PresentationFormat>
  <Paragraphs>192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Condensed</vt:lpstr>
      <vt:lpstr>Berlin Sans FB</vt:lpstr>
      <vt:lpstr>Calibri</vt:lpstr>
      <vt:lpstr>Century Gothic</vt:lpstr>
      <vt:lpstr>Lucida Console</vt:lpstr>
      <vt:lpstr>Bank LINKS Template</vt:lpstr>
      <vt:lpstr>PowerPoint Presentation</vt:lpstr>
      <vt:lpstr>Who’s this talking to me now?</vt:lpstr>
      <vt:lpstr>DevOps vs Security – The Perception</vt:lpstr>
      <vt:lpstr>Where should Sec live?</vt:lpstr>
      <vt:lpstr>Where should Sec live?</vt:lpstr>
      <vt:lpstr>Where should Sec live?</vt:lpstr>
      <vt:lpstr>Where should Sec live?</vt:lpstr>
      <vt:lpstr>Vince’s Five Rules of DevSecOps in the Cloud</vt:lpstr>
      <vt:lpstr>And Finally…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43</cp:revision>
  <cp:lastPrinted>2022-08-25T09:46:36Z</cp:lastPrinted>
  <dcterms:created xsi:type="dcterms:W3CDTF">2022-03-04T14:18:02Z</dcterms:created>
  <dcterms:modified xsi:type="dcterms:W3CDTF">2022-12-02T13:38:56Z</dcterms:modified>
</cp:coreProperties>
</file>