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2"/>
  </p:notesMasterIdLst>
  <p:sldIdLst>
    <p:sldId id="378" r:id="rId2"/>
    <p:sldId id="379" r:id="rId3"/>
    <p:sldId id="370" r:id="rId4"/>
    <p:sldId id="383" r:id="rId5"/>
    <p:sldId id="382" r:id="rId6"/>
    <p:sldId id="381" r:id="rId7"/>
    <p:sldId id="380" r:id="rId8"/>
    <p:sldId id="359" r:id="rId9"/>
    <p:sldId id="358" r:id="rId10"/>
    <p:sldId id="376" r:id="rId11"/>
  </p:sldIdLst>
  <p:sldSz cx="12192000" cy="6858000"/>
  <p:notesSz cx="6805613" cy="99441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63E"/>
    <a:srgbClr val="12273F"/>
    <a:srgbClr val="E7E9EC"/>
    <a:srgbClr val="77E3E4"/>
    <a:srgbClr val="C4C9CF"/>
    <a:srgbClr val="FE015B"/>
    <a:srgbClr val="3CD7D9"/>
    <a:srgbClr val="FF7300"/>
    <a:srgbClr val="9E71FE"/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65349" autoAdjust="0"/>
  </p:normalViewPr>
  <p:slideViewPr>
    <p:cSldViewPr snapToGrid="0" showGuides="1">
      <p:cViewPr varScale="1">
        <p:scale>
          <a:sx n="68" d="100"/>
          <a:sy n="68" d="100"/>
        </p:scale>
        <p:origin x="1144" y="68"/>
      </p:cViewPr>
      <p:guideLst/>
    </p:cSldViewPr>
  </p:slideViewPr>
  <p:notesTextViewPr>
    <p:cViewPr>
      <p:scale>
        <a:sx n="3" d="2"/>
        <a:sy n="3" d="2"/>
      </p:scale>
      <p:origin x="0" y="-372"/>
    </p:cViewPr>
  </p:notesTextViewPr>
  <p:sorterViewPr>
    <p:cViewPr>
      <p:scale>
        <a:sx n="100" d="100"/>
        <a:sy n="100" d="100"/>
      </p:scale>
      <p:origin x="0" y="-1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King" userId="f96d9c2d90ad25d7" providerId="LiveId" clId="{D354D777-751B-4CB7-9A6A-A8C10FBEFADB}"/>
    <pc:docChg chg="undo custSel modSld">
      <pc:chgData name="Vincent King" userId="f96d9c2d90ad25d7" providerId="LiveId" clId="{D354D777-751B-4CB7-9A6A-A8C10FBEFADB}" dt="2022-09-28T21:11:31.717" v="3758" actId="20577"/>
      <pc:docMkLst>
        <pc:docMk/>
      </pc:docMkLst>
      <pc:sldChg chg="modNotesTx">
        <pc:chgData name="Vincent King" userId="f96d9c2d90ad25d7" providerId="LiveId" clId="{D354D777-751B-4CB7-9A6A-A8C10FBEFADB}" dt="2022-09-28T21:11:31.717" v="3758" actId="20577"/>
        <pc:sldMkLst>
          <pc:docMk/>
          <pc:sldMk cId="4230495264" sldId="359"/>
        </pc:sldMkLst>
      </pc:sldChg>
      <pc:sldChg chg="modNotesTx">
        <pc:chgData name="Vincent King" userId="f96d9c2d90ad25d7" providerId="LiveId" clId="{D354D777-751B-4CB7-9A6A-A8C10FBEFADB}" dt="2022-09-28T20:19:34.242" v="1152" actId="20577"/>
        <pc:sldMkLst>
          <pc:docMk/>
          <pc:sldMk cId="614914171" sldId="370"/>
        </pc:sldMkLst>
      </pc:sldChg>
      <pc:sldChg chg="modNotesTx">
        <pc:chgData name="Vincent King" userId="f96d9c2d90ad25d7" providerId="LiveId" clId="{D354D777-751B-4CB7-9A6A-A8C10FBEFADB}" dt="2022-09-28T20:06:04.688" v="495" actId="20577"/>
        <pc:sldMkLst>
          <pc:docMk/>
          <pc:sldMk cId="546293143" sldId="379"/>
        </pc:sldMkLst>
      </pc:sldChg>
      <pc:sldChg chg="modNotesTx">
        <pc:chgData name="Vincent King" userId="f96d9c2d90ad25d7" providerId="LiveId" clId="{D354D777-751B-4CB7-9A6A-A8C10FBEFADB}" dt="2022-09-28T21:06:14.624" v="3589" actId="20577"/>
        <pc:sldMkLst>
          <pc:docMk/>
          <pc:sldMk cId="3005103790" sldId="380"/>
        </pc:sldMkLst>
      </pc:sldChg>
      <pc:sldChg chg="modNotesTx">
        <pc:chgData name="Vincent King" userId="f96d9c2d90ad25d7" providerId="LiveId" clId="{D354D777-751B-4CB7-9A6A-A8C10FBEFADB}" dt="2022-09-28T20:54:44.490" v="3125" actId="20577"/>
        <pc:sldMkLst>
          <pc:docMk/>
          <pc:sldMk cId="3340453529" sldId="381"/>
        </pc:sldMkLst>
      </pc:sldChg>
      <pc:sldChg chg="modNotesTx">
        <pc:chgData name="Vincent King" userId="f96d9c2d90ad25d7" providerId="LiveId" clId="{D354D777-751B-4CB7-9A6A-A8C10FBEFADB}" dt="2022-09-28T20:46:55.847" v="2494" actId="20577"/>
        <pc:sldMkLst>
          <pc:docMk/>
          <pc:sldMk cId="3389698066" sldId="382"/>
        </pc:sldMkLst>
      </pc:sldChg>
      <pc:sldChg chg="modNotesTx">
        <pc:chgData name="Vincent King" userId="f96d9c2d90ad25d7" providerId="LiveId" clId="{D354D777-751B-4CB7-9A6A-A8C10FBEFADB}" dt="2022-09-28T20:28:36.611" v="1464" actId="20577"/>
        <pc:sldMkLst>
          <pc:docMk/>
          <pc:sldMk cId="2063960052" sldId="3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0E002-B88B-4BB0-BA5A-919501F4FBF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E53B0-EFB7-4B0E-B012-E67653454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6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964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0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Bank of England for almost 10 years.</a:t>
            </a:r>
          </a:p>
          <a:p>
            <a:r>
              <a:rPr lang="en-GB" baseline="0" dirty="0"/>
              <a:t>Reformed developer, Ops Lead and DevOps subject matter expert.</a:t>
            </a:r>
          </a:p>
          <a:p>
            <a:r>
              <a:rPr lang="en-GB" baseline="0" dirty="0"/>
              <a:t>Cyber 4 years ago gaining experience.</a:t>
            </a:r>
          </a:p>
          <a:p>
            <a:r>
              <a:rPr lang="en-GB" baseline="0" dirty="0"/>
              <a:t>I now lead the effort for </a:t>
            </a:r>
            <a:r>
              <a:rPr lang="en-GB" baseline="0" dirty="0" err="1"/>
              <a:t>DevSecOps</a:t>
            </a:r>
            <a:r>
              <a:rPr lang="en-GB" baseline="0" dirty="0"/>
              <a:t> within the Bank.</a:t>
            </a:r>
          </a:p>
          <a:p>
            <a:endParaRPr lang="en-GB" baseline="0" dirty="0"/>
          </a:p>
          <a:p>
            <a:r>
              <a:rPr lang="en-GB" baseline="0" dirty="0"/>
              <a:t>Is/is not.  </a:t>
            </a:r>
          </a:p>
          <a:p>
            <a:r>
              <a:rPr lang="en-GB" baseline="0" dirty="0"/>
              <a:t>Is an overview… Important … Start “doing” … Who should involved.</a:t>
            </a:r>
          </a:p>
          <a:p>
            <a:r>
              <a:rPr lang="en-GB" baseline="0" dirty="0"/>
              <a:t>Not a discussion of tooling or vendors ... </a:t>
            </a:r>
            <a:r>
              <a:rPr lang="en-GB" baseline="0" dirty="0" err="1"/>
              <a:t>indepth</a:t>
            </a:r>
            <a:r>
              <a:rPr lang="en-GB" baseline="0" dirty="0"/>
              <a:t> course … the silver bullet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31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 what good </a:t>
            </a:r>
            <a:r>
              <a:rPr lang="en-GB" baseline="0" dirty="0"/>
              <a:t>DevOps looks like</a:t>
            </a:r>
          </a:p>
          <a:p>
            <a:r>
              <a:rPr lang="en-GB" baseline="0" dirty="0"/>
              <a:t>Small teams working independently to implement their features, validating correctness in pre-production environments, with deployments into production happening predictably, quickly, safely, and securely, throughout the business day.</a:t>
            </a:r>
          </a:p>
          <a:p>
            <a:r>
              <a:rPr lang="en-GB" baseline="0" dirty="0"/>
              <a:t>Not like the books?  </a:t>
            </a:r>
          </a:p>
          <a:p>
            <a:endParaRPr lang="en-GB" baseline="0" dirty="0"/>
          </a:p>
          <a:p>
            <a:r>
              <a:rPr lang="en-GB" baseline="0" dirty="0"/>
              <a:t>D</a:t>
            </a:r>
            <a:r>
              <a:rPr lang="en-GB" dirty="0"/>
              <a:t>eveloper</a:t>
            </a:r>
            <a:r>
              <a:rPr lang="en-GB" baseline="0" dirty="0"/>
              <a:t> - saw Cyber Security as a blocker using tools and code-snippets - avoid Cyber department of “no”.</a:t>
            </a:r>
          </a:p>
          <a:p>
            <a:r>
              <a:rPr lang="en-GB" baseline="0" dirty="0"/>
              <a:t>Ops lead - reason features took so long  </a:t>
            </a:r>
          </a:p>
          <a:p>
            <a:r>
              <a:rPr lang="en-GB" baseline="0" dirty="0"/>
              <a:t>DevOps lead - Cyber impediment to innovation - admin rights on every machine</a:t>
            </a:r>
          </a:p>
          <a:p>
            <a:r>
              <a:rPr lang="en-GB" baseline="0" dirty="0"/>
              <a:t>Cyber Analyst - I was an idiot…. Cyber policies perceived as obstacles - clandestine reputation.</a:t>
            </a:r>
          </a:p>
          <a:p>
            <a:endParaRPr lang="en-GB" baseline="0" dirty="0"/>
          </a:p>
          <a:p>
            <a:r>
              <a:rPr lang="en-GB" baseline="0" dirty="0"/>
              <a:t>Things are changing!  Cyber open to challenge decisions supported reason.</a:t>
            </a:r>
          </a:p>
          <a:p>
            <a:r>
              <a:rPr lang="en-GB" baseline="0" dirty="0"/>
              <a:t>Alternatives to questionable activities and are more open about what we do within the department.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34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should Sec live</a:t>
            </a:r>
            <a:r>
              <a:rPr lang="en-GB" baseline="0" dirty="0"/>
              <a:t>?  Well … everywhere.</a:t>
            </a:r>
          </a:p>
          <a:p>
            <a:r>
              <a:rPr lang="en-GB" baseline="0" dirty="0"/>
              <a:t>Create a culture of collaboration at the earliest stages</a:t>
            </a:r>
          </a:p>
          <a:p>
            <a:endParaRPr lang="en-GB" baseline="0" dirty="0"/>
          </a:p>
          <a:p>
            <a:r>
              <a:rPr lang="en-GB" baseline="0" dirty="0"/>
              <a:t>Security, like testing, is an afterthought.</a:t>
            </a:r>
          </a:p>
          <a:p>
            <a:r>
              <a:rPr lang="en-GB" baseline="0" dirty="0"/>
              <a:t>Problems are found too late - system moves forward, running at risk.  Technical debt spiral.  “we’ll fix this later”</a:t>
            </a:r>
          </a:p>
          <a:p>
            <a:endParaRPr lang="en-GB" baseline="0" dirty="0"/>
          </a:p>
          <a:p>
            <a:r>
              <a:rPr lang="en-GB" baseline="0" dirty="0"/>
              <a:t>Add in Cloud lead to a major compromise or data breach.</a:t>
            </a:r>
          </a:p>
          <a:p>
            <a:r>
              <a:rPr lang="en-GB" baseline="0" dirty="0"/>
              <a:t>Security must work closely with Development and Operations, and most importantly, be an enabler.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315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Developers “80/20” divide</a:t>
            </a:r>
          </a:p>
          <a:p>
            <a:r>
              <a:rPr lang="en-GB" dirty="0"/>
              <a:t>80% existing systems fixing bugs already productionised application</a:t>
            </a:r>
          </a:p>
          <a:p>
            <a:r>
              <a:rPr lang="en-GB" baseline="0" dirty="0"/>
              <a:t>20% more senior, proactive use all the new tools highly trusted</a:t>
            </a:r>
          </a:p>
          <a:p>
            <a:endParaRPr lang="en-GB" baseline="0" dirty="0"/>
          </a:p>
          <a:p>
            <a:r>
              <a:rPr lang="en-GB" baseline="0" dirty="0"/>
              <a:t>80s need produce security code support peer review, clearly defined toolset.  SAST and DAST tools with a clear feedback loop helps re-enforce positive behaviour.  </a:t>
            </a:r>
          </a:p>
          <a:p>
            <a:endParaRPr lang="en-GB" baseline="0" dirty="0"/>
          </a:p>
          <a:p>
            <a:r>
              <a:rPr lang="en-GB" baseline="0" dirty="0"/>
              <a:t>Secure Code Champions support development teams.  opportunity for training; first point of contact triage; threat modelling workflow.</a:t>
            </a:r>
          </a:p>
          <a:p>
            <a:endParaRPr lang="en-GB" baseline="0" dirty="0"/>
          </a:p>
          <a:p>
            <a:r>
              <a:rPr lang="en-GB" baseline="0" dirty="0"/>
              <a:t>Open source centre of a modern development team Log4j vulnerability </a:t>
            </a:r>
          </a:p>
          <a:p>
            <a:r>
              <a:rPr lang="en-GB" baseline="0" dirty="0"/>
              <a:t>Security must be an enabler and support the use in a controlled manner</a:t>
            </a:r>
          </a:p>
          <a:p>
            <a:r>
              <a:rPr lang="en-GB" baseline="0" dirty="0"/>
              <a:t>Move away from internet and grabbing libraries and instead curated collection  </a:t>
            </a:r>
          </a:p>
          <a:p>
            <a:r>
              <a:rPr lang="en-GB" baseline="0" dirty="0"/>
              <a:t>Containers approved list of images created, and maintained</a:t>
            </a:r>
          </a:p>
          <a:p>
            <a:endParaRPr lang="en-GB" baseline="0" dirty="0"/>
          </a:p>
          <a:p>
            <a:r>
              <a:rPr lang="en-GB" baseline="0" dirty="0"/>
              <a:t>20% “slightly” less restricted allowed to innovate</a:t>
            </a:r>
          </a:p>
          <a:p>
            <a:r>
              <a:rPr lang="en-GB" baseline="0" dirty="0"/>
              <a:t>“high trust, virtual, team” deeper understanding of security concerns test-drive new tooling and components</a:t>
            </a:r>
          </a:p>
          <a:p>
            <a:r>
              <a:rPr lang="en-GB" baseline="0" dirty="0"/>
              <a:t>Walled garden safe space for innovation approved, ways of working trickle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3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Everything as Code should replace manual processes provide predictable, reliable, secure, and faster deployments.</a:t>
            </a:r>
          </a:p>
          <a:p>
            <a:endParaRPr lang="en-GB" dirty="0"/>
          </a:p>
          <a:p>
            <a:r>
              <a:rPr lang="en-GB" dirty="0"/>
              <a:t>Use</a:t>
            </a:r>
            <a:r>
              <a:rPr lang="en-GB" baseline="0" dirty="0"/>
              <a:t> cases and understanding prevent over-engineering a solution</a:t>
            </a:r>
          </a:p>
          <a:p>
            <a:r>
              <a:rPr lang="en-GB" baseline="0" dirty="0"/>
              <a:t>Challenge for some developers, it certainly was for me.  </a:t>
            </a:r>
          </a:p>
          <a:p>
            <a:endParaRPr lang="en-GB" baseline="0" dirty="0"/>
          </a:p>
          <a:p>
            <a:r>
              <a:rPr lang="en-GB" baseline="0" dirty="0"/>
              <a:t>Everything as Code needs to be protected.  Provide the same controls.</a:t>
            </a:r>
          </a:p>
          <a:p>
            <a:endParaRPr lang="en-GB" baseline="0" dirty="0"/>
          </a:p>
          <a:p>
            <a:r>
              <a:rPr lang="en-GB" baseline="0" dirty="0"/>
              <a:t>How we use the cloud.  “lifting and shifting” should be the exception.  </a:t>
            </a:r>
          </a:p>
          <a:p>
            <a:r>
              <a:rPr lang="en-GB" baseline="0" dirty="0"/>
              <a:t>Cost and efficiency benefits through native resources and SaaS solutions.  </a:t>
            </a:r>
          </a:p>
          <a:p>
            <a:r>
              <a:rPr lang="en-GB" baseline="0" dirty="0"/>
              <a:t>Stick to VM-centric creating data centre and technical debt.</a:t>
            </a:r>
          </a:p>
          <a:p>
            <a:endParaRPr lang="en-GB" baseline="0" dirty="0"/>
          </a:p>
          <a:p>
            <a:r>
              <a:rPr lang="en-GB" baseline="0" dirty="0"/>
              <a:t>Developer use of cloud native resource, challenge the use of VMs.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489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Favourite concepts destroy and rebuild -</a:t>
            </a:r>
            <a:r>
              <a:rPr lang="en-GB" baseline="0" dirty="0"/>
              <a:t> pets versus cattle.  </a:t>
            </a:r>
          </a:p>
          <a:p>
            <a:r>
              <a:rPr lang="en-GB" baseline="0" dirty="0"/>
              <a:t>New server like a pet, care for it by updating and patching software, feed it with new applications and libraries. Never let it be turned off.  </a:t>
            </a:r>
          </a:p>
          <a:p>
            <a:r>
              <a:rPr lang="en-GB" baseline="0" dirty="0"/>
              <a:t>Cloud should be seen as cattle.  When a head of cattle is ill, it is disposed of, and replaced. </a:t>
            </a:r>
          </a:p>
          <a:p>
            <a:endParaRPr lang="en-GB" baseline="0" dirty="0"/>
          </a:p>
          <a:p>
            <a:r>
              <a:rPr lang="en-GB" baseline="0" dirty="0"/>
              <a:t>Keeps us on top of any newly released vulnerabilities. Limit the potential persistence of any issues.</a:t>
            </a:r>
          </a:p>
          <a:p>
            <a:endParaRPr lang="en-GB" baseline="0" dirty="0"/>
          </a:p>
          <a:p>
            <a:r>
              <a:rPr lang="en-GB" baseline="0" dirty="0"/>
              <a:t>Inventory - you can’t protect what you don’t know about.  </a:t>
            </a:r>
          </a:p>
          <a:p>
            <a:r>
              <a:rPr lang="en-GB" baseline="0" dirty="0"/>
              <a:t>Threat intelligence and insights understand real risk and critical severity for us.  </a:t>
            </a:r>
          </a:p>
          <a:p>
            <a:r>
              <a:rPr lang="en-GB" baseline="0" dirty="0"/>
              <a:t>If you remember one thing from this presentation about monitoring it should be this … Risks without context are meaningless.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85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aseline="0" dirty="0"/>
              <a:t>Pressures/lack of capacity or capability = lift and shift.  The more you build the more you have to work.</a:t>
            </a:r>
          </a:p>
          <a:p>
            <a:pPr marL="0" indent="0">
              <a:buNone/>
            </a:pPr>
            <a:r>
              <a:rPr lang="en-GB" baseline="0" dirty="0"/>
              <a:t>Creating technical debt that will, in all likelihood, outlive your role.  </a:t>
            </a:r>
          </a:p>
          <a:p>
            <a:pPr marL="0" indent="0">
              <a:buNone/>
            </a:pPr>
            <a:endParaRPr lang="en-GB" baseline="0" dirty="0"/>
          </a:p>
          <a:p>
            <a:pPr marL="0" indent="0">
              <a:buNone/>
            </a:pPr>
            <a:r>
              <a:rPr lang="en-GB" baseline="0" dirty="0"/>
              <a:t>CAN be automated but we have to be realistic. Review manual process and make it as secure as you can.  </a:t>
            </a:r>
          </a:p>
          <a:p>
            <a:pPr marL="0" indent="0">
              <a:buNone/>
            </a:pPr>
            <a:endParaRPr lang="en-GB" baseline="0" dirty="0"/>
          </a:p>
          <a:p>
            <a:pPr marL="0" indent="0">
              <a:buNone/>
            </a:pPr>
            <a:r>
              <a:rPr lang="en-GB" baseline="0" dirty="0"/>
              <a:t>Policies are the guardrails that protect us from ourselves</a:t>
            </a:r>
          </a:p>
          <a:p>
            <a:pPr marL="0" indent="0">
              <a:buNone/>
            </a:pPr>
            <a:endParaRPr lang="en-GB" baseline="0" dirty="0"/>
          </a:p>
          <a:p>
            <a:pPr marL="0" indent="0">
              <a:buNone/>
            </a:pPr>
            <a:r>
              <a:rPr lang="en-GB" baseline="0" dirty="0"/>
              <a:t>Use data to praise the good, and highlight the bad.  </a:t>
            </a:r>
          </a:p>
          <a:p>
            <a:pPr marL="0" indent="0">
              <a:buNone/>
            </a:pPr>
            <a:endParaRPr lang="en-GB" baseline="0" dirty="0"/>
          </a:p>
          <a:p>
            <a:pPr marL="0" indent="0">
              <a:buNone/>
            </a:pPr>
            <a:r>
              <a:rPr lang="en-GB" baseline="0" dirty="0"/>
              <a:t>Combination of People, Process, and Technology.  Culture of support, openness, and learning to retain the best staff</a:t>
            </a:r>
          </a:p>
          <a:p>
            <a:pPr marL="0" indent="0">
              <a:buNone/>
            </a:pPr>
            <a:r>
              <a:rPr lang="en-GB" baseline="0" dirty="0"/>
              <a:t>Invest in </a:t>
            </a:r>
            <a:r>
              <a:rPr lang="en-GB" baseline="0"/>
              <a:t>tooling to support </a:t>
            </a:r>
            <a:r>
              <a:rPr lang="en-GB" baseline="0" dirty="0"/>
              <a:t>your processes, and help your staff be more efficient. 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78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5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ark Blue Cover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Placeholder 28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5487988"/>
            <a:ext cx="5869709" cy="982800"/>
          </a:xfrm>
          <a:prstGeom prst="rect">
            <a:avLst/>
          </a:prstGeo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66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7200" y="2043908"/>
            <a:ext cx="5869710" cy="3444079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40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</a:t>
            </a:r>
            <a:br>
              <a:rPr lang="en-GB" dirty="0"/>
            </a:br>
            <a:r>
              <a:rPr lang="en-GB" dirty="0"/>
              <a:t>(Century Gothic 40pt)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(Century Gothic 24pt)</a:t>
            </a:r>
          </a:p>
          <a:p>
            <a:pPr lvl="1"/>
            <a:endParaRPr lang="en-US" dirty="0"/>
          </a:p>
        </p:txBody>
      </p:sp>
      <p:pic>
        <p:nvPicPr>
          <p:cNvPr id="12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34" y="456300"/>
            <a:ext cx="2894054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47877E4-F631-436F-BB68-A40E235D27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8314" y="1316028"/>
            <a:ext cx="5869710" cy="440552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2400" b="1">
                <a:solidFill>
                  <a:srgbClr val="77E3E4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Bank Security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77" y="0"/>
            <a:ext cx="4558922" cy="686276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4762800"/>
            <a:ext cx="1782000" cy="1782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457198" y="0"/>
            <a:ext cx="7165181" cy="458639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/>
              <a:t>Document classification: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33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5628000" cy="4629150"/>
          </a:xfrm>
          <a:prstGeom prst="rect">
            <a:avLst/>
          </a:prstGeom>
        </p:spPr>
        <p:txBody>
          <a:bodyPr rIns="180000"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11306" y="1752600"/>
            <a:ext cx="5622790" cy="4629150"/>
          </a:xfrm>
          <a:prstGeom prst="rect">
            <a:avLst/>
          </a:prstGeom>
        </p:spPr>
        <p:txBody>
          <a:bodyPr rIns="180000"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61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051175" y="1752600"/>
            <a:ext cx="6096000" cy="462915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49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1752600"/>
            <a:ext cx="9144000" cy="462915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881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8000" y="1761172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094696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68000" y="2741612"/>
            <a:ext cx="5626696" cy="3640137"/>
          </a:xfrm>
        </p:spPr>
        <p:txBody>
          <a:bodyPr rIns="180000"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2741613"/>
            <a:ext cx="5638096" cy="3640137"/>
          </a:xfrm>
        </p:spPr>
        <p:txBody>
          <a:bodyPr rIns="180000"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677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62420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570488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313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414600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360888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133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101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014465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11616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130407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313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3482560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6496807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9511053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1595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57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619157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028040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288535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949779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313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798935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5129557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7460179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9790800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026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24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55296" y="16"/>
            <a:ext cx="11279504" cy="2741596"/>
            <a:chOff x="455296" y="0"/>
            <a:chExt cx="11279504" cy="289560"/>
          </a:xfrm>
        </p:grpSpPr>
        <p:sp>
          <p:nvSpPr>
            <p:cNvPr id="45" name="Rectangle 44"/>
            <p:cNvSpPr/>
            <p:nvPr/>
          </p:nvSpPr>
          <p:spPr>
            <a:xfrm>
              <a:off x="455296" y="0"/>
              <a:ext cx="6508722" cy="2895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64018" y="0"/>
              <a:ext cx="2855754" cy="289560"/>
            </a:xfrm>
            <a:prstGeom prst="rect">
              <a:avLst/>
            </a:prstGeom>
            <a:solidFill>
              <a:srgbClr val="3CD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9819772" y="0"/>
              <a:ext cx="1915028" cy="289560"/>
            </a:xfrm>
            <a:prstGeom prst="rect">
              <a:avLst/>
            </a:prstGeom>
            <a:solidFill>
              <a:srgbClr val="77E3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5296" y="2741612"/>
            <a:ext cx="11279504" cy="1538287"/>
          </a:xfrm>
        </p:spPr>
        <p:txBody>
          <a:bodyPr anchor="b"/>
          <a:lstStyle>
            <a:lvl1pPr>
              <a:defRPr sz="4800" b="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4381500"/>
            <a:ext cx="11277600" cy="11938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3126046" y="6383971"/>
            <a:ext cx="1856599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033010" y="6383971"/>
            <a:ext cx="5645537" cy="365125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728912" y="6383971"/>
            <a:ext cx="1016688" cy="3695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47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1227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" b="9264"/>
          <a:stretch/>
        </p:blipFill>
        <p:spPr>
          <a:xfrm>
            <a:off x="0" y="-27214"/>
            <a:ext cx="12192000" cy="6879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1441671"/>
            <a:ext cx="3942000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4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5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7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1126864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1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68000" y="1752283"/>
            <a:ext cx="11277600" cy="462946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table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79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51175" y="1752600"/>
            <a:ext cx="86817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2131200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58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00024" y="1752600"/>
            <a:ext cx="56349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5172146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8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154103" y="1752600"/>
            <a:ext cx="257999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</a:t>
            </a:r>
            <a:br>
              <a:rPr lang="en-US" dirty="0"/>
            </a:br>
            <a:r>
              <a:rPr lang="en-US" dirty="0"/>
              <a:t>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</a:t>
            </a:r>
            <a:br>
              <a:rPr lang="en-US" dirty="0"/>
            </a:br>
            <a:r>
              <a:rPr lang="en-US" dirty="0"/>
              <a:t>(Arial 24pt)</a:t>
            </a:r>
          </a:p>
          <a:p>
            <a:pPr lvl="4"/>
            <a:r>
              <a:rPr lang="en-US" dirty="0"/>
              <a:t>Bulleted source</a:t>
            </a:r>
            <a:br>
              <a:rPr lang="en-US" dirty="0"/>
            </a:br>
            <a:r>
              <a:rPr lang="en-US" dirty="0"/>
              <a:t>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8236031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76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9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rt and title slide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fld id="{B0B34E4B-25F1-4D72-B319-B9B5A0ABC91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icon to add 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5296" y="0"/>
            <a:ext cx="11278800" cy="2895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rgbClr val="7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 userDrawn="1"/>
        </p:nvSpPr>
        <p:spPr>
          <a:xfrm>
            <a:off x="659746" y="6336828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E7E9EC"/>
                </a:solidFill>
                <a:latin typeface="Century Gothic" panose="020B0502020202020204" pitchFamily="34" charset="0"/>
              </a:rPr>
              <a:t>You are the key</a:t>
            </a:r>
            <a:endParaRPr lang="en-GB" sz="1100" b="1" baseline="0" dirty="0">
              <a:solidFill>
                <a:srgbClr val="E7E9EC"/>
              </a:solidFill>
              <a:latin typeface="Century Gothic" panose="020B0502020202020204" pitchFamily="34" charset="0"/>
            </a:endParaRPr>
          </a:p>
          <a:p>
            <a:r>
              <a:rPr lang="en-GB" sz="1100" dirty="0">
                <a:solidFill>
                  <a:srgbClr val="E7E9EC"/>
                </a:solidFill>
                <a:latin typeface="Century Gothic" panose="020B0502020202020204" pitchFamily="34" charset="0"/>
              </a:rPr>
              <a:t>to better Bank security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" y="6343696"/>
            <a:ext cx="435274" cy="4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7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09" y="6381750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50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00" y="457200"/>
            <a:ext cx="11277600" cy="9128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6046" y="6383971"/>
            <a:ext cx="185659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3010" y="6383971"/>
            <a:ext cx="5645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8912" y="6383971"/>
            <a:ext cx="1016688" cy="36957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B34E4B-25F1-4D72-B319-B9B5A0ABC91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55296" y="0"/>
            <a:ext cx="6508722" cy="289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rgbClr val="7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752599"/>
            <a:ext cx="11277600" cy="4627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59746" y="6336828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entury Gothic" panose="020B0502020202020204" pitchFamily="34" charset="0"/>
              </a:rPr>
              <a:t>You are the key</a:t>
            </a:r>
            <a:endParaRPr lang="en-GB" sz="1100" b="1" baseline="0" dirty="0">
              <a:latin typeface="Century Gothic" panose="020B0502020202020204" pitchFamily="34" charset="0"/>
            </a:endParaRPr>
          </a:p>
          <a:p>
            <a:r>
              <a:rPr lang="en-GB" sz="1100" dirty="0">
                <a:latin typeface="Century Gothic" panose="020B0502020202020204" pitchFamily="34" charset="0"/>
              </a:rPr>
              <a:t>to better Bank security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" y="6344217"/>
            <a:ext cx="435273" cy="4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16" r:id="rId2"/>
    <p:sldLayoutId id="2147483732" r:id="rId3"/>
    <p:sldLayoutId id="2147483717" r:id="rId4"/>
    <p:sldLayoutId id="2147483718" r:id="rId5"/>
    <p:sldLayoutId id="2147483719" r:id="rId6"/>
    <p:sldLayoutId id="2147483720" r:id="rId7"/>
    <p:sldLayoutId id="2147483734" r:id="rId8"/>
    <p:sldLayoutId id="2147483721" r:id="rId9"/>
    <p:sldLayoutId id="2147483722" r:id="rId10"/>
    <p:sldLayoutId id="2147483723" r:id="rId11"/>
    <p:sldLayoutId id="2147483733" r:id="rId12"/>
    <p:sldLayoutId id="2147483725" r:id="rId13"/>
    <p:sldLayoutId id="2147483726" r:id="rId14"/>
    <p:sldLayoutId id="2147483727" r:id="rId15"/>
    <p:sldLayoutId id="2147483728" r:id="rId16"/>
    <p:sldLayoutId id="2147483747" r:id="rId17"/>
    <p:sldLayoutId id="2147483731" r:id="rId18"/>
    <p:sldLayoutId id="2147483739" r:id="rId19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en-GB" sz="2800" b="1" kern="1200" baseline="0" noProof="0" dirty="0">
          <a:solidFill>
            <a:srgbClr val="12273F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88000" marR="0" indent="-288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4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863">
          <p15:clr>
            <a:srgbClr val="F26B43"/>
          </p15:clr>
        </p15:guide>
        <p15:guide id="4" orient="horz" pos="1727">
          <p15:clr>
            <a:srgbClr val="F26B43"/>
          </p15:clr>
        </p15:guide>
        <p15:guide id="5" orient="horz" pos="3456">
          <p15:clr>
            <a:srgbClr val="F26B43"/>
          </p15:clr>
        </p15:guide>
        <p15:guide id="6" pos="4802">
          <p15:clr>
            <a:srgbClr val="F26B43"/>
          </p15:clr>
        </p15:guide>
        <p15:guide id="7" pos="5762">
          <p15:clr>
            <a:srgbClr val="F26B43"/>
          </p15:clr>
        </p15:guide>
        <p15:guide id="8" pos="6720">
          <p15:clr>
            <a:srgbClr val="F26B43"/>
          </p15:clr>
        </p15:guide>
        <p15:guide id="9" pos="7392">
          <p15:clr>
            <a:srgbClr val="F26B43"/>
          </p15:clr>
        </p15:guide>
        <p15:guide id="10" orient="horz" pos="288">
          <p15:clr>
            <a:srgbClr val="F26B43"/>
          </p15:clr>
        </p15:guide>
        <p15:guide id="11" orient="horz" pos="4020">
          <p15:clr>
            <a:srgbClr val="F26B43"/>
          </p15:clr>
        </p15:guide>
        <p15:guide id="12" pos="2880">
          <p15:clr>
            <a:srgbClr val="F26B43"/>
          </p15:clr>
        </p15:guide>
        <p15:guide id="13" pos="1922">
          <p15:clr>
            <a:srgbClr val="F26B43"/>
          </p15:clr>
        </p15:guide>
        <p15:guide id="14" pos="960">
          <p15:clr>
            <a:srgbClr val="F26B43"/>
          </p15:clr>
        </p15:guide>
        <p15:guide id="15" pos="288">
          <p15:clr>
            <a:srgbClr val="F26B43"/>
          </p15:clr>
        </p15:guide>
        <p15:guide id="16" pos="6560">
          <p15:clr>
            <a:srgbClr val="F26B43"/>
          </p15:clr>
        </p15:guide>
        <p15:guide id="18" orient="horz" pos="1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Vince King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Moving to the Cloud Security with </a:t>
            </a:r>
            <a:r>
              <a:rPr lang="en-GB" dirty="0" err="1"/>
              <a:t>DevSecOps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4D590-D017-207D-A2E6-B9E58C3BE0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Bank Security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40A4-F2C2-C2C1-9A5C-52A09F130C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18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81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Document classification: GREEN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Who’s this talking to me now?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767" y="3451053"/>
            <a:ext cx="2454219" cy="814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768" y="1453199"/>
            <a:ext cx="2454219" cy="975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767" y="2562881"/>
            <a:ext cx="2457143" cy="752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766" y="4400867"/>
            <a:ext cx="2454219" cy="7301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3214" y="3612051"/>
            <a:ext cx="1124091" cy="1500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6" y="1453198"/>
            <a:ext cx="1742859" cy="17280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37460" y="1470842"/>
            <a:ext cx="52578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Vincent King</a:t>
            </a:r>
          </a:p>
          <a:p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Senior Cyber Analyst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Head of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DevSecOps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Bank of England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9666" y="3976506"/>
            <a:ext cx="5181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Reformed Developer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Secure Coding Subject Matter Expert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Qualys Certified Specialist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(ISC)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Certified Information Security Professional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16113" y="5624928"/>
            <a:ext cx="4288707" cy="526132"/>
            <a:chOff x="3177536" y="5583419"/>
            <a:chExt cx="3514120" cy="526132"/>
          </a:xfrm>
        </p:grpSpPr>
        <p:sp>
          <p:nvSpPr>
            <p:cNvPr id="14" name="Rectangle 13"/>
            <p:cNvSpPr/>
            <p:nvPr/>
          </p:nvSpPr>
          <p:spPr>
            <a:xfrm>
              <a:off x="3696990" y="5583419"/>
              <a:ext cx="29946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 err="1">
                  <a:latin typeface="Arial" panose="020B0604020202020204" pitchFamily="34" charset="0"/>
                  <a:cs typeface="Arial" panose="020B0604020202020204" pitchFamily="34" charset="0"/>
                </a:rPr>
                <a:t>DevSecOpsVince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8" name="Picture 4" descr="Linkedin free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7536" y="5590097"/>
              <a:ext cx="519454" cy="519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766" y="5266766"/>
            <a:ext cx="2454219" cy="12119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524" y="2058836"/>
            <a:ext cx="1359469" cy="135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9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DevOps vs Security – The Perception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75158" y="1453198"/>
            <a:ext cx="1401969" cy="3172241"/>
            <a:chOff x="5075158" y="1453198"/>
            <a:chExt cx="1711618" cy="3872885"/>
          </a:xfrm>
        </p:grpSpPr>
        <p:sp>
          <p:nvSpPr>
            <p:cNvPr id="7" name="Rectangle 6"/>
            <p:cNvSpPr/>
            <p:nvPr/>
          </p:nvSpPr>
          <p:spPr>
            <a:xfrm>
              <a:off x="5880734" y="3148296"/>
              <a:ext cx="110367" cy="2177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75158" y="1453198"/>
              <a:ext cx="1711618" cy="2494548"/>
              <a:chOff x="2276346" y="1214618"/>
              <a:chExt cx="2926488" cy="4265125"/>
            </a:xfrm>
          </p:grpSpPr>
          <p:pic>
            <p:nvPicPr>
              <p:cNvPr id="9" name="Picture 8" descr="File:You shall not pass sign.sv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6346" y="1214618"/>
                <a:ext cx="2926488" cy="4265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 rot="20077301">
                <a:off x="2477970" y="4288270"/>
                <a:ext cx="948859" cy="5788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Dev</a:t>
                </a:r>
                <a:endParaRPr lang="en-GB" sz="4800" dirty="0">
                  <a:solidFill>
                    <a:schemeClr val="bg1"/>
                  </a:solidFill>
                  <a:latin typeface="Lucida Console" panose="020B0609040504020204" pitchFamily="49" charset="0"/>
                </a:endParaRPr>
              </a:p>
            </p:txBody>
          </p:sp>
        </p:grpSp>
      </p:grpSp>
      <p:pic>
        <p:nvPicPr>
          <p:cNvPr id="11" name="Picture 4" descr="https://cdn-assets-cloud.frontify.com/s3/frontify-cloud-files-us/eyJwYXRoIjoiZnJvbnRpZnlcL2FjY291bnRzXC84MVwvMTQwMDg3XC9wcm9qZWN0c1wvMjcwOTIzXC9hc3NldHNcLzMyXC80ODUwNzY4XC9jMzIzNjU5NjFlNDM0OGU2MGZhZTlkZWE5NmQzOTE5Ny0xNjAzOTcxNzgxLnBuZyJ9:frontify:AK8MnPf0byW7hQMsVWbxHC5-Wl5OhXqOOocallbPm7w?width=2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39" y="1699161"/>
            <a:ext cx="3021281" cy="302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cdn-assets-cloud.frontify.com/s3/frontify-cloud-files-us/eyJwYXRoIjoiZnJvbnRpZnlcL2FjY291bnRzXC84MVwvMTQwMDg3XC9wcm9qZWN0c1wvMjcwOTIzXC9hc3NldHNcL2RhXC80ODUwNzY0XC9iZjU2YmFmODViMDJiMDEwOTBiM2FhMzY3M2JjZmU0NS0xNjAzOTcxNzc5LnBuZyJ9:frontify:vPx79-5-G5_QcJz6wAkKyrz6M0ElPcPyHi746lWx8Ac?width=2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69" y="1699161"/>
            <a:ext cx="2838202" cy="28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49478" y="4784257"/>
            <a:ext cx="1295547" cy="8309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2502" y="4784258"/>
            <a:ext cx="1245854" cy="83099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6216" y="4784257"/>
            <a:ext cx="1314784" cy="8309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</a:p>
        </p:txBody>
      </p:sp>
    </p:spTree>
    <p:extLst>
      <p:ext uri="{BB962C8B-B14F-4D97-AF65-F5344CB8AC3E}">
        <p14:creationId xmlns:p14="http://schemas.microsoft.com/office/powerpoint/2010/main" val="61491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should Sec live?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64902" y="1176735"/>
            <a:ext cx="8933662" cy="4500568"/>
            <a:chOff x="1464902" y="1176735"/>
            <a:chExt cx="8933662" cy="45005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4902" y="1176735"/>
              <a:ext cx="8933662" cy="450056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371725" y="2209800"/>
              <a:ext cx="7674637" cy="3405947"/>
              <a:chOff x="2371725" y="2209800"/>
              <a:chExt cx="7674637" cy="340594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371725" y="2628900"/>
                <a:ext cx="6158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Sec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086350" y="3067197"/>
                <a:ext cx="6158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Sec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591550" y="2209800"/>
                <a:ext cx="6158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Sec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360666" y="3957387"/>
                <a:ext cx="1021433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Dev</a:t>
                </a:r>
                <a:endParaRPr lang="en-GB" sz="4800" dirty="0">
                  <a:solidFill>
                    <a:srgbClr val="002161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862761" y="3103585"/>
                <a:ext cx="1024639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Ops</a:t>
                </a:r>
                <a:endParaRPr lang="en-GB" sz="6600" dirty="0">
                  <a:solidFill>
                    <a:srgbClr val="002161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86350" y="4692417"/>
                <a:ext cx="496001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5400" dirty="0">
                    <a:solidFill>
                      <a:srgbClr val="002161"/>
                    </a:solidFill>
                    <a:latin typeface="Bahnschrift Condensed" panose="020B0502040204020203" pitchFamily="34" charset="0"/>
                  </a:rPr>
                  <a:t>Security Everywhere</a:t>
                </a:r>
                <a:endParaRPr lang="en-GB" sz="5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396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should Sec live?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95" y="2648370"/>
            <a:ext cx="3000375" cy="302895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637896" y="557913"/>
            <a:ext cx="4238625" cy="2141989"/>
            <a:chOff x="1463599" y="1169409"/>
            <a:chExt cx="4238625" cy="214198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3599" y="1169409"/>
              <a:ext cx="4238625" cy="2133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43219" y="1830320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  <a:endParaRPr lang="en-GB" sz="16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44154" y="203913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7116" y="1641119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11081" y="2455757"/>
              <a:ext cx="6206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Dev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6263" y="2047522"/>
              <a:ext cx="6206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Ops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5728" y="2788178"/>
              <a:ext cx="26564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Security Everywhere</a:t>
              </a:r>
              <a:endParaRPr lang="en-GB" sz="28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7396" y="2675070"/>
            <a:ext cx="3326385" cy="1477328"/>
          </a:xfrm>
          <a:prstGeom prst="rect">
            <a:avLst/>
          </a:prstGeom>
          <a:solidFill>
            <a:srgbClr val="0A4266"/>
          </a:solidFill>
          <a:ln>
            <a:solidFill>
              <a:srgbClr val="0A4266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Secure coding training</a:t>
            </a:r>
            <a:endParaRPr lang="en-GB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Code reviews</a:t>
            </a:r>
          </a:p>
          <a:p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SAST</a:t>
            </a:r>
            <a:endParaRPr lang="en-GB" dirty="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Secure code reuse</a:t>
            </a:r>
          </a:p>
          <a:p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Gold container images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073781" y="2675070"/>
            <a:ext cx="1090500" cy="4078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34461" y="3071967"/>
            <a:ext cx="3319339" cy="1477328"/>
          </a:xfrm>
          <a:prstGeom prst="rect">
            <a:avLst/>
          </a:prstGeom>
          <a:solidFill>
            <a:srgbClr val="0A97D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Secure code champions</a:t>
            </a:r>
            <a:endParaRPr lang="en-GB" sz="4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Peer oversight</a:t>
            </a:r>
          </a:p>
          <a:p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High trust team</a:t>
            </a:r>
          </a:p>
          <a:p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Open Source code use</a:t>
            </a:r>
          </a:p>
          <a:p>
            <a:r>
              <a:rPr lang="en-GB" dirty="0">
                <a:solidFill>
                  <a:schemeClr val="bg1"/>
                </a:solidFill>
                <a:latin typeface="Lucida Console" panose="020B0609040504020204" pitchFamily="49" charset="0"/>
              </a:rPr>
              <a:t>Newer container images</a:t>
            </a:r>
          </a:p>
        </p:txBody>
      </p:sp>
      <p:sp>
        <p:nvSpPr>
          <p:cNvPr id="18" name="Bent Arrow 17"/>
          <p:cNvSpPr/>
          <p:nvPr/>
        </p:nvSpPr>
        <p:spPr>
          <a:xfrm rot="10800000">
            <a:off x="7209744" y="4680952"/>
            <a:ext cx="1204653" cy="864711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7524873" y="4322396"/>
            <a:ext cx="509588" cy="2268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73781" y="4001549"/>
            <a:ext cx="632444" cy="1508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421880" y="3071967"/>
            <a:ext cx="612581" cy="54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69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should Sec live?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3718F24-8B7D-4807-A2C5-8DA9DEF3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988" y="6088595"/>
            <a:ext cx="323711" cy="318881"/>
          </a:xfrm>
        </p:spPr>
        <p:txBody>
          <a:bodyPr/>
          <a:lstStyle/>
          <a:p>
            <a:fld id="{2D44FE07-6CE3-4185-9E45-D56B7973A736}" type="slidenum">
              <a:rPr lang="en-GB" smtClean="0"/>
              <a:t>6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7641400" y="557913"/>
            <a:ext cx="4238625" cy="2141989"/>
            <a:chOff x="7641400" y="557913"/>
            <a:chExt cx="4238625" cy="21419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1400" y="557913"/>
              <a:ext cx="4238625" cy="2133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017516" y="1218824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  <a:endParaRPr lang="en-GB" sz="16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18451" y="1427637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61413" y="10296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85378" y="1844261"/>
              <a:ext cx="6206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Dev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30560" y="1436026"/>
              <a:ext cx="6206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Ops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220025" y="2176682"/>
              <a:ext cx="26564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Security Everywhere</a:t>
              </a:r>
              <a:endParaRPr lang="en-GB" sz="2800" dirty="0"/>
            </a:p>
          </p:txBody>
        </p:sp>
      </p:grpSp>
      <p:pic>
        <p:nvPicPr>
          <p:cNvPr id="16" name="Picture 2" descr="https://cdn-assets-cloud.frontify.com/s3/frontify-cloud-files-us/eyJwYXRoIjoiZnJvbnRpZnlcL2FjY291bnRzXC84MVwvMTQwMDg3XC9wcm9qZWN0c1wvMjcwOTIzXC9hc3NldHNcLzRjXC80ODUxMjM3XC84MGI4MTJlYzdlNmUxOTRhNWMzMTI0MjZhYTc1MzBhNC0xNjAzOTcyMDQxLnBuZyJ9:frontify:Fg3T2L_gKvQuJ8l4S4XcRnJ2-IanipF41iEF8iK3b_0?width=2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57" y="1959246"/>
            <a:ext cx="3230600" cy="32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504276" y="3719269"/>
            <a:ext cx="2137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Infrastructure</a:t>
            </a:r>
          </a:p>
          <a:p>
            <a:r>
              <a:rPr lang="en-GB" dirty="0">
                <a:latin typeface="Lucida Console" panose="020B0609040504020204" pitchFamily="49" charset="0"/>
              </a:rPr>
              <a:t>as code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4942" y="3718896"/>
            <a:ext cx="1439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CI/CD</a:t>
            </a:r>
          </a:p>
          <a:p>
            <a:r>
              <a:rPr lang="en-GB" dirty="0">
                <a:latin typeface="Lucida Console" panose="020B0609040504020204" pitchFamily="49" charset="0"/>
              </a:rPr>
              <a:t>pipelines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75158" y="2635558"/>
            <a:ext cx="1718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Policy</a:t>
            </a:r>
          </a:p>
          <a:p>
            <a:r>
              <a:rPr lang="en-GB" dirty="0">
                <a:latin typeface="Lucida Console" panose="020B0609040504020204" pitchFamily="49" charset="0"/>
              </a:rPr>
              <a:t>enforcement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65482" y="2635559"/>
            <a:ext cx="1579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Documented</a:t>
            </a:r>
          </a:p>
          <a:p>
            <a:r>
              <a:rPr lang="en-GB" dirty="0">
                <a:latin typeface="Lucida Console" panose="020B0609040504020204" pitchFamily="49" charset="0"/>
              </a:rPr>
              <a:t>Use Cases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5350" y="4746652"/>
            <a:ext cx="3252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Challenge non-standard</a:t>
            </a:r>
          </a:p>
          <a:p>
            <a:r>
              <a:rPr lang="en-GB" dirty="0">
                <a:latin typeface="Lucida Console" panose="020B0609040504020204" pitchFamily="49" charset="0"/>
              </a:rPr>
              <a:t>architecture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95995" y="1750227"/>
            <a:ext cx="2137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Evidence-based</a:t>
            </a:r>
          </a:p>
          <a:p>
            <a:r>
              <a:rPr lang="en-GB" dirty="0">
                <a:latin typeface="Lucida Console" panose="020B0609040504020204" pitchFamily="49" charset="0"/>
              </a:rPr>
              <a:t>policy setting</a:t>
            </a:r>
          </a:p>
        </p:txBody>
      </p:sp>
    </p:spTree>
    <p:extLst>
      <p:ext uri="{BB962C8B-B14F-4D97-AF65-F5344CB8AC3E}">
        <p14:creationId xmlns:p14="http://schemas.microsoft.com/office/powerpoint/2010/main" val="334045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should Sec live?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46285" y="565253"/>
            <a:ext cx="4238625" cy="2134649"/>
            <a:chOff x="7646285" y="565253"/>
            <a:chExt cx="4238625" cy="213464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6285" y="565253"/>
              <a:ext cx="4238625" cy="2133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017516" y="1218824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  <a:endParaRPr lang="en-GB" sz="16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18451" y="1427637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61413" y="10296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85378" y="1844261"/>
              <a:ext cx="6206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Dev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30560" y="1436026"/>
              <a:ext cx="6206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Ops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220025" y="2176682"/>
              <a:ext cx="26564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Security Everywhere</a:t>
              </a:r>
              <a:endParaRPr lang="en-GB" sz="2800" dirty="0"/>
            </a:p>
          </p:txBody>
        </p:sp>
      </p:grpSp>
      <p:pic>
        <p:nvPicPr>
          <p:cNvPr id="14" name="Picture 2" descr="https://cdn-assets-cloud.frontify.com/s3/frontify-cloud-files-us/eyJwYXRoIjoiZnJvbnRpZnlcL2FjY291bnRzXC84MVwvMTQwMDg3XC9wcm9qZWN0c1wvMjcwOTIzXC9hc3NldHNcL2Q2XC80ODUxMjI1XC9kZjFhM2Y3Mzg3MzhhNmFmZTYyMDdlNjE4YTMwYTQ1OS0xNjAzOTcyMDM1LnBuZyJ9:frontify:dBwyzVVzgbqk8UGTjB_2_OmS7Kr8LjWFNIjcWsauKPk?width=2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64" y="2058616"/>
            <a:ext cx="3377553" cy="337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14378" y="2055158"/>
            <a:ext cx="15757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Destroy &amp; </a:t>
            </a:r>
          </a:p>
          <a:p>
            <a:r>
              <a:rPr lang="en-GB" dirty="0">
                <a:latin typeface="Lucida Console" panose="020B0609040504020204" pitchFamily="49" charset="0"/>
              </a:rPr>
              <a:t>rebuild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87585" y="2016318"/>
            <a:ext cx="1579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Continuous</a:t>
            </a:r>
          </a:p>
          <a:p>
            <a:r>
              <a:rPr lang="en-GB" dirty="0">
                <a:latin typeface="Lucida Console" panose="020B0609040504020204" pitchFamily="49" charset="0"/>
              </a:rPr>
              <a:t>monitoring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77955" y="2820536"/>
            <a:ext cx="1997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Vulnerability</a:t>
            </a:r>
          </a:p>
          <a:p>
            <a:r>
              <a:rPr lang="en-GB" dirty="0">
                <a:latin typeface="Lucida Console" panose="020B0609040504020204" pitchFamily="49" charset="0"/>
              </a:rPr>
              <a:t>Management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77955" y="4060174"/>
            <a:ext cx="1579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Policy</a:t>
            </a:r>
          </a:p>
          <a:p>
            <a:r>
              <a:rPr lang="en-GB" dirty="0">
                <a:latin typeface="Lucida Console" panose="020B0609040504020204" pitchFamily="49" charset="0"/>
              </a:rPr>
              <a:t>compliance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4875" y="4831504"/>
            <a:ext cx="2694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Posture management</a:t>
            </a:r>
          </a:p>
          <a:p>
            <a:r>
              <a:rPr lang="en-GB" dirty="0">
                <a:latin typeface="Lucida Console" panose="020B0609040504020204" pitchFamily="49" charset="0"/>
              </a:rPr>
              <a:t>reporting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94645" y="4793296"/>
            <a:ext cx="1439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Proactive</a:t>
            </a:r>
          </a:p>
          <a:p>
            <a:r>
              <a:rPr lang="en-GB" dirty="0">
                <a:latin typeface="Lucida Console" panose="020B0609040504020204" pitchFamily="49" charset="0"/>
              </a:rPr>
              <a:t>patching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4698" y="3424228"/>
            <a:ext cx="1858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Threat</a:t>
            </a:r>
          </a:p>
          <a:p>
            <a:r>
              <a:rPr lang="en-GB" dirty="0">
                <a:latin typeface="Lucida Console" panose="020B0609040504020204" pitchFamily="49" charset="0"/>
              </a:rPr>
              <a:t>Intelligence</a:t>
            </a:r>
          </a:p>
        </p:txBody>
      </p:sp>
    </p:spTree>
    <p:extLst>
      <p:ext uri="{BB962C8B-B14F-4D97-AF65-F5344CB8AC3E}">
        <p14:creationId xmlns:p14="http://schemas.microsoft.com/office/powerpoint/2010/main" val="300510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912814"/>
          </a:xfrm>
        </p:spPr>
        <p:txBody>
          <a:bodyPr/>
          <a:lstStyle/>
          <a:p>
            <a:r>
              <a:rPr lang="en-GB" dirty="0"/>
              <a:t>Vince’s Five Rules of </a:t>
            </a:r>
            <a:r>
              <a:rPr lang="en-GB" dirty="0" err="1"/>
              <a:t>DevSecOps</a:t>
            </a:r>
            <a:r>
              <a:rPr lang="en-GB" dirty="0"/>
              <a:t> in the Cloud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24067" y="1877587"/>
            <a:ext cx="1720453" cy="230832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fontAlgn="ctr"/>
            <a:r>
              <a:rPr lang="en-GB" sz="4000" dirty="0">
                <a:latin typeface="Lucida Console" panose="020B0609040504020204" pitchFamily="49" charset="0"/>
              </a:rPr>
              <a:t>1</a:t>
            </a:r>
            <a:endParaRPr lang="en-GB" sz="1400" dirty="0">
              <a:latin typeface="Lucida Console" panose="020B0609040504020204" pitchFamily="49" charset="0"/>
            </a:endParaRPr>
          </a:p>
          <a:p>
            <a:pPr lvl="0" fontAlgn="ctr"/>
            <a:r>
              <a:rPr lang="en-GB" dirty="0">
                <a:latin typeface="Lucida Console" panose="020B0609040504020204" pitchFamily="49" charset="0"/>
              </a:rPr>
              <a:t>Use the benefits cloud platforms gives you</a:t>
            </a:r>
            <a:endParaRPr lang="en-GB" sz="1400" dirty="0">
              <a:latin typeface="Lucida Console" panose="020B0609040504020204" pitchFamily="49" charset="0"/>
            </a:endParaRPr>
          </a:p>
          <a:p>
            <a:pPr lvl="0" fontAlgn="ctr"/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0240" y="2179266"/>
            <a:ext cx="1720453" cy="3139321"/>
          </a:xfrm>
          <a:prstGeom prst="rect">
            <a:avLst/>
          </a:prstGeom>
          <a:solidFill>
            <a:srgbClr val="FDC41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fontAlgn="ctr"/>
            <a:r>
              <a:rPr lang="en-GB" sz="4000" dirty="0">
                <a:latin typeface="Lucida Console" panose="020B0609040504020204" pitchFamily="49" charset="0"/>
              </a:rPr>
              <a:t>2</a:t>
            </a:r>
            <a:endParaRPr lang="en-GB" sz="1400" dirty="0">
              <a:latin typeface="Lucida Console" panose="020B0609040504020204" pitchFamily="49" charset="0"/>
            </a:endParaRPr>
          </a:p>
          <a:p>
            <a:pPr lvl="0" fontAlgn="ctr"/>
            <a:r>
              <a:rPr lang="en-GB" dirty="0">
                <a:latin typeface="Lucida Console" panose="020B0609040504020204" pitchFamily="49" charset="0"/>
              </a:rPr>
              <a:t>Automate everything; where you can’t automate, secure the manual process</a:t>
            </a:r>
            <a:endParaRPr lang="en-GB" sz="1400" dirty="0">
              <a:latin typeface="Lucida Console" panose="020B0609040504020204" pitchFamily="49" charset="0"/>
            </a:endParaRPr>
          </a:p>
          <a:p>
            <a:pPr lvl="0" fontAlgn="ctr"/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1867" y="1701292"/>
            <a:ext cx="1720453" cy="258532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fontAlgn="ctr"/>
            <a:r>
              <a:rPr lang="en-GB" sz="4000" dirty="0">
                <a:latin typeface="Lucida Console" panose="020B0609040504020204" pitchFamily="49" charset="0"/>
              </a:rPr>
              <a:t>3</a:t>
            </a:r>
            <a:endParaRPr lang="en-GB" sz="1400" dirty="0">
              <a:latin typeface="Lucida Console" panose="020B0609040504020204" pitchFamily="49" charset="0"/>
            </a:endParaRPr>
          </a:p>
          <a:p>
            <a:pPr lvl="0" fontAlgn="ctr"/>
            <a:r>
              <a:rPr lang="en-GB" dirty="0">
                <a:latin typeface="Lucida Console" panose="020B0609040504020204" pitchFamily="49" charset="0"/>
              </a:rPr>
              <a:t>Set policies and enforce them through automation</a:t>
            </a:r>
            <a:endParaRPr lang="en-GB" sz="1400" dirty="0">
              <a:latin typeface="Lucida Console" panose="020B0609040504020204" pitchFamily="49" charset="0"/>
            </a:endParaRPr>
          </a:p>
          <a:p>
            <a:pPr lvl="0" fontAlgn="ctr"/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2586" y="2047558"/>
            <a:ext cx="1720453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fontAlgn="ctr"/>
            <a:r>
              <a:rPr lang="en-GB" sz="4000" dirty="0">
                <a:latin typeface="Lucida Console" panose="020B0609040504020204" pitchFamily="49" charset="0"/>
              </a:rPr>
              <a:t>4</a:t>
            </a:r>
            <a:endParaRPr lang="en-GB" sz="1400" dirty="0">
              <a:latin typeface="Lucida Console" panose="020B0609040504020204" pitchFamily="49" charset="0"/>
            </a:endParaRPr>
          </a:p>
          <a:p>
            <a:pPr lvl="0" fontAlgn="ctr"/>
            <a:r>
              <a:rPr lang="en-GB" dirty="0">
                <a:latin typeface="Lucida Console" panose="020B0609040504020204" pitchFamily="49" charset="0"/>
              </a:rPr>
              <a:t>Report on compliance and make the data available to all teams</a:t>
            </a:r>
            <a:endParaRPr lang="en-GB" sz="1400" dirty="0">
              <a:latin typeface="Lucida Console" panose="020B0609040504020204" pitchFamily="49" charset="0"/>
            </a:endParaRPr>
          </a:p>
          <a:p>
            <a:pPr lvl="0" fontAlgn="ctr"/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3305" y="2754750"/>
            <a:ext cx="1720453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fontAlgn="ctr"/>
            <a:r>
              <a:rPr lang="en-GB" sz="4000" dirty="0">
                <a:latin typeface="Lucida Console" panose="020B0609040504020204" pitchFamily="49" charset="0"/>
              </a:rPr>
              <a:t>5</a:t>
            </a:r>
            <a:endParaRPr lang="en-GB" sz="1400" dirty="0">
              <a:latin typeface="Lucida Console" panose="020B0609040504020204" pitchFamily="49" charset="0"/>
            </a:endParaRPr>
          </a:p>
          <a:p>
            <a:pPr lvl="0" fontAlgn="ctr"/>
            <a:r>
              <a:rPr lang="en-GB" dirty="0">
                <a:latin typeface="Lucida Console" panose="020B0609040504020204" pitchFamily="49" charset="0"/>
              </a:rPr>
              <a:t>Tooling cannot fix all your problems, invest in people and processes</a:t>
            </a:r>
            <a:endParaRPr lang="en-GB" sz="1400" dirty="0">
              <a:latin typeface="Lucida Console" panose="020B0609040504020204" pitchFamily="49" charset="0"/>
            </a:endParaRPr>
          </a:p>
          <a:p>
            <a:pPr lvl="0" fontAlgn="ctr"/>
            <a:endParaRPr lang="en-GB" sz="1400" dirty="0">
              <a:latin typeface="Lucida Console" panose="020B0609040504020204" pitchFamily="49" charset="0"/>
            </a:endParaRPr>
          </a:p>
        </p:txBody>
      </p:sp>
      <p:pic>
        <p:nvPicPr>
          <p:cNvPr id="12" name="Picture 2" descr="https://cdn-assets-cloud.frontify.com/s3/frontify-cloud-files-us/eyJwYXRoIjoiZnJvbnRpZnlcL2FjY291bnRzXC84MVwvMTQwMDg3XC9wcm9qZWN0c1wvMjcwOTIzXC9hc3NldHNcLzc5XC80ODUwNzcwXC83Y2ZlYTU0MzUxYTBjNTNlYjkwMjM1ZTU3NzFkNzUwZC0xNjAzOTcxNzgyLnBuZyJ9:frontify:cqhruwmzky-54zIFPBk9CavD7pCizxd_KETPWxXDdHo?width=2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037" y="2186108"/>
            <a:ext cx="582656" cy="58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cdn-assets-cloud.frontify.com/s3/frontify-cloud-files-us/eyJwYXRoIjoiZnJvbnRpZnlcL2FjY291bnRzXC84MVwvMTQwMDg3XC9wcm9qZWN0c1wvMjcwOTIzXC9hc3NldHNcLzllXC80ODUwNzY3XC8yMWJjZmNhNDg5YzhkYmViOTNhNjhkZWM5YWJiZjU4My0xNjAzOTcxNzgwLnBuZyJ9:frontify:QkPJjcWKI-L1U-M0Y_tMiBBXFnFfv0ObMzXuN85wXRY?width=24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383" y="2049257"/>
            <a:ext cx="582656" cy="58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cdn-assets-cloud.frontify.com/s3/frontify-cloud-files-us/eyJwYXRoIjoiZnJvbnRpZnlcL2FjY291bnRzXC84MVwvMTQwMDg3XC9wcm9qZWN0c1wvMjcwOTIzXC9hc3NldHNcLzdlXC80ODUxMjExXC9lNDRkMjNmYTdiOWRiZDFiMzcyOWNmZDVkZGE5MDYyMy0xNjAzOTcyMDI3LnBuZyJ9:frontify:zG5AA1eSiSpqrhyPw2hD-KrcsX3kIG54rcJ8WX68iyw?width=2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878" y="1908794"/>
            <a:ext cx="568642" cy="5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s://cdn-assets-cloud.frontify.com/s3/frontify-cloud-files-us/eyJwYXRoIjoiZnJvbnRpZnlcL2FjY291bnRzXC84MVwvMTQwMDg3XC9wcm9qZWN0c1wvMjcwOTIzXC9hc3NldHNcLzIyXC80ODUyMzMxXC9lNDMxNTVkOWMyMTllZmFjYjRkMDg2ZmZkNjY0ODI0NC0xNjAzOTcyNjQ2LnBuZyJ9:frontify:ISbj0c-htSzxfSQ2YQcOnwWS7zJkquJVK2bddifoNv0?width=24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566" y="2729706"/>
            <a:ext cx="707192" cy="70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s://cdn-assets-cloud.frontify.com/s3/frontify-cloud-files-us/eyJwYXRoIjoiZnJvbnRpZnlcL2FjY291bnRzXC84MVwvMTQwMDg3XC9wcm9qZWN0c1wvMjcwOTIzXC9hc3NldHNcLzcyXC80ODUyNzg0XC83YjJmZWZkNzNiY2FlZWM1NmQ2MmEyMTY3OWU3ZGI0OS0xNjAzOTcyODk2LnBuZyJ9:frontify:RY4SNZS70RSGPmCH0zEt9i5prgLmb-97SRcKrrspKSw?width=24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970" y="1762316"/>
            <a:ext cx="570483" cy="57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9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912814"/>
          </a:xfrm>
        </p:spPr>
        <p:txBody>
          <a:bodyPr/>
          <a:lstStyle/>
          <a:p>
            <a:r>
              <a:rPr lang="en-GB" dirty="0"/>
              <a:t>And Finally…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9666" y="3995786"/>
            <a:ext cx="5257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Vincent King</a:t>
            </a:r>
          </a:p>
          <a:p>
            <a:r>
              <a:rPr lang="en-GB" dirty="0"/>
              <a:t>Head of </a:t>
            </a:r>
            <a:r>
              <a:rPr lang="en-GB" dirty="0" err="1"/>
              <a:t>DevSecOps</a:t>
            </a:r>
            <a:r>
              <a:rPr lang="en-GB" dirty="0"/>
              <a:t> for Cloud Transformation</a:t>
            </a:r>
          </a:p>
          <a:p>
            <a:r>
              <a:rPr lang="en-GB" dirty="0"/>
              <a:t>Socio-Technical Security Posture Management</a:t>
            </a:r>
          </a:p>
          <a:p>
            <a:r>
              <a:rPr lang="en-GB" dirty="0"/>
              <a:t>Bank of England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1386" y="2070998"/>
            <a:ext cx="5316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Questions?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624" y="3964532"/>
            <a:ext cx="1743075" cy="172402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641400" y="559212"/>
            <a:ext cx="4238625" cy="2140690"/>
            <a:chOff x="7641400" y="559212"/>
            <a:chExt cx="4238625" cy="21406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1400" y="559212"/>
              <a:ext cx="4238625" cy="21336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017516" y="1218824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  <a:endParaRPr lang="en-GB" sz="1600" dirty="0">
                <a:solidFill>
                  <a:srgbClr val="00216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18451" y="1427637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961413" y="10296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85378" y="1844261"/>
              <a:ext cx="6206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Dev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130560" y="1436026"/>
              <a:ext cx="6206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Ops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220025" y="2176682"/>
              <a:ext cx="26564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2161"/>
                  </a:solidFill>
                  <a:latin typeface="Bahnschrift Condensed" panose="020B0502040204020203" pitchFamily="34" charset="0"/>
                </a:rPr>
                <a:t>Security Everywhere</a:t>
              </a:r>
              <a:endParaRPr lang="en-GB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5171" y="5507991"/>
            <a:ext cx="2437703" cy="388663"/>
            <a:chOff x="3312093" y="5583419"/>
            <a:chExt cx="2437703" cy="388663"/>
          </a:xfrm>
        </p:grpSpPr>
        <p:sp>
          <p:nvSpPr>
            <p:cNvPr id="32" name="Rectangle 31"/>
            <p:cNvSpPr/>
            <p:nvPr/>
          </p:nvSpPr>
          <p:spPr>
            <a:xfrm>
              <a:off x="3696990" y="5583419"/>
              <a:ext cx="2052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DevSecOpsVince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4" descr="Linkedin fre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093" y="5587185"/>
              <a:ext cx="384897" cy="384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76885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ank LINKS Template">
  <a:themeElements>
    <a:clrScheme name="Custom 36">
      <a:dk1>
        <a:srgbClr val="000000"/>
      </a:dk1>
      <a:lt1>
        <a:srgbClr val="FFFFFF"/>
      </a:lt1>
      <a:dk2>
        <a:srgbClr val="12273F"/>
      </a:dk2>
      <a:lt2>
        <a:srgbClr val="C4C9CF"/>
      </a:lt2>
      <a:accent1>
        <a:srgbClr val="3CD7D9"/>
      </a:accent1>
      <a:accent2>
        <a:srgbClr val="FF7300"/>
      </a:accent2>
      <a:accent3>
        <a:srgbClr val="9E71FE"/>
      </a:accent3>
      <a:accent4>
        <a:srgbClr val="D4AF37"/>
      </a:accent4>
      <a:accent5>
        <a:srgbClr val="A5D700"/>
      </a:accent5>
      <a:accent6>
        <a:srgbClr val="FF50C8"/>
      </a:accent6>
      <a:hlink>
        <a:srgbClr val="12273F"/>
      </a:hlink>
      <a:folHlink>
        <a:srgbClr val="12273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E-Official Template A V2" id="{05EC74AB-E69D-4B41-9543-D57883680519}" vid="{A6AC0DB2-2B97-FF42-889B-B46D3A3091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1089</Words>
  <Application>Microsoft Office PowerPoint</Application>
  <PresentationFormat>Widescreen</PresentationFormat>
  <Paragraphs>202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Condensed</vt:lpstr>
      <vt:lpstr>Berlin Sans FB</vt:lpstr>
      <vt:lpstr>Calibri</vt:lpstr>
      <vt:lpstr>Century Gothic</vt:lpstr>
      <vt:lpstr>Lucida Console</vt:lpstr>
      <vt:lpstr>Bank LINKS Template</vt:lpstr>
      <vt:lpstr>PowerPoint Presentation</vt:lpstr>
      <vt:lpstr>Who’s this talking to me now?</vt:lpstr>
      <vt:lpstr>DevOps vs Security – The Perception</vt:lpstr>
      <vt:lpstr>Where should Sec live?</vt:lpstr>
      <vt:lpstr>Where should Sec live?</vt:lpstr>
      <vt:lpstr>Where should Sec live?</vt:lpstr>
      <vt:lpstr>Where should Sec live?</vt:lpstr>
      <vt:lpstr>Vince’s Five Rules of DevSecOps in the Cloud</vt:lpstr>
      <vt:lpstr>And Finally…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Ruisi</dc:creator>
  <cp:lastModifiedBy>Vincent King</cp:lastModifiedBy>
  <cp:revision>43</cp:revision>
  <cp:lastPrinted>2022-08-25T09:46:36Z</cp:lastPrinted>
  <dcterms:created xsi:type="dcterms:W3CDTF">2022-03-04T14:18:02Z</dcterms:created>
  <dcterms:modified xsi:type="dcterms:W3CDTF">2022-09-28T21:11:36Z</dcterms:modified>
</cp:coreProperties>
</file>