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748" r:id="rId2"/>
  </p:sldMasterIdLst>
  <p:notesMasterIdLst>
    <p:notesMasterId r:id="rId8"/>
  </p:notesMasterIdLst>
  <p:sldIdLst>
    <p:sldId id="378" r:id="rId3"/>
    <p:sldId id="379" r:id="rId4"/>
    <p:sldId id="370" r:id="rId5"/>
    <p:sldId id="357" r:id="rId6"/>
    <p:sldId id="376"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9" autoAdjust="0"/>
    <p:restoredTop sz="61512" autoAdjust="0"/>
  </p:normalViewPr>
  <p:slideViewPr>
    <p:cSldViewPr snapToGrid="0" showGuides="1">
      <p:cViewPr varScale="1">
        <p:scale>
          <a:sx n="71" d="100"/>
          <a:sy n="71" d="100"/>
        </p:scale>
        <p:origin x="2052" y="60"/>
      </p:cViewPr>
      <p:guideLst/>
    </p:cSldViewPr>
  </p:slideViewPr>
  <p:notesTextViewPr>
    <p:cViewPr>
      <p:scale>
        <a:sx n="125" d="100"/>
        <a:sy n="125" d="100"/>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E002-B88B-4BB0-BA5A-919501F4FBF2}" type="datetimeFigureOut">
              <a:rPr lang="en-GB" smtClean="0"/>
              <a:t>21/10/2022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those of you that do</a:t>
            </a:r>
            <a:r>
              <a:rPr lang="en-GB" baseline="0" dirty="0" smtClean="0"/>
              <a:t> not know me, my name is Vince King, and I’ve been at the Bank for almost 10 years.  I’m a reformed developer, and have numerous roles including Ops Lead and DevOps subject matter expert.  I moved to Cyber 4 years ago working on Vulnerability Management and have picked up a lot of experience and a few certifications.</a:t>
            </a:r>
          </a:p>
          <a:p>
            <a:endParaRPr lang="en-GB" baseline="0" dirty="0" smtClean="0"/>
          </a:p>
          <a:p>
            <a:r>
              <a:rPr lang="en-GB" baseline="0" dirty="0" smtClean="0"/>
              <a:t>With my experience in DevOps and Cyber Security, I’m happy to lead the effort for </a:t>
            </a:r>
            <a:r>
              <a:rPr lang="en-GB" baseline="0" dirty="0" err="1" smtClean="0"/>
              <a:t>DevSecOps</a:t>
            </a:r>
            <a:r>
              <a:rPr lang="en-GB" baseline="0" dirty="0" smtClean="0"/>
              <a:t> for Cloud Transformation within the Bank.</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9348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700" b="1" dirty="0" smtClean="0">
                <a:solidFill>
                  <a:schemeClr val="tx1"/>
                </a:solidFill>
              </a:rPr>
              <a:t>How we’re funded</a:t>
            </a:r>
          </a:p>
          <a:p>
            <a:r>
              <a:rPr lang="en-GB" sz="700" b="1" dirty="0" smtClean="0">
                <a:solidFill>
                  <a:schemeClr val="tx1"/>
                </a:solidFill>
              </a:rPr>
              <a:t>Public</a:t>
            </a:r>
            <a:r>
              <a:rPr lang="en-GB" sz="700" b="1" baseline="0" dirty="0" smtClean="0">
                <a:solidFill>
                  <a:schemeClr val="tx1"/>
                </a:solidFill>
              </a:rPr>
              <a:t> facing</a:t>
            </a:r>
            <a:endParaRPr lang="en-GB" sz="700" b="1" dirty="0" smtClean="0">
              <a:solidFill>
                <a:schemeClr val="tx1"/>
              </a:solidFill>
            </a:endParaRPr>
          </a:p>
          <a:p>
            <a:r>
              <a:rPr lang="en-GB" sz="700" dirty="0" smtClean="0">
                <a:solidFill>
                  <a:schemeClr val="tx1"/>
                </a:solidFill>
              </a:rPr>
              <a:t>Although we are a public body, we do not get a budget from the UK Treasury. Instead, we generate the funds we need for our work by:</a:t>
            </a:r>
          </a:p>
          <a:p>
            <a:pPr marL="171450" indent="-171450">
              <a:buFont typeface="Arial" panose="020B0604020202020204" pitchFamily="34" charset="0"/>
              <a:buChar char="•"/>
            </a:pPr>
            <a:r>
              <a:rPr lang="en-GB" sz="700" dirty="0" smtClean="0">
                <a:solidFill>
                  <a:schemeClr val="tx1"/>
                </a:solidFill>
              </a:rPr>
              <a:t>investing the money banks have to hold with us (this is called the 'Cash Ratio Deposit scheme')</a:t>
            </a:r>
          </a:p>
          <a:p>
            <a:pPr marL="171450" indent="-171450">
              <a:buFont typeface="Arial" panose="020B0604020202020204" pitchFamily="34" charset="0"/>
              <a:buChar char="•"/>
            </a:pPr>
            <a:r>
              <a:rPr lang="en-GB" sz="700" dirty="0" smtClean="0">
                <a:solidFill>
                  <a:schemeClr val="tx1"/>
                </a:solidFill>
              </a:rPr>
              <a:t>charging the firms we regulate a fee</a:t>
            </a:r>
          </a:p>
          <a:p>
            <a:pPr marL="171450" indent="-171450">
              <a:buFont typeface="Arial" panose="020B0604020202020204" pitchFamily="34" charset="0"/>
              <a:buChar char="•"/>
            </a:pPr>
            <a:r>
              <a:rPr lang="en-GB" sz="700" dirty="0" smtClean="0">
                <a:solidFill>
                  <a:schemeClr val="tx1"/>
                </a:solidFill>
              </a:rPr>
              <a:t>providing banking services to our customers, who include overseas central banks</a:t>
            </a:r>
          </a:p>
          <a:p>
            <a:pPr marL="171450" indent="-171450">
              <a:buFont typeface="Arial" panose="020B0604020202020204" pitchFamily="34" charset="0"/>
              <a:buChar char="•"/>
            </a:pPr>
            <a:r>
              <a:rPr lang="en-GB" sz="700" dirty="0" smtClean="0">
                <a:solidFill>
                  <a:schemeClr val="tx1"/>
                </a:solidFill>
              </a:rPr>
              <a:t>charging for the cost of producing banknotes</a:t>
            </a:r>
          </a:p>
          <a:p>
            <a:pPr marL="171450" indent="-171450">
              <a:buFont typeface="Arial" panose="020B0604020202020204" pitchFamily="34" charset="0"/>
              <a:buChar char="•"/>
            </a:pPr>
            <a:r>
              <a:rPr lang="en-GB" sz="700" dirty="0" smtClean="0">
                <a:solidFill>
                  <a:schemeClr val="tx1"/>
                </a:solidFill>
              </a:rPr>
              <a:t>charging a management fee for services we provide to government agencies</a:t>
            </a:r>
          </a:p>
          <a:p>
            <a:pPr marL="171450" indent="-171450">
              <a:buFont typeface="Arial" panose="020B0604020202020204" pitchFamily="34" charset="0"/>
              <a:buChar char="•"/>
            </a:pPr>
            <a:r>
              <a:rPr lang="en-GB" sz="700" dirty="0" smtClean="0">
                <a:solidFill>
                  <a:schemeClr val="tx1"/>
                </a:solidFill>
              </a:rPr>
              <a:t>investing the capital we have built up over 300 years</a:t>
            </a:r>
          </a:p>
          <a:p>
            <a:endParaRPr lang="en-GB" sz="700" dirty="0" smtClean="0">
              <a:solidFill>
                <a:schemeClr val="tx1"/>
              </a:solidFill>
            </a:endParaRPr>
          </a:p>
          <a:p>
            <a:r>
              <a:rPr lang="en-GB" sz="700" b="1" dirty="0" smtClean="0">
                <a:solidFill>
                  <a:schemeClr val="tx1"/>
                </a:solidFill>
              </a:rPr>
              <a:t>The magic behind</a:t>
            </a:r>
            <a:r>
              <a:rPr lang="en-GB" sz="700" b="1" baseline="0" dirty="0" smtClean="0">
                <a:solidFill>
                  <a:schemeClr val="tx1"/>
                </a:solidFill>
              </a:rPr>
              <a:t> the curtains</a:t>
            </a:r>
            <a:endParaRPr lang="en-GB" sz="700" b="1" dirty="0" smtClean="0">
              <a:solidFill>
                <a:schemeClr val="tx1"/>
              </a:solidFill>
            </a:endParaRPr>
          </a:p>
          <a:p>
            <a:r>
              <a:rPr lang="en-GB" sz="700" dirty="0" smtClean="0">
                <a:solidFill>
                  <a:schemeClr val="tx1"/>
                </a:solidFill>
              </a:rPr>
              <a:t>The payments landscape continues to change at a rapid pace, reflecting changes in the needs of households and companies, changes in technology, and an evolving regulatory landscape. The Bank has operated the Real-Time Gross Settlement (RTGS) system since its introduction in 1996. RTGS lies at the heart of every payment in the UK and on average settles over £720 billion on an average day; broadly equivalent to the UK’s GDP every three days. RTGS settled £918 billion on its peak value day (31 January 2022) in the period. Banks and other financial institutions use accounts in RTGS to settle money owed to each other through the UK’s payment systems. The successful management and operation of RTGS directly supports the Bank’s mission to promote the good of the people of the United Kingdom by maintaining monetary and financial stability. As well as providing settlement services, RTGS is also the mechanism through which the Bank implements monetary policy decisions and provides liquidity to the UK’s financial system</a:t>
            </a:r>
          </a:p>
          <a:p>
            <a:endParaRPr lang="en-GB" sz="700" dirty="0" smtClean="0">
              <a:solidFill>
                <a:schemeClr val="tx1"/>
              </a:solidFill>
            </a:endParaRPr>
          </a:p>
          <a:p>
            <a:r>
              <a:rPr lang="en-GB" sz="700" dirty="0" smtClean="0">
                <a:solidFill>
                  <a:schemeClr val="tx1"/>
                </a:solidFill>
              </a:rPr>
              <a:t>In the 12 months to end-February 2022, RTGS settled an average of over £720 billion each working day; broadly equivalent to the UK’s GDP every three days. RTGS settled £918 billion on its peak value day (31 January 2022) in the period. The vast majority of the value settled (99%) is from CHAPS and CREST.</a:t>
            </a:r>
          </a:p>
          <a:p>
            <a:endParaRPr lang="en-GB" sz="700" dirty="0" smtClean="0">
              <a:solidFill>
                <a:schemeClr val="tx1"/>
              </a:solidFill>
            </a:endParaRPr>
          </a:p>
          <a:p>
            <a:r>
              <a:rPr lang="en-GB" sz="700" b="1" dirty="0" smtClean="0">
                <a:solidFill>
                  <a:schemeClr val="tx1"/>
                </a:solidFill>
              </a:rPr>
              <a:t>Now</a:t>
            </a:r>
            <a:r>
              <a:rPr lang="en-GB" sz="700" b="1" baseline="0" dirty="0" smtClean="0">
                <a:solidFill>
                  <a:schemeClr val="tx1"/>
                </a:solidFill>
              </a:rPr>
              <a:t> and looking into t</a:t>
            </a:r>
            <a:r>
              <a:rPr lang="en-GB" sz="700" b="1" dirty="0" smtClean="0">
                <a:solidFill>
                  <a:schemeClr val="tx1"/>
                </a:solidFill>
              </a:rPr>
              <a:t>he Future</a:t>
            </a:r>
          </a:p>
          <a:p>
            <a:r>
              <a:rPr lang="en-GB" sz="700" dirty="0" smtClean="0">
                <a:solidFill>
                  <a:schemeClr val="tx1"/>
                </a:solidFill>
              </a:rPr>
              <a:t>Due to the</a:t>
            </a:r>
            <a:r>
              <a:rPr lang="en-GB" sz="700" baseline="0" dirty="0" smtClean="0">
                <a:solidFill>
                  <a:schemeClr val="tx1"/>
                </a:solidFill>
              </a:rPr>
              <a:t> level of security around our services and the Bank’s risk-adverse attitude we became very comfortable building and running everything on premise.  Our cloud adoption was also stunted by the attitudes of some executives within Technology, but the Bank is now committed to moving 80% of our services to the Cloud by 2030.  So moving securely at speed is imperative.</a:t>
            </a:r>
            <a:endParaRPr lang="en-GB" sz="700" dirty="0" smtClean="0">
              <a:solidFill>
                <a:schemeClr val="tx1"/>
              </a:solidFill>
            </a:endParaRPr>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3715958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smtClean="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smtClean="0"/>
              <a:t>Document classification: Green</a:t>
            </a:r>
            <a:endParaRPr lang="en-GB" dirty="0"/>
          </a:p>
        </p:txBody>
      </p:sp>
    </p:spTree>
    <p:extLst>
      <p:ext uri="{BB962C8B-B14F-4D97-AF65-F5344CB8AC3E}">
        <p14:creationId xmlns:p14="http://schemas.microsoft.com/office/powerpoint/2010/main" val="32473309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smtClean="0"/>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smtClean="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smtClean="0"/>
              <a:t>Document classification: Green</a:t>
            </a:r>
            <a:endParaRPr lang="en-GB" dirty="0"/>
          </a:p>
        </p:txBody>
      </p:sp>
    </p:spTree>
    <p:extLst>
      <p:ext uri="{BB962C8B-B14F-4D97-AF65-F5344CB8AC3E}">
        <p14:creationId xmlns:p14="http://schemas.microsoft.com/office/powerpoint/2010/main" val="73639903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05067313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79126916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440300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5194842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9681995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8061005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smtClean="0">
                <a:solidFill>
                  <a:srgbClr val="E7E9EC"/>
                </a:solidFill>
                <a:latin typeface="Century Gothic" panose="020B0502020202020204" pitchFamily="34" charset="0"/>
              </a:rPr>
              <a:t>You are the key</a:t>
            </a:r>
            <a:endParaRPr lang="en-GB" sz="1100" b="1" baseline="0" dirty="0" smtClean="0">
              <a:solidFill>
                <a:srgbClr val="E7E9EC"/>
              </a:solidFill>
              <a:latin typeface="Century Gothic" panose="020B0502020202020204" pitchFamily="34" charset="0"/>
            </a:endParaRPr>
          </a:p>
          <a:p>
            <a:r>
              <a:rPr lang="en-GB" sz="1100" dirty="0" smtClean="0">
                <a:solidFill>
                  <a:srgbClr val="E7E9EC"/>
                </a:solidFill>
                <a:latin typeface="Century Gothic" panose="020B0502020202020204" pitchFamily="34" charset="0"/>
              </a:rPr>
              <a:t>to better Bank security</a:t>
            </a:r>
            <a:endParaRPr lang="en-GB" sz="1100" dirty="0">
              <a:solidFill>
                <a:srgbClr val="E7E9EC"/>
              </a:solidFill>
              <a:latin typeface="Century Gothic" panose="020B0502020202020204" pitchFamily="34" charset="0"/>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114742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7155918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5600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978497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035972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7753631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0665004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300414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2351678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1211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smtClean="0"/>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8997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720625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smtClean="0">
                <a:solidFill>
                  <a:srgbClr val="E7E9EC"/>
                </a:solidFill>
                <a:latin typeface="Century Gothic" panose="020B0502020202020204" pitchFamily="34" charset="0"/>
              </a:rPr>
              <a:t>You are the key</a:t>
            </a:r>
            <a:endParaRPr lang="en-GB" sz="1100" b="1" baseline="0" dirty="0" smtClean="0">
              <a:solidFill>
                <a:srgbClr val="E7E9EC"/>
              </a:solidFill>
              <a:latin typeface="Century Gothic" panose="020B0502020202020204" pitchFamily="34" charset="0"/>
            </a:endParaRPr>
          </a:p>
          <a:p>
            <a:r>
              <a:rPr lang="en-GB" sz="1100" dirty="0" smtClean="0">
                <a:solidFill>
                  <a:srgbClr val="E7E9EC"/>
                </a:solidFill>
                <a:latin typeface="Century Gothic" panose="020B0502020202020204" pitchFamily="34" charset="0"/>
              </a:rPr>
              <a:t>to better Bank security</a:t>
            </a:r>
            <a:endParaRPr lang="en-GB" sz="1100" dirty="0">
              <a:solidFill>
                <a:srgbClr val="E7E9EC"/>
              </a:solidFill>
              <a:latin typeface="Century Gothic" panose="020B0502020202020204" pitchFamily="34" charset="0"/>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smtClean="0"/>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smtClean="0">
                <a:latin typeface="Century Gothic" panose="020B0502020202020204" pitchFamily="34" charset="0"/>
              </a:rPr>
              <a:t>You are the key</a:t>
            </a:r>
            <a:endParaRPr lang="en-GB" sz="1100" b="1" baseline="0" dirty="0" smtClean="0">
              <a:latin typeface="Century Gothic" panose="020B0502020202020204" pitchFamily="34" charset="0"/>
            </a:endParaRPr>
          </a:p>
          <a:p>
            <a:r>
              <a:rPr lang="en-GB" sz="1100" dirty="0" smtClean="0">
                <a:latin typeface="Century Gothic" panose="020B0502020202020204" pitchFamily="34" charset="0"/>
              </a:rPr>
              <a:t>to better Bank security</a:t>
            </a:r>
            <a:endParaRPr lang="en-GB" sz="1100" dirty="0">
              <a:latin typeface="Century Gothic" panose="020B0502020202020204" pitchFamily="34" charset="0"/>
            </a:endParaRP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32" r:id="rId3"/>
    <p:sldLayoutId id="2147483717" r:id="rId4"/>
    <p:sldLayoutId id="2147483718" r:id="rId5"/>
    <p:sldLayoutId id="2147483719" r:id="rId6"/>
    <p:sldLayoutId id="2147483720" r:id="rId7"/>
    <p:sldLayoutId id="2147483734" r:id="rId8"/>
    <p:sldLayoutId id="2147483721" r:id="rId9"/>
    <p:sldLayoutId id="2147483722" r:id="rId10"/>
    <p:sldLayoutId id="2147483723" r:id="rId11"/>
    <p:sldLayoutId id="2147483733" r:id="rId12"/>
    <p:sldLayoutId id="2147483725" r:id="rId13"/>
    <p:sldLayoutId id="2147483726" r:id="rId14"/>
    <p:sldLayoutId id="2147483727" r:id="rId15"/>
    <p:sldLayoutId id="2147483728" r:id="rId16"/>
    <p:sldLayoutId id="2147483747" r:id="rId17"/>
    <p:sldLayoutId id="2147483731" r:id="rId18"/>
    <p:sldLayoutId id="2147483739" r:id="rId19"/>
  </p:sldLayoutIdLst>
  <p:timing>
    <p:tnLst>
      <p:par>
        <p:cTn id="1" dur="indefinite" restart="never" nodeType="tmRoot"/>
      </p:par>
    </p:tnLst>
  </p:timing>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smtClean="0"/>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smtClean="0">
                <a:latin typeface="Century Gothic" panose="020B0502020202020204" pitchFamily="34" charset="0"/>
              </a:rPr>
              <a:t>You are the key</a:t>
            </a:r>
            <a:endParaRPr lang="en-GB" sz="1100" b="1" baseline="0" dirty="0" smtClean="0">
              <a:latin typeface="Century Gothic" panose="020B0502020202020204" pitchFamily="34" charset="0"/>
            </a:endParaRPr>
          </a:p>
          <a:p>
            <a:r>
              <a:rPr lang="en-GB" sz="1100" dirty="0" smtClean="0">
                <a:latin typeface="Century Gothic" panose="020B0502020202020204" pitchFamily="34" charset="0"/>
              </a:rPr>
              <a:t>to better Bank security</a:t>
            </a:r>
            <a:endParaRPr lang="en-GB" sz="1100" dirty="0">
              <a:latin typeface="Century Gothic" panose="020B0502020202020204" pitchFamily="34" charset="0"/>
            </a:endParaRP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60772885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timing>
    <p:tnLst>
      <p:par>
        <p:cTn id="1" dur="indefinite" restart="never" nodeType="tmRoot"/>
      </p:par>
    </p:tnLst>
  </p:timing>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smtClean="0"/>
              <a:t>Vince King</a:t>
            </a:r>
            <a:endParaRPr lang="en-GB" dirty="0"/>
          </a:p>
          <a:p>
            <a:r>
              <a:rPr lang="en-GB" dirty="0" smtClean="0"/>
              <a:t>November </a:t>
            </a:r>
            <a:r>
              <a:rPr lang="en-GB" dirty="0" smtClean="0"/>
              <a:t>2022</a:t>
            </a:r>
          </a:p>
        </p:txBody>
      </p:sp>
      <p:sp>
        <p:nvSpPr>
          <p:cNvPr id="7" name="Text Placeholder 6"/>
          <p:cNvSpPr>
            <a:spLocks noGrp="1"/>
          </p:cNvSpPr>
          <p:nvPr>
            <p:ph type="body" sz="quarter" idx="16"/>
          </p:nvPr>
        </p:nvSpPr>
        <p:spPr/>
        <p:txBody>
          <a:bodyPr/>
          <a:lstStyle/>
          <a:p>
            <a:r>
              <a:rPr lang="en-GB" dirty="0" smtClean="0"/>
              <a:t>Le Wagon</a:t>
            </a:r>
          </a:p>
          <a:p>
            <a:r>
              <a:rPr lang="en-GB" dirty="0" smtClean="0"/>
              <a:t>Tech Talk</a:t>
            </a:r>
            <a:endParaRPr lang="en-GB" dirty="0"/>
          </a:p>
        </p:txBody>
      </p:sp>
      <p:sp>
        <p:nvSpPr>
          <p:cNvPr id="5" name="Text Placeholder 4">
            <a:extLst>
              <a:ext uri="{FF2B5EF4-FFF2-40B4-BE49-F238E27FC236}">
                <a16:creationId xmlns:a16="http://schemas.microsoft.com/office/drawing/2014/main" id="{EF34D590-D017-207D-A2E6-B9E58C3BE0AA}"/>
              </a:ext>
            </a:extLst>
          </p:cNvPr>
          <p:cNvSpPr>
            <a:spLocks noGrp="1"/>
          </p:cNvSpPr>
          <p:nvPr>
            <p:ph type="body" sz="quarter" idx="19"/>
          </p:nvPr>
        </p:nvSpPr>
        <p:spPr/>
        <p:txBody>
          <a:bodyPr/>
          <a:lstStyle/>
          <a:p>
            <a:r>
              <a:rPr lang="en-US" dirty="0" smtClean="0"/>
              <a:t>Bank Security</a:t>
            </a:r>
            <a:endParaRPr lang="en-US" dirty="0"/>
          </a:p>
        </p:txBody>
      </p:sp>
      <p:sp>
        <p:nvSpPr>
          <p:cNvPr id="4" name="Footer Placeholder 3">
            <a:extLst>
              <a:ext uri="{FF2B5EF4-FFF2-40B4-BE49-F238E27FC236}">
                <a16:creationId xmlns:a16="http://schemas.microsoft.com/office/drawing/2014/main" id="{0A4140A4-F2C2-C2C1-9A5C-52A09F130CD6}"/>
              </a:ext>
            </a:extLst>
          </p:cNvPr>
          <p:cNvSpPr>
            <a:spLocks noGrp="1"/>
          </p:cNvSpPr>
          <p:nvPr>
            <p:ph type="ftr" sz="quarter" idx="18"/>
          </p:nvPr>
        </p:nvSpPr>
        <p:spPr/>
        <p:txBody>
          <a:bodyPr/>
          <a:lstStyle/>
          <a:p>
            <a:r>
              <a:rPr lang="en-GB" smtClean="0"/>
              <a:t>Document classification: Green</a:t>
            </a:r>
            <a:endParaRPr lang="en-GB" dirty="0"/>
          </a:p>
        </p:txBody>
      </p:sp>
    </p:spTree>
    <p:extLst>
      <p:ext uri="{BB962C8B-B14F-4D97-AF65-F5344CB8AC3E}">
        <p14:creationId xmlns:p14="http://schemas.microsoft.com/office/powerpoint/2010/main" val="2833185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smtClean="0"/>
              <a:t>Who’s this talking to me now?</a:t>
            </a:r>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5850" y="4482960"/>
            <a:ext cx="2454219" cy="814023"/>
          </a:xfrm>
          <a:prstGeom prst="rect">
            <a:avLst/>
          </a:prstGeom>
        </p:spPr>
      </p:pic>
      <p:pic>
        <p:nvPicPr>
          <p:cNvPr id="6" name="Picture 5"/>
          <p:cNvPicPr>
            <a:picLocks noChangeAspect="1"/>
          </p:cNvPicPr>
          <p:nvPr/>
        </p:nvPicPr>
        <p:blipFill>
          <a:blip r:embed="rId4"/>
          <a:stretch>
            <a:fillRect/>
          </a:stretch>
        </p:blipFill>
        <p:spPr>
          <a:xfrm>
            <a:off x="8965768" y="1453199"/>
            <a:ext cx="2454219" cy="975988"/>
          </a:xfrm>
          <a:prstGeom prst="rect">
            <a:avLst/>
          </a:prstGeom>
        </p:spPr>
      </p:pic>
      <p:pic>
        <p:nvPicPr>
          <p:cNvPr id="7" name="Picture 6"/>
          <p:cNvPicPr>
            <a:picLocks noChangeAspect="1"/>
          </p:cNvPicPr>
          <p:nvPr/>
        </p:nvPicPr>
        <p:blipFill>
          <a:blip r:embed="rId5"/>
          <a:stretch>
            <a:fillRect/>
          </a:stretch>
        </p:blipFill>
        <p:spPr>
          <a:xfrm>
            <a:off x="8962842" y="3284689"/>
            <a:ext cx="2457143" cy="752381"/>
          </a:xfrm>
          <a:prstGeom prst="rect">
            <a:avLst/>
          </a:prstGeom>
        </p:spPr>
      </p:pic>
      <p:pic>
        <p:nvPicPr>
          <p:cNvPr id="8" name="Picture 7"/>
          <p:cNvPicPr>
            <a:picLocks noChangeAspect="1"/>
          </p:cNvPicPr>
          <p:nvPr/>
        </p:nvPicPr>
        <p:blipFill>
          <a:blip r:embed="rId6"/>
          <a:stretch>
            <a:fillRect/>
          </a:stretch>
        </p:blipFill>
        <p:spPr>
          <a:xfrm>
            <a:off x="4380319" y="3534968"/>
            <a:ext cx="2454219" cy="730108"/>
          </a:xfrm>
          <a:prstGeom prst="rect">
            <a:avLst/>
          </a:prstGeom>
        </p:spPr>
      </p:pic>
      <p:pic>
        <p:nvPicPr>
          <p:cNvPr id="9" name="Picture 8"/>
          <p:cNvPicPr>
            <a:picLocks noChangeAspect="1"/>
          </p:cNvPicPr>
          <p:nvPr/>
        </p:nvPicPr>
        <p:blipFill>
          <a:blip r:embed="rId7"/>
          <a:stretch>
            <a:fillRect/>
          </a:stretch>
        </p:blipFill>
        <p:spPr>
          <a:xfrm>
            <a:off x="2333492" y="4265076"/>
            <a:ext cx="1124091" cy="1500555"/>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9666" y="1453198"/>
            <a:ext cx="1742859" cy="1728061"/>
          </a:xfrm>
          <a:prstGeom prst="rect">
            <a:avLst/>
          </a:prstGeom>
        </p:spPr>
      </p:pic>
      <p:sp>
        <p:nvSpPr>
          <p:cNvPr id="12" name="TextBox 11"/>
          <p:cNvSpPr txBox="1"/>
          <p:nvPr/>
        </p:nvSpPr>
        <p:spPr>
          <a:xfrm>
            <a:off x="2537460" y="1470842"/>
            <a:ext cx="5257800" cy="15542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Vincent King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Senior Cyber Analyst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Head of </a:t>
            </a:r>
            <a:r>
              <a:rPr kumimoji="0" lang="en-GB" sz="18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DevSecOps</a:t>
            </a:r>
            <a:r>
              <a:rPr kumimoji="0" lang="en-GB"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for Cloud Transformation</a:t>
            </a:r>
            <a:endParaRPr kumimoji="0" lang="en-GB"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Bank of England</a:t>
            </a:r>
          </a:p>
        </p:txBody>
      </p:sp>
      <p:grpSp>
        <p:nvGrpSpPr>
          <p:cNvPr id="15" name="Group 14"/>
          <p:cNvGrpSpPr/>
          <p:nvPr/>
        </p:nvGrpSpPr>
        <p:grpSpPr>
          <a:xfrm>
            <a:off x="3921940" y="5533935"/>
            <a:ext cx="4196589" cy="684317"/>
            <a:chOff x="3921940" y="5533935"/>
            <a:chExt cx="4196589" cy="684317"/>
          </a:xfrm>
        </p:grpSpPr>
        <p:sp>
          <p:nvSpPr>
            <p:cNvPr id="14" name="Rectangle 13"/>
            <p:cNvSpPr/>
            <p:nvPr/>
          </p:nvSpPr>
          <p:spPr>
            <a:xfrm>
              <a:off x="4727280" y="5580358"/>
              <a:ext cx="3391249"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DevSecOpsVince</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1028" name="Picture 4" descr="Linkedin free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21940" y="5533935"/>
              <a:ext cx="684317" cy="684317"/>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09666" y="3406452"/>
            <a:ext cx="1359469" cy="1359469"/>
          </a:xfrm>
          <a:prstGeom prst="rect">
            <a:avLst/>
          </a:prstGeom>
        </p:spPr>
      </p:pic>
    </p:spTree>
    <p:extLst>
      <p:ext uri="{BB962C8B-B14F-4D97-AF65-F5344CB8AC3E}">
        <p14:creationId xmlns:p14="http://schemas.microsoft.com/office/powerpoint/2010/main" val="3210425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smtClean="0"/>
              <a:t>What does the Bank of England do?</a:t>
            </a:r>
            <a:endParaRPr lang="en-GB" dirty="0"/>
          </a:p>
        </p:txBody>
      </p:sp>
      <p:pic>
        <p:nvPicPr>
          <p:cNvPr id="5" name="Picture 4"/>
          <p:cNvPicPr>
            <a:picLocks noChangeAspect="1"/>
          </p:cNvPicPr>
          <p:nvPr/>
        </p:nvPicPr>
        <p:blipFill>
          <a:blip r:embed="rId3"/>
          <a:stretch>
            <a:fillRect/>
          </a:stretch>
        </p:blipFill>
        <p:spPr>
          <a:xfrm>
            <a:off x="8949978" y="1612876"/>
            <a:ext cx="2786665" cy="1517999"/>
          </a:xfrm>
          <a:prstGeom prst="rect">
            <a:avLst/>
          </a:prstGeom>
          <a:noFill/>
          <a:ln>
            <a:solidFill>
              <a:schemeClr val="tx1"/>
            </a:solidFill>
          </a:ln>
        </p:spPr>
      </p:pic>
      <p:pic>
        <p:nvPicPr>
          <p:cNvPr id="6" name="Picture 5"/>
          <p:cNvPicPr>
            <a:picLocks noChangeAspect="1"/>
          </p:cNvPicPr>
          <p:nvPr/>
        </p:nvPicPr>
        <p:blipFill>
          <a:blip r:embed="rId4"/>
          <a:stretch>
            <a:fillRect/>
          </a:stretch>
        </p:blipFill>
        <p:spPr>
          <a:xfrm>
            <a:off x="6968688" y="2309983"/>
            <a:ext cx="2779332" cy="1591332"/>
          </a:xfrm>
          <a:prstGeom prst="rect">
            <a:avLst/>
          </a:prstGeom>
          <a:ln>
            <a:solidFill>
              <a:schemeClr val="tx1"/>
            </a:solidFill>
          </a:ln>
        </p:spPr>
      </p:pic>
      <p:pic>
        <p:nvPicPr>
          <p:cNvPr id="12" name="Picture 11"/>
          <p:cNvPicPr>
            <a:picLocks noChangeAspect="1"/>
          </p:cNvPicPr>
          <p:nvPr/>
        </p:nvPicPr>
        <p:blipFill>
          <a:blip r:embed="rId5"/>
          <a:stretch>
            <a:fillRect/>
          </a:stretch>
        </p:blipFill>
        <p:spPr>
          <a:xfrm>
            <a:off x="468000" y="1407705"/>
            <a:ext cx="2248214" cy="390580"/>
          </a:xfrm>
          <a:prstGeom prst="rect">
            <a:avLst/>
          </a:prstGeom>
        </p:spPr>
      </p:pic>
      <p:sp>
        <p:nvSpPr>
          <p:cNvPr id="13" name="Rectangle 12"/>
          <p:cNvSpPr/>
          <p:nvPr/>
        </p:nvSpPr>
        <p:spPr>
          <a:xfrm>
            <a:off x="3280990" y="4568773"/>
            <a:ext cx="7455887" cy="1384995"/>
          </a:xfrm>
          <a:prstGeom prst="rect">
            <a:avLst/>
          </a:prstGeom>
        </p:spPr>
        <p:txBody>
          <a:bodyPr wrap="none">
            <a:spAutoFit/>
          </a:bodyPr>
          <a:lstStyle/>
          <a:p>
            <a:r>
              <a:rPr lang="en-GB" sz="2400" dirty="0" smtClean="0">
                <a:latin typeface="GilroyForBOE"/>
              </a:rPr>
              <a:t>Real-Time Gross Settlement</a:t>
            </a:r>
          </a:p>
          <a:p>
            <a:r>
              <a:rPr lang="en-GB" sz="2400" dirty="0" smtClean="0"/>
              <a:t>Settled </a:t>
            </a:r>
            <a:r>
              <a:rPr lang="en-GB" sz="2400" dirty="0"/>
              <a:t>an average of over </a:t>
            </a:r>
            <a:r>
              <a:rPr lang="en-GB" sz="2400" b="1" dirty="0"/>
              <a:t>£720 billion</a:t>
            </a:r>
            <a:r>
              <a:rPr lang="en-GB" sz="2400" dirty="0"/>
              <a:t> each working </a:t>
            </a:r>
            <a:r>
              <a:rPr lang="en-GB" sz="2400" dirty="0" smtClean="0"/>
              <a:t>day</a:t>
            </a:r>
          </a:p>
          <a:p>
            <a:r>
              <a:rPr lang="en-GB" dirty="0" smtClean="0"/>
              <a:t>CHAPS | CREST | BACS | </a:t>
            </a:r>
            <a:r>
              <a:rPr lang="en-GB" dirty="0"/>
              <a:t>Image Clearing System for </a:t>
            </a:r>
            <a:r>
              <a:rPr lang="en-GB" dirty="0" smtClean="0"/>
              <a:t>cheques | </a:t>
            </a:r>
            <a:r>
              <a:rPr lang="en-GB" dirty="0"/>
              <a:t>Faster </a:t>
            </a:r>
            <a:r>
              <a:rPr lang="en-GB" dirty="0" smtClean="0"/>
              <a:t>Payments</a:t>
            </a:r>
          </a:p>
          <a:p>
            <a:r>
              <a:rPr lang="en-GB" dirty="0" smtClean="0"/>
              <a:t>LINK</a:t>
            </a:r>
            <a:r>
              <a:rPr lang="en-GB" dirty="0"/>
              <a:t> </a:t>
            </a:r>
            <a:r>
              <a:rPr lang="en-GB" dirty="0" smtClean="0"/>
              <a:t>| </a:t>
            </a:r>
            <a:r>
              <a:rPr lang="en-GB" dirty="0" err="1"/>
              <a:t>Mastercard</a:t>
            </a:r>
            <a:r>
              <a:rPr lang="en-GB" dirty="0"/>
              <a:t> </a:t>
            </a:r>
            <a:r>
              <a:rPr lang="en-GB" dirty="0" smtClean="0"/>
              <a:t>Europe | Visa Europe | </a:t>
            </a:r>
            <a:r>
              <a:rPr lang="en-GB" dirty="0"/>
              <a:t>PEXA</a:t>
            </a:r>
            <a:endParaRPr lang="en-GB" sz="2400" b="0" i="0" dirty="0">
              <a:effectLst/>
              <a:latin typeface="GilroyForBOE"/>
            </a:endParaRPr>
          </a:p>
        </p:txBody>
      </p:sp>
      <p:sp>
        <p:nvSpPr>
          <p:cNvPr id="14" name="Rectangle 13"/>
          <p:cNvSpPr/>
          <p:nvPr/>
        </p:nvSpPr>
        <p:spPr>
          <a:xfrm>
            <a:off x="1173618" y="4845771"/>
            <a:ext cx="1883977" cy="830997"/>
          </a:xfrm>
          <a:prstGeom prst="rect">
            <a:avLst/>
          </a:prstGeom>
        </p:spPr>
        <p:txBody>
          <a:bodyPr wrap="none">
            <a:spAutoFit/>
          </a:bodyPr>
          <a:lstStyle/>
          <a:p>
            <a:r>
              <a:rPr lang="en-GB" sz="4800" dirty="0">
                <a:latin typeface="GilroyForBOE"/>
              </a:rPr>
              <a:t>RTGS</a:t>
            </a:r>
            <a:endParaRPr lang="en-GB" dirty="0"/>
          </a:p>
        </p:txBody>
      </p:sp>
      <p:cxnSp>
        <p:nvCxnSpPr>
          <p:cNvPr id="16" name="Straight Connector 15"/>
          <p:cNvCxnSpPr/>
          <p:nvPr/>
        </p:nvCxnSpPr>
        <p:spPr>
          <a:xfrm>
            <a:off x="1173618" y="4468995"/>
            <a:ext cx="9380693" cy="0"/>
          </a:xfrm>
          <a:prstGeom prst="line">
            <a:avLst/>
          </a:prstGeom>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6"/>
          <a:stretch>
            <a:fillRect/>
          </a:stretch>
        </p:blipFill>
        <p:spPr>
          <a:xfrm>
            <a:off x="552133" y="1809480"/>
            <a:ext cx="5425910" cy="2545301"/>
          </a:xfrm>
          <a:prstGeom prst="rect">
            <a:avLst/>
          </a:prstGeom>
          <a:ln>
            <a:solidFill>
              <a:schemeClr val="tx1"/>
            </a:solidFill>
          </a:ln>
        </p:spPr>
      </p:pic>
    </p:spTree>
    <p:extLst>
      <p:ext uri="{BB962C8B-B14F-4D97-AF65-F5344CB8AC3E}">
        <p14:creationId xmlns:p14="http://schemas.microsoft.com/office/powerpoint/2010/main" val="614914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Document classification: Green</a:t>
            </a:r>
            <a:endParaRPr lang="en-GB"/>
          </a:p>
        </p:txBody>
      </p:sp>
      <p:sp>
        <p:nvSpPr>
          <p:cNvPr id="7" name="TextBox 6"/>
          <p:cNvSpPr txBox="1"/>
          <p:nvPr/>
        </p:nvSpPr>
        <p:spPr>
          <a:xfrm>
            <a:off x="509666" y="4642916"/>
            <a:ext cx="5257800" cy="861774"/>
          </a:xfrm>
          <a:prstGeom prst="rect">
            <a:avLst/>
          </a:prstGeom>
          <a:noFill/>
        </p:spPr>
        <p:txBody>
          <a:bodyPr wrap="square" rtlCol="0">
            <a:spAutoFit/>
          </a:bodyPr>
          <a:lstStyle/>
          <a:p>
            <a:r>
              <a:rPr lang="en-GB" sz="3200" b="1" dirty="0"/>
              <a:t>Vincent King</a:t>
            </a:r>
          </a:p>
          <a:p>
            <a:r>
              <a:rPr lang="en-GB" dirty="0"/>
              <a:t>Head of </a:t>
            </a:r>
            <a:r>
              <a:rPr lang="en-GB" dirty="0" err="1"/>
              <a:t>DevSecOps</a:t>
            </a:r>
            <a:r>
              <a:rPr lang="en-GB" dirty="0"/>
              <a:t> for Cloud </a:t>
            </a:r>
            <a:r>
              <a:rPr lang="en-GB" dirty="0" smtClean="0"/>
              <a:t>Transformation</a:t>
            </a:r>
            <a:endParaRPr lang="en-GB" dirty="0"/>
          </a:p>
        </p:txBody>
      </p:sp>
      <p:sp>
        <p:nvSpPr>
          <p:cNvPr id="8" name="TextBox 7"/>
          <p:cNvSpPr txBox="1"/>
          <p:nvPr/>
        </p:nvSpPr>
        <p:spPr>
          <a:xfrm>
            <a:off x="3385582" y="3070306"/>
            <a:ext cx="5316007" cy="1446550"/>
          </a:xfrm>
          <a:prstGeom prst="rect">
            <a:avLst/>
          </a:prstGeom>
          <a:noFill/>
        </p:spPr>
        <p:txBody>
          <a:bodyPr wrap="none" rtlCol="0">
            <a:spAutoFit/>
          </a:bodyPr>
          <a:lstStyle/>
          <a:p>
            <a:r>
              <a:rPr lang="en-GB" sz="8800" dirty="0"/>
              <a:t>Questions?</a:t>
            </a:r>
          </a:p>
        </p:txBody>
      </p:sp>
      <p:grpSp>
        <p:nvGrpSpPr>
          <p:cNvPr id="18" name="Group 17"/>
          <p:cNvGrpSpPr/>
          <p:nvPr/>
        </p:nvGrpSpPr>
        <p:grpSpPr>
          <a:xfrm>
            <a:off x="605117" y="5641913"/>
            <a:ext cx="2940028" cy="461665"/>
            <a:chOff x="4380462" y="5580358"/>
            <a:chExt cx="2940028" cy="461665"/>
          </a:xfrm>
        </p:grpSpPr>
        <p:sp>
          <p:nvSpPr>
            <p:cNvPr id="19" name="Rectangle 18"/>
            <p:cNvSpPr/>
            <p:nvPr/>
          </p:nvSpPr>
          <p:spPr>
            <a:xfrm>
              <a:off x="4727280" y="5580358"/>
              <a:ext cx="259321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DevSecOpsVince</a:t>
              </a:r>
              <a:endParaRPr kumimoji="0" lang="en-GB"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0" name="Picture 4" descr="Linkedin fre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0462" y="5637781"/>
              <a:ext cx="346818" cy="346818"/>
            </a:xfrm>
            <a:prstGeom prst="rect">
              <a:avLst/>
            </a:prstGeom>
            <a:noFill/>
            <a:extLst>
              <a:ext uri="{909E8E84-426E-40DD-AFC4-6F175D3DCCD1}">
                <a14:hiddenFill xmlns:a14="http://schemas.microsoft.com/office/drawing/2010/main">
                  <a:solidFill>
                    <a:srgbClr val="FFFFFF"/>
                  </a:solidFill>
                </a14:hiddenFill>
              </a:ext>
            </a:extLst>
          </p:spPr>
        </p:pic>
      </p:gr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spTree>
    <p:extLst>
      <p:ext uri="{BB962C8B-B14F-4D97-AF65-F5344CB8AC3E}">
        <p14:creationId xmlns:p14="http://schemas.microsoft.com/office/powerpoint/2010/main" val="2819155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79576" y="6273925"/>
            <a:ext cx="2940028" cy="461665"/>
            <a:chOff x="4380462" y="5580358"/>
            <a:chExt cx="2940028" cy="461665"/>
          </a:xfrm>
        </p:grpSpPr>
        <p:sp>
          <p:nvSpPr>
            <p:cNvPr id="3" name="Rectangle 2"/>
            <p:cNvSpPr/>
            <p:nvPr/>
          </p:nvSpPr>
          <p:spPr>
            <a:xfrm>
              <a:off x="4727280" y="5580358"/>
              <a:ext cx="259321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err="1" smtClean="0">
                  <a:ln>
                    <a:noFill/>
                  </a:ln>
                  <a:solidFill>
                    <a:schemeClr val="bg1"/>
                  </a:solidFill>
                  <a:effectLst/>
                  <a:uLnTx/>
                  <a:uFillTx/>
                  <a:latin typeface="Arial" panose="020B0604020202020204" pitchFamily="34" charset="0"/>
                  <a:ea typeface="+mn-ea"/>
                  <a:cs typeface="Arial" panose="020B0604020202020204" pitchFamily="34" charset="0"/>
                </a:rPr>
                <a:t>DevSecOpsVince</a:t>
              </a:r>
              <a:endParaRPr kumimoji="0" lang="en-GB" sz="14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pic>
          <p:nvPicPr>
            <p:cNvPr id="4" name="Picture 4" descr="Linkedin fre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0462" y="5637781"/>
              <a:ext cx="346818" cy="3468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618102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1_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20226</TotalTime>
  <Words>637</Words>
  <Application>Microsoft Office PowerPoint</Application>
  <PresentationFormat>Widescreen</PresentationFormat>
  <Paragraphs>49</Paragraphs>
  <Slides>5</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Century Gothic</vt:lpstr>
      <vt:lpstr>GilroyForBOE</vt:lpstr>
      <vt:lpstr>Bank LINKS Template</vt:lpstr>
      <vt:lpstr>1_Bank LINKS Template</vt:lpstr>
      <vt:lpstr>PowerPoint Presentation</vt:lpstr>
      <vt:lpstr>Who’s this talking to me now?</vt:lpstr>
      <vt:lpstr>What does the Bank of England do?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King, Vincent</cp:lastModifiedBy>
  <cp:revision>49</cp:revision>
  <dcterms:created xsi:type="dcterms:W3CDTF">2022-03-04T14:18:02Z</dcterms:created>
  <dcterms:modified xsi:type="dcterms:W3CDTF">2022-10-21T13:06:00Z</dcterms:modified>
</cp:coreProperties>
</file>