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notesMasterIdLst>
    <p:notesMasterId r:id="rId14"/>
  </p:notesMasterIdLst>
  <p:sldIdLst>
    <p:sldId id="378" r:id="rId2"/>
    <p:sldId id="379" r:id="rId3"/>
    <p:sldId id="370" r:id="rId4"/>
    <p:sldId id="383" r:id="rId5"/>
    <p:sldId id="382" r:id="rId6"/>
    <p:sldId id="381" r:id="rId7"/>
    <p:sldId id="380" r:id="rId8"/>
    <p:sldId id="384" r:id="rId9"/>
    <p:sldId id="385" r:id="rId10"/>
    <p:sldId id="359" r:id="rId11"/>
    <p:sldId id="358" r:id="rId12"/>
    <p:sldId id="376" r:id="rId13"/>
  </p:sldIdLst>
  <p:sldSz cx="12192000" cy="6858000"/>
  <p:notesSz cx="6805613" cy="9944100"/>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263E"/>
    <a:srgbClr val="12273F"/>
    <a:srgbClr val="E7E9EC"/>
    <a:srgbClr val="77E3E4"/>
    <a:srgbClr val="C4C9CF"/>
    <a:srgbClr val="FE015B"/>
    <a:srgbClr val="3CD7D9"/>
    <a:srgbClr val="FF7300"/>
    <a:srgbClr val="9E71FE"/>
    <a:srgbClr val="D4AF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9" autoAdjust="0"/>
    <p:restoredTop sz="65349" autoAdjust="0"/>
  </p:normalViewPr>
  <p:slideViewPr>
    <p:cSldViewPr snapToGrid="0" showGuides="1">
      <p:cViewPr varScale="1">
        <p:scale>
          <a:sx n="75" d="100"/>
          <a:sy n="75" d="100"/>
        </p:scale>
        <p:origin x="1890" y="66"/>
      </p:cViewPr>
      <p:guideLst/>
    </p:cSldViewPr>
  </p:slideViewPr>
  <p:notesTextViewPr>
    <p:cViewPr>
      <p:scale>
        <a:sx n="3" d="2"/>
        <a:sy n="3" d="2"/>
      </p:scale>
      <p:origin x="0" y="0"/>
    </p:cViewPr>
  </p:notesTextViewPr>
  <p:sorterViewPr>
    <p:cViewPr>
      <p:scale>
        <a:sx n="100" d="100"/>
        <a:sy n="100" d="100"/>
      </p:scale>
      <p:origin x="0" y="-105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099" cy="498932"/>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4939" y="0"/>
            <a:ext cx="2949099" cy="498932"/>
          </a:xfrm>
          <a:prstGeom prst="rect">
            <a:avLst/>
          </a:prstGeom>
        </p:spPr>
        <p:txBody>
          <a:bodyPr vert="horz" lIns="91440" tIns="45720" rIns="91440" bIns="45720" rtlCol="0"/>
          <a:lstStyle>
            <a:lvl1pPr algn="r">
              <a:defRPr sz="1200"/>
            </a:lvl1pPr>
          </a:lstStyle>
          <a:p>
            <a:fld id="{4340E002-B88B-4BB0-BA5A-919501F4FBF2}" type="datetimeFigureOut">
              <a:rPr lang="en-GB" smtClean="0"/>
              <a:t>24/10/2022</a:t>
            </a:fld>
            <a:endParaRPr lang="en-GB"/>
          </a:p>
        </p:txBody>
      </p:sp>
      <p:sp>
        <p:nvSpPr>
          <p:cNvPr id="4" name="Slide Image Placeholder 3"/>
          <p:cNvSpPr>
            <a:spLocks noGrp="1" noRot="1" noChangeAspect="1"/>
          </p:cNvSpPr>
          <p:nvPr>
            <p:ph type="sldImg" idx="2"/>
          </p:nvPr>
        </p:nvSpPr>
        <p:spPr>
          <a:xfrm>
            <a:off x="420688" y="1243013"/>
            <a:ext cx="5964237" cy="33559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0562" y="4785598"/>
            <a:ext cx="5444490" cy="3915489"/>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45170"/>
            <a:ext cx="2949099" cy="498931"/>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4939" y="9445170"/>
            <a:ext cx="2949099" cy="498931"/>
          </a:xfrm>
          <a:prstGeom prst="rect">
            <a:avLst/>
          </a:prstGeom>
        </p:spPr>
        <p:txBody>
          <a:bodyPr vert="horz" lIns="91440" tIns="45720" rIns="91440" bIns="45720" rtlCol="0" anchor="b"/>
          <a:lstStyle>
            <a:lvl1pPr algn="r">
              <a:defRPr sz="1200"/>
            </a:lvl1pPr>
          </a:lstStyle>
          <a:p>
            <a:fld id="{2F5E53B0-EFB7-4B0E-B012-E676534541B5}" type="slidenum">
              <a:rPr lang="en-GB" smtClean="0"/>
              <a:t>‹#›</a:t>
            </a:fld>
            <a:endParaRPr lang="en-GB"/>
          </a:p>
        </p:txBody>
      </p:sp>
    </p:spTree>
    <p:extLst>
      <p:ext uri="{BB962C8B-B14F-4D97-AF65-F5344CB8AC3E}">
        <p14:creationId xmlns:p14="http://schemas.microsoft.com/office/powerpoint/2010/main" val="283066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GB" sz="1200" b="0" i="0" kern="1200" dirty="0" smtClean="0">
                <a:solidFill>
                  <a:schemeClr val="tx1"/>
                </a:solidFill>
                <a:effectLst/>
                <a:latin typeface="+mn-lt"/>
                <a:ea typeface="+mn-ea"/>
                <a:cs typeface="+mn-cs"/>
              </a:rPr>
              <a:t>How does implementing a </a:t>
            </a:r>
            <a:r>
              <a:rPr lang="en-GB" sz="1200" b="0" i="0" kern="1200" dirty="0" err="1" smtClean="0">
                <a:solidFill>
                  <a:schemeClr val="tx1"/>
                </a:solidFill>
                <a:effectLst/>
                <a:latin typeface="+mn-lt"/>
                <a:ea typeface="+mn-ea"/>
                <a:cs typeface="+mn-cs"/>
              </a:rPr>
              <a:t>DevSecOps</a:t>
            </a:r>
            <a:r>
              <a:rPr lang="en-GB" sz="1200" b="0" i="0" kern="1200" dirty="0" smtClean="0">
                <a:solidFill>
                  <a:schemeClr val="tx1"/>
                </a:solidFill>
                <a:effectLst/>
                <a:latin typeface="+mn-lt"/>
                <a:ea typeface="+mn-ea"/>
                <a:cs typeface="+mn-cs"/>
              </a:rPr>
              <a:t> framework play a significant role in reducing security risks?</a:t>
            </a:r>
          </a:p>
          <a:p>
            <a:pPr fontAlgn="base"/>
            <a:r>
              <a:rPr lang="en-GB" sz="1200" b="0" i="0" kern="1200" dirty="0" smtClean="0">
                <a:solidFill>
                  <a:schemeClr val="tx1"/>
                </a:solidFill>
                <a:effectLst/>
                <a:latin typeface="+mn-lt"/>
                <a:ea typeface="+mn-ea"/>
                <a:cs typeface="+mn-cs"/>
              </a:rPr>
              <a:t>In the absence of a DevOps team, how can development and operations teams be convinced to work together and adopt a </a:t>
            </a:r>
            <a:r>
              <a:rPr lang="en-GB" sz="1200" b="0" i="0" kern="1200" dirty="0" err="1" smtClean="0">
                <a:solidFill>
                  <a:schemeClr val="tx1"/>
                </a:solidFill>
                <a:effectLst/>
                <a:latin typeface="+mn-lt"/>
                <a:ea typeface="+mn-ea"/>
                <a:cs typeface="+mn-cs"/>
              </a:rPr>
              <a:t>DevSecOps</a:t>
            </a:r>
            <a:r>
              <a:rPr lang="en-GB" sz="1200" b="0" i="0" kern="1200" dirty="0" smtClean="0">
                <a:solidFill>
                  <a:schemeClr val="tx1"/>
                </a:solidFill>
                <a:effectLst/>
                <a:latin typeface="+mn-lt"/>
                <a:ea typeface="+mn-ea"/>
                <a:cs typeface="+mn-cs"/>
              </a:rPr>
              <a:t> </a:t>
            </a:r>
            <a:r>
              <a:rPr lang="en-GB" sz="1200" b="0" i="0" kern="1200" dirty="0" err="1" smtClean="0">
                <a:solidFill>
                  <a:schemeClr val="tx1"/>
                </a:solidFill>
                <a:effectLst/>
                <a:latin typeface="+mn-lt"/>
                <a:ea typeface="+mn-ea"/>
                <a:cs typeface="+mn-cs"/>
              </a:rPr>
              <a:t>mindset</a:t>
            </a:r>
            <a:r>
              <a:rPr lang="en-GB" sz="1200" b="0" i="0" kern="1200" dirty="0" smtClean="0">
                <a:solidFill>
                  <a:schemeClr val="tx1"/>
                </a:solidFill>
                <a:effectLst/>
                <a:latin typeface="+mn-lt"/>
                <a:ea typeface="+mn-ea"/>
                <a:cs typeface="+mn-cs"/>
              </a:rPr>
              <a:t>?</a:t>
            </a:r>
          </a:p>
          <a:p>
            <a:pPr fontAlgn="base"/>
            <a:r>
              <a:rPr lang="en-GB" sz="1200" b="0" i="0" kern="1200" dirty="0" smtClean="0">
                <a:solidFill>
                  <a:schemeClr val="tx1"/>
                </a:solidFill>
                <a:effectLst/>
                <a:latin typeface="+mn-lt"/>
                <a:ea typeface="+mn-ea"/>
                <a:cs typeface="+mn-cs"/>
              </a:rPr>
              <a:t>Why is it important to shift security left on the development pipeline?</a:t>
            </a:r>
          </a:p>
          <a:p>
            <a:pPr fontAlgn="base"/>
            <a:r>
              <a:rPr lang="en-GB" sz="1200" b="0" i="0" kern="1200" dirty="0" smtClean="0">
                <a:solidFill>
                  <a:schemeClr val="tx1"/>
                </a:solidFill>
                <a:effectLst/>
                <a:latin typeface="+mn-lt"/>
                <a:ea typeface="+mn-ea"/>
                <a:cs typeface="+mn-cs"/>
              </a:rPr>
              <a:t>Why is it important that security teams change their practises to align with development teams and use these to meet requirements rather than changing their requirements?</a:t>
            </a:r>
          </a:p>
          <a:p>
            <a:pPr fontAlgn="base"/>
            <a:r>
              <a:rPr lang="en-GB" sz="1200" b="0" i="0" kern="1200" dirty="0" smtClean="0">
                <a:solidFill>
                  <a:schemeClr val="tx1"/>
                </a:solidFill>
                <a:effectLst/>
                <a:latin typeface="+mn-lt"/>
                <a:ea typeface="+mn-ea"/>
                <a:cs typeface="+mn-cs"/>
              </a:rPr>
              <a:t>How can visibility and monitoring help any push back associated with new </a:t>
            </a:r>
            <a:r>
              <a:rPr lang="en-GB" sz="1200" b="0" i="0" kern="1200" dirty="0" err="1" smtClean="0">
                <a:solidFill>
                  <a:schemeClr val="tx1"/>
                </a:solidFill>
                <a:effectLst/>
                <a:latin typeface="+mn-lt"/>
                <a:ea typeface="+mn-ea"/>
                <a:cs typeface="+mn-cs"/>
              </a:rPr>
              <a:t>DevSecOps</a:t>
            </a:r>
            <a:r>
              <a:rPr lang="en-GB" sz="1200" b="0" i="0" kern="1200" dirty="0" smtClean="0">
                <a:solidFill>
                  <a:schemeClr val="tx1"/>
                </a:solidFill>
                <a:effectLst/>
                <a:latin typeface="+mn-lt"/>
                <a:ea typeface="+mn-ea"/>
                <a:cs typeface="+mn-cs"/>
              </a:rPr>
              <a:t> initiatives?</a:t>
            </a:r>
          </a:p>
          <a:p>
            <a:pPr fontAlgn="base"/>
            <a:r>
              <a:rPr lang="en-GB" sz="1200" b="0" i="0" kern="1200" smtClean="0">
                <a:solidFill>
                  <a:schemeClr val="tx1"/>
                </a:solidFill>
                <a:effectLst/>
                <a:latin typeface="+mn-lt"/>
                <a:ea typeface="+mn-ea"/>
                <a:cs typeface="+mn-cs"/>
              </a:rPr>
              <a:t>Why is it important to have Security Champions to advocate for security tools and best practices?</a:t>
            </a:r>
          </a:p>
          <a:p>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1</a:t>
            </a:fld>
            <a:endParaRPr lang="en-GB"/>
          </a:p>
        </p:txBody>
      </p:sp>
    </p:spTree>
    <p:extLst>
      <p:ext uri="{BB962C8B-B14F-4D97-AF65-F5344CB8AC3E}">
        <p14:creationId xmlns:p14="http://schemas.microsoft.com/office/powerpoint/2010/main" val="8429646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41584" indent="-241584">
              <a:buAutoNum type="arabicPeriod"/>
            </a:pPr>
            <a:r>
              <a:rPr lang="en-GB" dirty="0" smtClean="0"/>
              <a:t>Too often</a:t>
            </a:r>
            <a:r>
              <a:rPr lang="en-GB" baseline="0" dirty="0" smtClean="0"/>
              <a:t> due to time pressures or the lack of capacity or capability, we lift and shift rather than use the enhanced features and resources that cloud platforms afford us.  The more you build the more you have to work.  A lot more maintenance is needed for a website that is built on a cloud VM than if using a native application (</a:t>
            </a:r>
            <a:r>
              <a:rPr lang="en-GB" baseline="0" dirty="0" err="1" smtClean="0"/>
              <a:t>WebApp</a:t>
            </a:r>
            <a:r>
              <a:rPr lang="en-GB" baseline="0" dirty="0" smtClean="0"/>
              <a:t>).  The cloud is more than just another data centre to support and maintain.  If you don’t use the benefits of the Cloud, you will be creating technical debt that will, in all likelihood, outlive your role.  Capitalise on data storage resources instead of a database server.  Use bastion resources instead of creating yet another VM as a </a:t>
            </a:r>
            <a:r>
              <a:rPr lang="en-GB" baseline="0" dirty="0" err="1" smtClean="0"/>
              <a:t>jumpbox</a:t>
            </a:r>
            <a:r>
              <a:rPr lang="en-GB" baseline="0" dirty="0" smtClean="0"/>
              <a:t>.  </a:t>
            </a:r>
          </a:p>
          <a:p>
            <a:pPr marL="241584" indent="-241584">
              <a:buAutoNum type="arabicPeriod"/>
            </a:pPr>
            <a:r>
              <a:rPr lang="en-GB" baseline="0" dirty="0" smtClean="0"/>
              <a:t>Code reviews, unit testing, integration testing, continuous monitoring, all these CAN be automated by investing in tooling … there are many companies here today that will gladly help you.  We can aim to automate everything, but we have to be realistic.  Not everything can, or will be automated.  For those manual processes that remain, spend time reviewing the process and make it as secure as you can.  Too often I build processes that are so complex that only a few people understand them (which opens a bigger can of worms), or deployment pipelines that stop in the middle to allow some manual manipulation.</a:t>
            </a:r>
          </a:p>
          <a:p>
            <a:pPr marL="241584" indent="-241584">
              <a:buAutoNum type="arabicPeriod"/>
            </a:pPr>
            <a:r>
              <a:rPr lang="en-GB" baseline="0" dirty="0" smtClean="0"/>
              <a:t>Policies are the guardrails that protect us from ourselves.  Use the to create a safe area for developers to work in.</a:t>
            </a:r>
          </a:p>
          <a:p>
            <a:pPr marL="241584" indent="-241584">
              <a:buAutoNum type="arabicPeriod"/>
            </a:pPr>
            <a:r>
              <a:rPr lang="en-GB" baseline="0" dirty="0" smtClean="0"/>
              <a:t>Having compliance statistics available isn’t the end of the story.  Use this data to praise the good, and highlight the bad.  </a:t>
            </a:r>
          </a:p>
          <a:p>
            <a:pPr marL="241584" indent="-241584">
              <a:buAutoNum type="arabicPeriod"/>
            </a:pPr>
            <a:r>
              <a:rPr lang="en-GB" baseline="0" dirty="0" smtClean="0"/>
              <a:t>Please, go out and support the companies here today, but no amount of budget spending on the newest, shiniest tools will fix all your problems.  Remember that companies grow great through a combination of People, Process, and Technology.  Create a culture of support, openness, and learning to retain the best staff.  Define processes to enable work to flow and establish clear lines of feedback to help improvement.  And, yes, invest in tooling.  Tooling will support your processes, and help your staff be more efficient.  </a:t>
            </a:r>
            <a:endParaRPr lang="en-GB" dirty="0" smtClean="0"/>
          </a:p>
          <a:p>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10</a:t>
            </a:fld>
            <a:endParaRPr lang="en-GB"/>
          </a:p>
        </p:txBody>
      </p:sp>
    </p:spTree>
    <p:extLst>
      <p:ext uri="{BB962C8B-B14F-4D97-AF65-F5344CB8AC3E}">
        <p14:creationId xmlns:p14="http://schemas.microsoft.com/office/powerpoint/2010/main" val="30657834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F5E53B0-EFB7-4B0E-B012-E676534541B5}" type="slidenum">
              <a:rPr lang="en-GB" smtClean="0"/>
              <a:t>11</a:t>
            </a:fld>
            <a:endParaRPr lang="en-GB"/>
          </a:p>
        </p:txBody>
      </p:sp>
    </p:spTree>
    <p:extLst>
      <p:ext uri="{BB962C8B-B14F-4D97-AF65-F5344CB8AC3E}">
        <p14:creationId xmlns:p14="http://schemas.microsoft.com/office/powerpoint/2010/main" val="42659563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12</a:t>
            </a:fld>
            <a:endParaRPr lang="en-GB"/>
          </a:p>
        </p:txBody>
      </p:sp>
    </p:spTree>
    <p:extLst>
      <p:ext uri="{BB962C8B-B14F-4D97-AF65-F5344CB8AC3E}">
        <p14:creationId xmlns:p14="http://schemas.microsoft.com/office/powerpoint/2010/main" val="1144206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 those of you that do</a:t>
            </a:r>
            <a:r>
              <a:rPr lang="en-GB" baseline="0" dirty="0" smtClean="0"/>
              <a:t> not know me, my name is Vince King, and I’ve been at the Bank for almost 10 years.  I’m a reformed developer, and have numerous roles including Ops Lead and DevOps subject matter expert.  I moved to Cyber 4 years ago working on Vulnerability Management and have been picking up as must experience (and as many certifications) as I can.</a:t>
            </a:r>
          </a:p>
          <a:p>
            <a:endParaRPr lang="en-GB" baseline="0" dirty="0" smtClean="0"/>
          </a:p>
          <a:p>
            <a:r>
              <a:rPr lang="en-GB" baseline="0" dirty="0" smtClean="0"/>
              <a:t>With my experience in DevOps and Cyber Security, I’m happy to lead the effort for </a:t>
            </a:r>
            <a:r>
              <a:rPr lang="en-GB" baseline="0" dirty="0" err="1" smtClean="0"/>
              <a:t>DevSecOps</a:t>
            </a:r>
            <a:r>
              <a:rPr lang="en-GB" baseline="0" dirty="0" smtClean="0"/>
              <a:t> within the Bank.</a:t>
            </a:r>
          </a:p>
          <a:p>
            <a:endParaRPr lang="en-GB" baseline="0" dirty="0" smtClean="0"/>
          </a:p>
          <a:p>
            <a:r>
              <a:rPr lang="en-GB" baseline="0" dirty="0" smtClean="0"/>
              <a:t>Now a word on what this presentation is, and more importantly, what this presentation is not.  This presentation is an overview of what </a:t>
            </a:r>
            <a:r>
              <a:rPr lang="en-GB" baseline="0" dirty="0" err="1" smtClean="0"/>
              <a:t>DeSecOps</a:t>
            </a:r>
            <a:r>
              <a:rPr lang="en-GB" baseline="0" dirty="0" smtClean="0"/>
              <a:t> is; Why is it important; How we are going to “do” </a:t>
            </a:r>
            <a:r>
              <a:rPr lang="en-GB" baseline="0" dirty="0" err="1" smtClean="0"/>
              <a:t>DevSecOps</a:t>
            </a:r>
            <a:r>
              <a:rPr lang="en-GB" baseline="0" dirty="0" smtClean="0"/>
              <a:t>; Who is involved; and When it is happening.</a:t>
            </a:r>
          </a:p>
          <a:p>
            <a:endParaRPr lang="en-GB" baseline="0" dirty="0" smtClean="0"/>
          </a:p>
          <a:p>
            <a:r>
              <a:rPr lang="en-GB" baseline="0" dirty="0" smtClean="0"/>
              <a:t>This presentation is not a discussion of tooling or vendors.  It is not a </a:t>
            </a:r>
            <a:r>
              <a:rPr lang="en-GB" baseline="0" dirty="0" err="1" smtClean="0"/>
              <a:t>indepth</a:t>
            </a:r>
            <a:r>
              <a:rPr lang="en-GB" baseline="0" dirty="0" smtClean="0"/>
              <a:t> course of best practice.  Most importantly, it is not the silver bullet that will immediately implement </a:t>
            </a:r>
            <a:r>
              <a:rPr lang="en-GB" baseline="0" dirty="0" err="1" smtClean="0"/>
              <a:t>DevSecOps</a:t>
            </a:r>
            <a:r>
              <a:rPr lang="en-GB" baseline="0" dirty="0" smtClean="0"/>
              <a:t>.</a:t>
            </a:r>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2</a:t>
            </a:fld>
            <a:endParaRPr lang="en-GB"/>
          </a:p>
        </p:txBody>
      </p:sp>
    </p:spTree>
    <p:extLst>
      <p:ext uri="{BB962C8B-B14F-4D97-AF65-F5344CB8AC3E}">
        <p14:creationId xmlns:p14="http://schemas.microsoft.com/office/powerpoint/2010/main" val="2132311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Hopefully we all know</a:t>
            </a:r>
            <a:r>
              <a:rPr lang="en-GB" baseline="0" dirty="0" smtClean="0"/>
              <a:t> what good DevOps looks like.  Or at least we have read what it is supposed to look like.</a:t>
            </a:r>
          </a:p>
          <a:p>
            <a:r>
              <a:rPr lang="en-GB" baseline="0" dirty="0" smtClean="0"/>
              <a:t>Small teams working independently to implement their features, validating correctness in pre-production environments, with deployments into production happening predictably, quickly, safely, and securely, throughout the business day.</a:t>
            </a:r>
          </a:p>
          <a:p>
            <a:r>
              <a:rPr lang="en-GB" baseline="0" dirty="0" smtClean="0"/>
              <a:t>But why is reality not like the books?  Having worked across multiple roles, I have some strong feelings about this!</a:t>
            </a:r>
            <a:endParaRPr lang="en-GB" dirty="0" smtClean="0"/>
          </a:p>
          <a:p>
            <a:r>
              <a:rPr lang="en-GB" dirty="0" smtClean="0"/>
              <a:t>As a developer</a:t>
            </a:r>
            <a:r>
              <a:rPr lang="en-GB" baseline="0" dirty="0" smtClean="0"/>
              <a:t> I saw Cyber Security as a blocker to my freedom.  It was stopping me using all the tools and code-snippets I found on the internet.  I would avoid Cyber people because they were the department of “no”.</a:t>
            </a:r>
          </a:p>
          <a:p>
            <a:r>
              <a:rPr lang="en-GB" baseline="0" dirty="0" smtClean="0"/>
              <a:t>As a DevOps lead I saw Cyber as an impediment to innovation.  Why couldn’t I have admin rights on every machine within the enterprise so I can run unsigned PowerShell scripts to performed deployments?</a:t>
            </a:r>
          </a:p>
          <a:p>
            <a:r>
              <a:rPr lang="en-GB" baseline="0" dirty="0" smtClean="0"/>
              <a:t>As an Ops lead I saw Cyber as the reason my new features were taking so long to reach production.  </a:t>
            </a:r>
          </a:p>
          <a:p>
            <a:r>
              <a:rPr lang="en-GB" baseline="0" dirty="0" smtClean="0"/>
              <a:t>Finally, as a Cyber Analyst I saw that I was an idiot…. But in my defence, it wasn’t all my fault.  Throughout the Technology department Cyber Security and their policies were perceived as obstacles to be worked-around.  Their lack of open engagement supported their clandestine reputation.</a:t>
            </a:r>
            <a:endParaRPr lang="en-GB" dirty="0" smtClean="0"/>
          </a:p>
          <a:p>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3</a:t>
            </a:fld>
            <a:endParaRPr lang="en-GB"/>
          </a:p>
        </p:txBody>
      </p:sp>
    </p:spTree>
    <p:extLst>
      <p:ext uri="{BB962C8B-B14F-4D97-AF65-F5344CB8AC3E}">
        <p14:creationId xmlns:p14="http://schemas.microsoft.com/office/powerpoint/2010/main" val="3197348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how</a:t>
            </a:r>
            <a:r>
              <a:rPr lang="en-GB" baseline="0" dirty="0" smtClean="0"/>
              <a:t> do we fix it, and where should Security live in the SDLC?  Well … everywhere.</a:t>
            </a:r>
          </a:p>
          <a:p>
            <a:r>
              <a:rPr lang="en-GB" baseline="0" dirty="0" smtClean="0"/>
              <a:t>Work must be done to create a culture of collaboration between development, operations, and security with engagement being established as the earliest stages of a project or change, and running throughout the lifecycle.</a:t>
            </a:r>
          </a:p>
          <a:p>
            <a:endParaRPr lang="en-GB" baseline="0" dirty="0" smtClean="0"/>
          </a:p>
          <a:p>
            <a:r>
              <a:rPr lang="en-GB" baseline="0" dirty="0" smtClean="0"/>
              <a:t>Too often Security, like testing, is an afterthought.  Problems are found too </a:t>
            </a:r>
            <a:r>
              <a:rPr lang="en-GB" baseline="0" dirty="0" err="1" smtClean="0"/>
              <a:t>lates</a:t>
            </a:r>
            <a:r>
              <a:rPr lang="en-GB" baseline="0" dirty="0" smtClean="0"/>
              <a:t> to be corrected in time, and the system moves forward, running at risk.  Here starts the technical debt spiral.  Promises of, “we’ll fix this later” are rarely delivered due to other pressures.</a:t>
            </a:r>
          </a:p>
          <a:p>
            <a:endParaRPr lang="en-GB" baseline="0" dirty="0" smtClean="0"/>
          </a:p>
          <a:p>
            <a:r>
              <a:rPr lang="en-GB" baseline="0" dirty="0" smtClean="0"/>
              <a:t>Add in Cloud to this situation and part of this debt could lead to a major compromise or data breach.</a:t>
            </a:r>
          </a:p>
          <a:p>
            <a:endParaRPr lang="en-GB" baseline="0" dirty="0" smtClean="0"/>
          </a:p>
          <a:p>
            <a:r>
              <a:rPr lang="en-GB" baseline="0" dirty="0" smtClean="0"/>
              <a:t>As part of the culture change required to fully adopt </a:t>
            </a:r>
            <a:r>
              <a:rPr lang="en-GB" baseline="0" dirty="0" err="1" smtClean="0"/>
              <a:t>DevSecOps</a:t>
            </a:r>
            <a:r>
              <a:rPr lang="en-GB" baseline="0" dirty="0" smtClean="0"/>
              <a:t>, Security must work closely with Development and Operations, and most importantly, be an enabler.</a:t>
            </a:r>
          </a:p>
          <a:p>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4</a:t>
            </a:fld>
            <a:endParaRPr lang="en-GB"/>
          </a:p>
        </p:txBody>
      </p:sp>
    </p:spTree>
    <p:extLst>
      <p:ext uri="{BB962C8B-B14F-4D97-AF65-F5344CB8AC3E}">
        <p14:creationId xmlns:p14="http://schemas.microsoft.com/office/powerpoint/2010/main" val="495315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real terms, developers within an organisation fall within the “80/20” divide.  80% typically work on legacy systems fixing bugs and adding features to an already established application</a:t>
            </a:r>
          </a:p>
          <a:p>
            <a:endParaRPr lang="en-GB" baseline="0" dirty="0" smtClean="0"/>
          </a:p>
          <a:p>
            <a:r>
              <a:rPr lang="en-GB" baseline="0" dirty="0" smtClean="0"/>
              <a:t>The other 20% are, typically, more senior or proactive </a:t>
            </a:r>
            <a:r>
              <a:rPr lang="en-GB" baseline="0" dirty="0" err="1" smtClean="0"/>
              <a:t>devs</a:t>
            </a:r>
            <a:r>
              <a:rPr lang="en-GB" baseline="0" dirty="0" smtClean="0"/>
              <a:t> that want to use all the cool new tools and resources.  They will seek out new processes and work with the latest, possibly less established, components, but are highly trusted.</a:t>
            </a:r>
          </a:p>
          <a:p>
            <a:endParaRPr lang="en-GB" baseline="0" dirty="0" smtClean="0"/>
          </a:p>
          <a:p>
            <a:r>
              <a:rPr lang="en-GB" baseline="0" dirty="0" smtClean="0"/>
              <a:t>Security must support these groups in different ways.  The 80s need the capability to produce security code, have processes to support peer review, understand the resources available in the Cloud, and have a clearly defined toolset to develop and test what they write.  SAST and DAST tools, when combined with a clear feedback loop helps re-enforce positive behaviour.  </a:t>
            </a:r>
          </a:p>
          <a:p>
            <a:endParaRPr lang="en-GB" baseline="0" dirty="0" smtClean="0"/>
          </a:p>
          <a:p>
            <a:r>
              <a:rPr lang="en-GB" baseline="0" dirty="0" smtClean="0"/>
              <a:t>A virtual community of Secure Code Champions can be leveraged to support development teams.  This serves a number of purposes; it gives an opportunity for those interested in increasing their security knowledge through support and training; the team can act as a first point of contact and help triage security questions; they can help imbed processes such as threat modelling directly into the teams workflow.</a:t>
            </a:r>
          </a:p>
          <a:p>
            <a:endParaRPr lang="en-GB" baseline="0" dirty="0" smtClean="0"/>
          </a:p>
          <a:p>
            <a:r>
              <a:rPr lang="en-GB" baseline="0" dirty="0" smtClean="0"/>
              <a:t>Re-use, especially of open source components, is at the centre of a modern and efficient development team, but it also has the ability to introduce security issues.  The log4j vulnerability is still fresh in our minds.  Again, Security must be an enabler and support the use of open source components, but this must be done is a controlled manner.  The culture must move away from developers just jumping onto the internet and grabbing libraries and instead have access to a curated collection of components.  </a:t>
            </a:r>
          </a:p>
          <a:p>
            <a:endParaRPr lang="en-GB" baseline="0" dirty="0" smtClean="0"/>
          </a:p>
          <a:p>
            <a:r>
              <a:rPr lang="en-GB" baseline="0" dirty="0" smtClean="0"/>
              <a:t>Similarly, the ambition to use containers is noble, but can inadvertently introduce vulnerabilities.  An approved list of images should be created, and maintained, to allow developers to work quickly and efficiently. </a:t>
            </a:r>
          </a:p>
          <a:p>
            <a:endParaRPr lang="en-GB" baseline="0" dirty="0" smtClean="0"/>
          </a:p>
          <a:p>
            <a:r>
              <a:rPr lang="en-GB" baseline="0" dirty="0" smtClean="0"/>
              <a:t>Things for the 20% can be “slightly” less restricted and should be allowed to innovate by trying new things.  Being part of a “high trust, virtual, team” they should have a deeper understanding of security concerns but be enabled to test-drive new tooling and components.  Although the trust level is much higher, they should still play within a walled garden.  By creating this safe space for innovation and creating a process for new, approved, ways of working to be made available with the 80s, technical improvement can be seen across all teams.</a:t>
            </a:r>
          </a:p>
          <a:p>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5</a:t>
            </a:fld>
            <a:endParaRPr lang="en-GB"/>
          </a:p>
        </p:txBody>
      </p:sp>
    </p:spTree>
    <p:extLst>
      <p:ext uri="{BB962C8B-B14F-4D97-AF65-F5344CB8AC3E}">
        <p14:creationId xmlns:p14="http://schemas.microsoft.com/office/powerpoint/2010/main" val="2315239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Cloud automation and Everything as Code should be major considerations of the </a:t>
            </a:r>
            <a:r>
              <a:rPr lang="en-GB" dirty="0" err="1" smtClean="0"/>
              <a:t>DevSecOps</a:t>
            </a:r>
            <a:r>
              <a:rPr lang="en-GB" dirty="0" smtClean="0"/>
              <a:t> culture.  Replacing manual processes in application installation and configuration will provide predictable, reliable, secure, and faster deployments.</a:t>
            </a:r>
          </a:p>
          <a:p>
            <a:endParaRPr lang="en-GB" dirty="0" smtClean="0"/>
          </a:p>
          <a:p>
            <a:r>
              <a:rPr lang="en-GB" dirty="0" smtClean="0"/>
              <a:t>Documenting use</a:t>
            </a:r>
            <a:r>
              <a:rPr lang="en-GB" baseline="0" dirty="0" smtClean="0"/>
              <a:t> cases and understanding what we are trying to achieve is hugely important.  This will prevent us from over-engineering a solution.  This may be a challenge for some developers, it certainly was for me.  I took any opportunity to use new technology, even if it wasn’t completely necessary.</a:t>
            </a:r>
          </a:p>
          <a:p>
            <a:endParaRPr lang="en-GB" baseline="0" dirty="0" smtClean="0"/>
          </a:p>
          <a:p>
            <a:r>
              <a:rPr lang="en-GB" baseline="0" dirty="0" smtClean="0"/>
              <a:t>Everything as Code is a great concept and can bring great advantages, but remember code needs to be protected.  You must provide the same controls for Infrastructure code as you do application code.  Protected branches in version control, code reviews, and authorised pull requests should all be implemented.</a:t>
            </a:r>
          </a:p>
          <a:p>
            <a:endParaRPr lang="en-GB" baseline="0" dirty="0" smtClean="0"/>
          </a:p>
          <a:p>
            <a:r>
              <a:rPr lang="en-GB" baseline="0" dirty="0" smtClean="0"/>
              <a:t>A major trigger topic for me is how we use the cloud.  There will always be a need for “lifting and shifting” on premise infrastructure into the cloud, but this should be the exception.  The cloud provides cost and efficiency benefits through the use of cloud native resources and SaaS solutions.  If we stick to our traditional VM-centric architecture, we will simply be creating another data centre and continue accruing technical debt.  No matter where you own the VM, you will be responsible for the support and maintenance including patching.</a:t>
            </a:r>
          </a:p>
          <a:p>
            <a:endParaRPr lang="en-GB" baseline="0" dirty="0" smtClean="0"/>
          </a:p>
          <a:p>
            <a:r>
              <a:rPr lang="en-GB" baseline="0" dirty="0" smtClean="0"/>
              <a:t>Efforts should be made to support developer in their use of cloud native resource, and we should be willing to challenge the use of VMs.</a:t>
            </a:r>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6</a:t>
            </a:fld>
            <a:endParaRPr lang="en-GB"/>
          </a:p>
        </p:txBody>
      </p:sp>
    </p:spTree>
    <p:extLst>
      <p:ext uri="{BB962C8B-B14F-4D97-AF65-F5344CB8AC3E}">
        <p14:creationId xmlns:p14="http://schemas.microsoft.com/office/powerpoint/2010/main" val="1160489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One of my favourite concepts when talking about cloud is the ability to destroy and rebuild resources</a:t>
            </a:r>
            <a:r>
              <a:rPr lang="en-GB" baseline="0" dirty="0" smtClean="0"/>
              <a:t> and the idea of pets versus cattle.  I remember the last time I asked for a new, on premise, server.  After much form-filling, interrogation, and small brown envelopes in the hands of the right people, I finally got my server.  It was like a pet.  When it was ill I’d care for it by updating and patching software.  I’d feed it with new applications and libraries.  And, I’d never let it be turned off.  But in the cloud we have to think very differently.  Our resources shouldn’t be treated as pets; they should be seen as cattle.  When a head of cattle is ill, it is disposed of, and replaced.  This should be the same with our cloud assets.</a:t>
            </a:r>
          </a:p>
          <a:p>
            <a:endParaRPr lang="en-GB" baseline="0" dirty="0" smtClean="0"/>
          </a:p>
          <a:p>
            <a:r>
              <a:rPr lang="en-GB" baseline="0" dirty="0" smtClean="0"/>
              <a:t>Embracing this concepts helps us in a number of ways.  Setting up processes to destroy and recreate assets with the latest versions of software keeps us on top of any newly released vulnerabilities.  If we regularly rejuvenate our assets every 7 days, we limit the potential persistence of any issues.  A hacker can spend weeks trying to infiltrate a system and systems that get refreshed regularly are going to a more difficult target.</a:t>
            </a:r>
          </a:p>
          <a:p>
            <a:endParaRPr lang="en-GB" baseline="0" dirty="0" smtClean="0"/>
          </a:p>
          <a:p>
            <a:r>
              <a:rPr lang="en-GB" baseline="0" dirty="0" smtClean="0"/>
              <a:t>Patching, vulnerability management, and Cloud Security Posture Management are big topics, and I have a completely separate rant about them…. See me after class if you are interested.</a:t>
            </a:r>
          </a:p>
          <a:p>
            <a:endParaRPr lang="en-GB" baseline="0" dirty="0" smtClean="0"/>
          </a:p>
          <a:p>
            <a:r>
              <a:rPr lang="en-GB" dirty="0" smtClean="0"/>
              <a:t>Needless to say they are all important and creating</a:t>
            </a:r>
            <a:r>
              <a:rPr lang="en-GB" baseline="0" dirty="0" smtClean="0"/>
              <a:t> the people, process, and tooling is vital.  Knowing what you have in the cloud can be challenging due to the ephemeral nature of cloud resources, but understanding what your estate looks like is imperative.  You can’t protect what you don’t know about.</a:t>
            </a:r>
          </a:p>
          <a:p>
            <a:endParaRPr lang="en-GB" baseline="0" dirty="0" smtClean="0"/>
          </a:p>
          <a:p>
            <a:r>
              <a:rPr lang="en-GB" baseline="0" dirty="0" smtClean="0"/>
              <a:t>Using threat intelligence and insights into our cloud assets will help us understand what is a real risk and which are truly critical severity vulnerabilities for us.  Having a list of issues for an individual asset gives us limited information, what we really need is context.  If you remember one thing from this presentation about monitoring it should be this … Risks without context are meaningless.</a:t>
            </a:r>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7</a:t>
            </a:fld>
            <a:endParaRPr lang="en-GB"/>
          </a:p>
        </p:txBody>
      </p:sp>
    </p:spTree>
    <p:extLst>
      <p:ext uri="{BB962C8B-B14F-4D97-AF65-F5344CB8AC3E}">
        <p14:creationId xmlns:p14="http://schemas.microsoft.com/office/powerpoint/2010/main" val="1539854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Google - borehole - fallout shelter</a:t>
            </a:r>
          </a:p>
          <a:p>
            <a:endParaRPr lang="en-GB" baseline="0" dirty="0" smtClean="0"/>
          </a:p>
          <a:p>
            <a:r>
              <a:rPr lang="en-GB" baseline="0" dirty="0" smtClean="0"/>
              <a:t>Anti-best practice slides – don’t read</a:t>
            </a:r>
          </a:p>
          <a:p>
            <a:endParaRPr lang="en-GB" baseline="0" dirty="0" smtClean="0"/>
          </a:p>
          <a:p>
            <a:r>
              <a:rPr lang="en-GB" baseline="0" dirty="0" smtClean="0"/>
              <a:t>Rush out and buy tools - we need people, processes, and technology.</a:t>
            </a:r>
          </a:p>
          <a:p>
            <a:endParaRPr lang="en-GB" baseline="0" dirty="0" smtClean="0"/>
          </a:p>
          <a:p>
            <a:r>
              <a:rPr lang="en-GB" baseline="0" dirty="0" smtClean="0"/>
              <a:t>There are a lot of options!</a:t>
            </a:r>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8</a:t>
            </a:fld>
            <a:endParaRPr lang="en-GB"/>
          </a:p>
        </p:txBody>
      </p:sp>
    </p:spTree>
    <p:extLst>
      <p:ext uri="{BB962C8B-B14F-4D97-AF65-F5344CB8AC3E}">
        <p14:creationId xmlns:p14="http://schemas.microsoft.com/office/powerpoint/2010/main" val="19257217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Leads to another problem – overwhelming</a:t>
            </a:r>
          </a:p>
          <a:p>
            <a:endParaRPr lang="en-GB" baseline="0" dirty="0" smtClean="0"/>
          </a:p>
          <a:p>
            <a:r>
              <a:rPr lang="en-GB" baseline="0" dirty="0" smtClean="0"/>
              <a:t>Start small and build. Cloud Transformation - bake-in security</a:t>
            </a:r>
          </a:p>
          <a:p>
            <a:endParaRPr lang="en-GB" baseline="0" dirty="0" smtClean="0"/>
          </a:p>
          <a:p>
            <a:r>
              <a:rPr lang="en-GB" baseline="0" dirty="0" smtClean="0"/>
              <a:t>Tools and processes – </a:t>
            </a:r>
            <a:r>
              <a:rPr lang="en-GB" baseline="0" dirty="0" err="1" smtClean="0"/>
              <a:t>IaC</a:t>
            </a:r>
            <a:endParaRPr lang="en-GB" baseline="0" dirty="0" smtClean="0"/>
          </a:p>
          <a:p>
            <a:endParaRPr lang="en-GB" baseline="0" dirty="0" smtClean="0"/>
          </a:p>
          <a:p>
            <a:r>
              <a:rPr lang="en-GB" baseline="0" dirty="0" smtClean="0"/>
              <a:t>Use native resources in the Cloud.</a:t>
            </a:r>
          </a:p>
          <a:p>
            <a:endParaRPr lang="en-GB" baseline="0" dirty="0" smtClean="0"/>
          </a:p>
          <a:p>
            <a:r>
              <a:rPr lang="en-GB" baseline="0" dirty="0" smtClean="0"/>
              <a:t>Setting policies - without limiting innovation.</a:t>
            </a:r>
          </a:p>
          <a:p>
            <a:endParaRPr lang="en-GB" baseline="0" dirty="0" smtClean="0"/>
          </a:p>
          <a:p>
            <a:r>
              <a:rPr lang="en-GB" baseline="0" dirty="0" smtClean="0"/>
              <a:t>Enable secure, reliable, and repeatable deployments for our operational teams and the Business.</a:t>
            </a:r>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9</a:t>
            </a:fld>
            <a:endParaRPr lang="en-GB"/>
          </a:p>
        </p:txBody>
      </p:sp>
    </p:spTree>
    <p:extLst>
      <p:ext uri="{BB962C8B-B14F-4D97-AF65-F5344CB8AC3E}">
        <p14:creationId xmlns:p14="http://schemas.microsoft.com/office/powerpoint/2010/main" val="3034518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3_Dark Blue Cover">
    <p:bg>
      <p:bgPr>
        <a:solidFill>
          <a:srgbClr val="12263E"/>
        </a:solidFill>
        <a:effectLst/>
      </p:bgPr>
    </p:bg>
    <p:spTree>
      <p:nvGrpSpPr>
        <p:cNvPr id="1" name=""/>
        <p:cNvGrpSpPr/>
        <p:nvPr/>
      </p:nvGrpSpPr>
      <p:grpSpPr>
        <a:xfrm>
          <a:off x="0" y="0"/>
          <a:ext cx="0" cy="0"/>
          <a:chOff x="0" y="0"/>
          <a:chExt cx="0" cy="0"/>
        </a:xfrm>
      </p:grpSpPr>
      <p:sp>
        <p:nvSpPr>
          <p:cNvPr id="288" name="Text Placeholder 287"/>
          <p:cNvSpPr>
            <a:spLocks noGrp="1"/>
          </p:cNvSpPr>
          <p:nvPr userDrawn="1">
            <p:ph type="body" sz="quarter" idx="13" hasCustomPrompt="1"/>
          </p:nvPr>
        </p:nvSpPr>
        <p:spPr>
          <a:xfrm>
            <a:off x="457200" y="5487988"/>
            <a:ext cx="5869709" cy="982800"/>
          </a:xfrm>
          <a:prstGeom prst="rect">
            <a:avLst/>
          </a:prstGeom>
        </p:spPr>
        <p:txBody>
          <a:bodyPr rIns="457200" anchor="b" anchorCtr="0"/>
          <a:lstStyle>
            <a:lvl1pPr marL="0" indent="0">
              <a:spcAft>
                <a:spcPts val="0"/>
              </a:spcAft>
              <a:buNone/>
              <a:defRPr sz="2000" b="1" baseline="0">
                <a:solidFill>
                  <a:srgbClr val="E7E6E6"/>
                </a:solidFill>
                <a:latin typeface="Arial" panose="020B0604020202020204" pitchFamily="34" charset="0"/>
                <a:cs typeface="Arial" panose="020B0604020202020204" pitchFamily="34" charset="0"/>
              </a:defRPr>
            </a:lvl1pPr>
            <a:lvl2pPr marL="0" indent="0">
              <a:spcAft>
                <a:spcPts val="0"/>
              </a:spcAft>
              <a:buFont typeface="Arial" panose="020B0604020202020204" pitchFamily="34" charset="0"/>
              <a:buNone/>
              <a:defRPr sz="2000" b="0">
                <a:solidFill>
                  <a:srgbClr val="E7E6E6"/>
                </a:solidFill>
                <a:latin typeface="Arial" panose="020B0604020202020204" pitchFamily="34" charset="0"/>
                <a:cs typeface="Arial" panose="020B0604020202020204" pitchFamily="34" charset="0"/>
              </a:defRPr>
            </a:lvl2pPr>
            <a:lvl3pPr marL="0" indent="0">
              <a:spcAft>
                <a:spcPts val="0"/>
              </a:spcAft>
              <a:buNone/>
              <a:defRPr sz="2000" b="1">
                <a:solidFill>
                  <a:schemeClr val="accent6"/>
                </a:solidFill>
              </a:defRPr>
            </a:lvl3pPr>
            <a:lvl4pPr marL="0" indent="0">
              <a:spcAft>
                <a:spcPts val="0"/>
              </a:spcAft>
              <a:buFont typeface="Arial" panose="020B0604020202020204" pitchFamily="34" charset="0"/>
              <a:buNone/>
              <a:defRPr sz="2000" b="1">
                <a:solidFill>
                  <a:schemeClr val="accent6"/>
                </a:solidFill>
              </a:defRPr>
            </a:lvl4pPr>
            <a:lvl5pPr marL="0" indent="0">
              <a:spcAft>
                <a:spcPts val="0"/>
              </a:spcAft>
              <a:buNone/>
              <a:defRPr sz="2000" b="1">
                <a:solidFill>
                  <a:schemeClr val="accent6"/>
                </a:solidFill>
              </a:defRPr>
            </a:lvl5pPr>
          </a:lstStyle>
          <a:p>
            <a:pPr lvl="0"/>
            <a:r>
              <a:rPr lang="en-US" dirty="0"/>
              <a:t>Click to add Name Surname</a:t>
            </a:r>
          </a:p>
          <a:p>
            <a:pPr lvl="1"/>
            <a:r>
              <a:rPr lang="en-US" dirty="0"/>
              <a:t>Title/Date</a:t>
            </a:r>
            <a:endParaRPr lang="en-GB" dirty="0"/>
          </a:p>
        </p:txBody>
      </p:sp>
      <p:sp>
        <p:nvSpPr>
          <p:cNvPr id="66" name="Text Placeholder 2"/>
          <p:cNvSpPr>
            <a:spLocks noGrp="1"/>
          </p:cNvSpPr>
          <p:nvPr userDrawn="1">
            <p:ph type="body" sz="quarter" idx="16" hasCustomPrompt="1"/>
          </p:nvPr>
        </p:nvSpPr>
        <p:spPr>
          <a:xfrm>
            <a:off x="457200" y="2043908"/>
            <a:ext cx="5869710" cy="3444079"/>
          </a:xfrm>
          <a:prstGeom prst="rect">
            <a:avLst/>
          </a:prstGeom>
        </p:spPr>
        <p:txBody>
          <a:bodyPr rIns="457200"/>
          <a:lstStyle>
            <a:lvl1pPr marL="0" indent="0">
              <a:spcAft>
                <a:spcPts val="2400"/>
              </a:spcAft>
              <a:buNone/>
              <a:defRPr sz="4000">
                <a:solidFill>
                  <a:srgbClr val="E7E6E6"/>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a:t>Click to edit</a:t>
            </a:r>
            <a:br>
              <a:rPr lang="en-GB" dirty="0"/>
            </a:br>
            <a:r>
              <a:rPr lang="en-GB" dirty="0"/>
              <a:t>(Century Gothic 40pt)</a:t>
            </a:r>
          </a:p>
          <a:p>
            <a:pPr lvl="1"/>
            <a:r>
              <a:rPr lang="en-US" dirty="0"/>
              <a:t>Presentation subtitle </a:t>
            </a:r>
            <a:br>
              <a:rPr lang="en-US" dirty="0"/>
            </a:br>
            <a:r>
              <a:rPr lang="en-US" dirty="0"/>
              <a:t>(Century Gothic 24pt)</a:t>
            </a:r>
          </a:p>
          <a:p>
            <a:pPr lvl="1"/>
            <a:endParaRPr lang="en-US" dirty="0"/>
          </a:p>
        </p:txBody>
      </p:sp>
      <p:pic>
        <p:nvPicPr>
          <p:cNvPr id="12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28634" y="456300"/>
            <a:ext cx="2894054" cy="572400"/>
          </a:xfrm>
          <a:prstGeom prst="rect">
            <a:avLst/>
          </a:prstGeom>
          <a:noFill/>
          <a:ln w="9525">
            <a:noFill/>
            <a:miter lim="800000"/>
            <a:headEnd/>
            <a:tailEnd/>
          </a:ln>
        </p:spPr>
      </p:pic>
      <p:sp>
        <p:nvSpPr>
          <p:cNvPr id="8" name="Text Placeholder 2">
            <a:extLst>
              <a:ext uri="{FF2B5EF4-FFF2-40B4-BE49-F238E27FC236}">
                <a16:creationId xmlns:a16="http://schemas.microsoft.com/office/drawing/2014/main" id="{947877E4-F631-436F-BB68-A40E235D27B3}"/>
              </a:ext>
            </a:extLst>
          </p:cNvPr>
          <p:cNvSpPr>
            <a:spLocks noGrp="1"/>
          </p:cNvSpPr>
          <p:nvPr>
            <p:ph type="body" sz="quarter" idx="19" hasCustomPrompt="1"/>
          </p:nvPr>
        </p:nvSpPr>
        <p:spPr>
          <a:xfrm>
            <a:off x="468314" y="1316028"/>
            <a:ext cx="5869710" cy="440552"/>
          </a:xfrm>
          <a:prstGeom prst="rect">
            <a:avLst/>
          </a:prstGeom>
        </p:spPr>
        <p:txBody>
          <a:bodyPr rIns="457200"/>
          <a:lstStyle>
            <a:lvl1pPr marL="0" indent="0">
              <a:spcAft>
                <a:spcPts val="2400"/>
              </a:spcAft>
              <a:buNone/>
              <a:defRPr sz="2400" b="1">
                <a:solidFill>
                  <a:srgbClr val="77E3E4"/>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smtClean="0"/>
              <a:t>Bank Security</a:t>
            </a:r>
            <a:endParaRPr lang="en-US" dirty="0"/>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33077" y="0"/>
            <a:ext cx="4558922" cy="6862763"/>
          </a:xfrm>
          <a:prstGeom prst="rect">
            <a:avLst/>
          </a:prstGeom>
        </p:spPr>
      </p:pic>
      <p:pic>
        <p:nvPicPr>
          <p:cNvPr id="129" name="Picture 12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098000" y="4762800"/>
            <a:ext cx="1782000" cy="1782000"/>
          </a:xfrm>
          <a:prstGeom prst="rect">
            <a:avLst/>
          </a:prstGeom>
        </p:spPr>
      </p:pic>
      <p:sp>
        <p:nvSpPr>
          <p:cNvPr id="3" name="Footer Placeholder 2"/>
          <p:cNvSpPr>
            <a:spLocks noGrp="1"/>
          </p:cNvSpPr>
          <p:nvPr>
            <p:ph type="ftr" sz="quarter" idx="18"/>
          </p:nvPr>
        </p:nvSpPr>
        <p:spPr>
          <a:xfrm>
            <a:off x="457198" y="0"/>
            <a:ext cx="7165181" cy="458639"/>
          </a:xfrm>
        </p:spPr>
        <p:txBody>
          <a:bodyPr/>
          <a:lstStyle>
            <a:lvl1pPr>
              <a:defRPr>
                <a:solidFill>
                  <a:srgbClr val="E7E6E6"/>
                </a:solidFill>
              </a:defRPr>
            </a:lvl1pPr>
          </a:lstStyle>
          <a:p>
            <a:r>
              <a:rPr lang="en-GB" smtClean="0"/>
              <a:t>Document classification: GREEN</a:t>
            </a:r>
            <a:endParaRPr lang="en-GB" dirty="0"/>
          </a:p>
        </p:txBody>
      </p:sp>
    </p:spTree>
    <p:extLst>
      <p:ext uri="{BB962C8B-B14F-4D97-AF65-F5344CB8AC3E}">
        <p14:creationId xmlns:p14="http://schemas.microsoft.com/office/powerpoint/2010/main" val="324733092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562800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2"/>
          <p:cNvSpPr>
            <a:spLocks noGrp="1"/>
          </p:cNvSpPr>
          <p:nvPr>
            <p:ph type="body" sz="quarter" idx="14" hasCustomPrompt="1"/>
          </p:nvPr>
        </p:nvSpPr>
        <p:spPr>
          <a:xfrm>
            <a:off x="6111306" y="1752600"/>
            <a:ext cx="562279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217615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arrow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3051175" y="1752600"/>
            <a:ext cx="6096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3341495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ide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1524000" y="1752600"/>
            <a:ext cx="9144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6108812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7" name="Picture Placeholder 6"/>
          <p:cNvSpPr>
            <a:spLocks noGrp="1"/>
          </p:cNvSpPr>
          <p:nvPr>
            <p:ph type="pic" sz="quarter" idx="18"/>
          </p:nvPr>
        </p:nvSpPr>
        <p:spPr>
          <a:xfrm>
            <a:off x="468000" y="1761172"/>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3" name="Picture Placeholder 6"/>
          <p:cNvSpPr>
            <a:spLocks noGrp="1"/>
          </p:cNvSpPr>
          <p:nvPr>
            <p:ph type="pic" sz="quarter" idx="19"/>
          </p:nvPr>
        </p:nvSpPr>
        <p:spPr>
          <a:xfrm>
            <a:off x="6094696"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0" hasCustomPrompt="1"/>
          </p:nvPr>
        </p:nvSpPr>
        <p:spPr>
          <a:xfrm>
            <a:off x="468000" y="2741612"/>
            <a:ext cx="56266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1"/>
          <p:cNvSpPr>
            <a:spLocks noGrp="1"/>
          </p:cNvSpPr>
          <p:nvPr>
            <p:ph type="body" sz="quarter" idx="21" hasCustomPrompt="1"/>
          </p:nvPr>
        </p:nvSpPr>
        <p:spPr>
          <a:xfrm>
            <a:off x="6096000" y="2741613"/>
            <a:ext cx="56380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376026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Picture Placeholder 6"/>
          <p:cNvSpPr>
            <a:spLocks noGrp="1"/>
          </p:cNvSpPr>
          <p:nvPr>
            <p:ph type="pic" sz="quarter" idx="18"/>
          </p:nvPr>
        </p:nvSpPr>
        <p:spPr>
          <a:xfrm>
            <a:off x="1677913"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19" name="Picture Placeholder 6"/>
          <p:cNvSpPr>
            <a:spLocks noGrp="1"/>
          </p:cNvSpPr>
          <p:nvPr>
            <p:ph type="pic" sz="quarter" idx="19"/>
          </p:nvPr>
        </p:nvSpPr>
        <p:spPr>
          <a:xfrm>
            <a:off x="5624200"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20" name="Picture Placeholder 6"/>
          <p:cNvSpPr>
            <a:spLocks noGrp="1"/>
          </p:cNvSpPr>
          <p:nvPr>
            <p:ph type="pic" sz="quarter" idx="20"/>
          </p:nvPr>
        </p:nvSpPr>
        <p:spPr>
          <a:xfrm>
            <a:off x="9570488"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1"/>
          </p:nvPr>
        </p:nvSpPr>
        <p:spPr>
          <a:xfrm>
            <a:off x="468313"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2" name="Text Placeholder 11"/>
          <p:cNvSpPr>
            <a:spLocks noGrp="1"/>
          </p:cNvSpPr>
          <p:nvPr>
            <p:ph type="body" sz="quarter" idx="22"/>
          </p:nvPr>
        </p:nvSpPr>
        <p:spPr>
          <a:xfrm>
            <a:off x="4414600"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4" name="Text Placeholder 13"/>
          <p:cNvSpPr>
            <a:spLocks noGrp="1"/>
          </p:cNvSpPr>
          <p:nvPr>
            <p:ph type="body" sz="quarter" idx="23"/>
          </p:nvPr>
        </p:nvSpPr>
        <p:spPr>
          <a:xfrm>
            <a:off x="8360888"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2913368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ur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Picture Placeholder 6"/>
          <p:cNvSpPr>
            <a:spLocks noGrp="1"/>
          </p:cNvSpPr>
          <p:nvPr>
            <p:ph type="pic" sz="quarter" idx="18"/>
          </p:nvPr>
        </p:nvSpPr>
        <p:spPr>
          <a:xfrm>
            <a:off x="1101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7" name="Picture Placeholder 6"/>
          <p:cNvSpPr>
            <a:spLocks noGrp="1"/>
          </p:cNvSpPr>
          <p:nvPr>
            <p:ph type="pic" sz="quarter" idx="20"/>
          </p:nvPr>
        </p:nvSpPr>
        <p:spPr>
          <a:xfrm>
            <a:off x="1014465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21"/>
          </p:nvPr>
        </p:nvSpPr>
        <p:spPr>
          <a:xfrm>
            <a:off x="411616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0" name="Picture Placeholder 6"/>
          <p:cNvSpPr>
            <a:spLocks noGrp="1"/>
          </p:cNvSpPr>
          <p:nvPr>
            <p:ph type="pic" sz="quarter" idx="22"/>
          </p:nvPr>
        </p:nvSpPr>
        <p:spPr>
          <a:xfrm>
            <a:off x="713040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9" name="Text Placeholder 7"/>
          <p:cNvSpPr>
            <a:spLocks noGrp="1"/>
          </p:cNvSpPr>
          <p:nvPr>
            <p:ph type="body" sz="quarter" idx="24"/>
          </p:nvPr>
        </p:nvSpPr>
        <p:spPr>
          <a:xfrm>
            <a:off x="3482560"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6496807"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951105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15415956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v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Picture Placeholder 6"/>
          <p:cNvSpPr>
            <a:spLocks noGrp="1"/>
          </p:cNvSpPr>
          <p:nvPr>
            <p:ph type="pic" sz="quarter" idx="18"/>
          </p:nvPr>
        </p:nvSpPr>
        <p:spPr>
          <a:xfrm>
            <a:off x="957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19"/>
          </p:nvPr>
        </p:nvSpPr>
        <p:spPr>
          <a:xfrm>
            <a:off x="561915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8" name="Picture Placeholder 6"/>
          <p:cNvSpPr>
            <a:spLocks noGrp="1"/>
          </p:cNvSpPr>
          <p:nvPr>
            <p:ph type="pic" sz="quarter" idx="20"/>
          </p:nvPr>
        </p:nvSpPr>
        <p:spPr>
          <a:xfrm>
            <a:off x="1028040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9" name="Picture Placeholder 6"/>
          <p:cNvSpPr>
            <a:spLocks noGrp="1"/>
          </p:cNvSpPr>
          <p:nvPr>
            <p:ph type="pic" sz="quarter" idx="21"/>
          </p:nvPr>
        </p:nvSpPr>
        <p:spPr>
          <a:xfrm>
            <a:off x="3288535"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0" name="Picture Placeholder 6"/>
          <p:cNvSpPr>
            <a:spLocks noGrp="1"/>
          </p:cNvSpPr>
          <p:nvPr>
            <p:ph type="pic" sz="quarter" idx="22"/>
          </p:nvPr>
        </p:nvSpPr>
        <p:spPr>
          <a:xfrm>
            <a:off x="7949779"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0" name="Text Placeholder 7"/>
          <p:cNvSpPr>
            <a:spLocks noGrp="1"/>
          </p:cNvSpPr>
          <p:nvPr>
            <p:ph type="body" sz="quarter" idx="24"/>
          </p:nvPr>
        </p:nvSpPr>
        <p:spPr>
          <a:xfrm>
            <a:off x="2798935"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5129557"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7460179"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3" name="Text Placeholder 7"/>
          <p:cNvSpPr>
            <a:spLocks noGrp="1"/>
          </p:cNvSpPr>
          <p:nvPr>
            <p:ph type="body" sz="quarter" idx="27"/>
          </p:nvPr>
        </p:nvSpPr>
        <p:spPr>
          <a:xfrm>
            <a:off x="9790800"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33602663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62461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p:cNvGrpSpPr/>
          <p:nvPr userDrawn="1"/>
        </p:nvGrpSpPr>
        <p:grpSpPr>
          <a:xfrm>
            <a:off x="455296" y="16"/>
            <a:ext cx="11279504" cy="2741596"/>
            <a:chOff x="455296" y="0"/>
            <a:chExt cx="11279504" cy="289560"/>
          </a:xfrm>
        </p:grpSpPr>
        <p:sp>
          <p:nvSpPr>
            <p:cNvPr id="45" name="Rectangle 44"/>
            <p:cNvSpPr/>
            <p:nvPr/>
          </p:nvSpPr>
          <p:spPr>
            <a:xfrm>
              <a:off x="455296" y="0"/>
              <a:ext cx="6508722" cy="289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p:cNvSpPr/>
            <p:nvPr/>
          </p:nvSpPr>
          <p:spPr>
            <a:xfrm>
              <a:off x="6964018" y="0"/>
              <a:ext cx="2855754" cy="289560"/>
            </a:xfrm>
            <a:prstGeom prst="rect">
              <a:avLst/>
            </a:prstGeom>
            <a:solidFill>
              <a:srgbClr val="3CD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p:cNvSpPr/>
            <p:nvPr userDrawn="1"/>
          </p:nvSpPr>
          <p:spPr>
            <a:xfrm>
              <a:off x="9819772" y="0"/>
              <a:ext cx="1915028"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Title 1"/>
          <p:cNvSpPr>
            <a:spLocks noGrp="1"/>
          </p:cNvSpPr>
          <p:nvPr userDrawn="1">
            <p:ph type="title"/>
          </p:nvPr>
        </p:nvSpPr>
        <p:spPr>
          <a:xfrm>
            <a:off x="455296" y="2741612"/>
            <a:ext cx="11279504" cy="1538287"/>
          </a:xfrm>
        </p:spPr>
        <p:txBody>
          <a:bodyPr anchor="b"/>
          <a:lstStyle>
            <a:lvl1pPr>
              <a:defRPr sz="4800" b="0"/>
            </a:lvl1pPr>
          </a:lstStyle>
          <a:p>
            <a:r>
              <a:rPr lang="en-GB"/>
              <a:t>Click to edit Master title style</a:t>
            </a:r>
            <a:endParaRPr lang="en-GB" dirty="0"/>
          </a:p>
        </p:txBody>
      </p:sp>
      <p:sp>
        <p:nvSpPr>
          <p:cNvPr id="3" name="Text Placeholder 2"/>
          <p:cNvSpPr>
            <a:spLocks noGrp="1"/>
          </p:cNvSpPr>
          <p:nvPr userDrawn="1">
            <p:ph type="body" idx="1"/>
          </p:nvPr>
        </p:nvSpPr>
        <p:spPr>
          <a:xfrm>
            <a:off x="457200" y="4381500"/>
            <a:ext cx="11277600" cy="1193800"/>
          </a:xfrm>
          <a:prstGeom prst="rect">
            <a:avLst/>
          </a:prstGeom>
        </p:spPr>
        <p:txBody>
          <a:bodyPr lIns="0" tIns="0" rIns="0" bIns="0" anchor="b" anchorCtr="0"/>
          <a:lstStyle>
            <a:lvl1pPr marL="0" indent="0">
              <a:buNone/>
              <a:defRPr sz="2400">
                <a:solidFill>
                  <a:schemeClr val="tx1"/>
                </a:solidFill>
                <a:latin typeface="Century Gothic" panose="020B0502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userDrawn="1">
            <p:ph type="dt" sz="half" idx="10"/>
          </p:nvPr>
        </p:nvSpPr>
        <p:spPr>
          <a:xfrm>
            <a:off x="3126046" y="6383971"/>
            <a:ext cx="1856599" cy="365125"/>
          </a:xfrm>
        </p:spPr>
        <p:txBody>
          <a:bodyPr/>
          <a:lstStyle/>
          <a:p>
            <a:endParaRPr lang="en-GB" dirty="0"/>
          </a:p>
        </p:txBody>
      </p:sp>
      <p:sp>
        <p:nvSpPr>
          <p:cNvPr id="5" name="Footer Placeholder 4"/>
          <p:cNvSpPr>
            <a:spLocks noGrp="1"/>
          </p:cNvSpPr>
          <p:nvPr userDrawn="1">
            <p:ph type="ftr" sz="quarter" idx="11"/>
          </p:nvPr>
        </p:nvSpPr>
        <p:spPr>
          <a:xfrm>
            <a:off x="5033010" y="6383971"/>
            <a:ext cx="5645537" cy="365125"/>
          </a:xfrm>
        </p:spPr>
        <p:txBody>
          <a:bodyPr/>
          <a:lstStyle/>
          <a:p>
            <a:r>
              <a:rPr lang="en-GB" smtClean="0"/>
              <a:t>Document classification: GREEN</a:t>
            </a:r>
            <a:endParaRPr lang="en-GB" dirty="0"/>
          </a:p>
        </p:txBody>
      </p:sp>
      <p:sp>
        <p:nvSpPr>
          <p:cNvPr id="6" name="Slide Number Placeholder 5"/>
          <p:cNvSpPr>
            <a:spLocks noGrp="1"/>
          </p:cNvSpPr>
          <p:nvPr userDrawn="1">
            <p:ph type="sldNum" sz="quarter" idx="12"/>
          </p:nvPr>
        </p:nvSpPr>
        <p:spPr>
          <a:xfrm>
            <a:off x="10728912" y="6383971"/>
            <a:ext cx="1016688" cy="3695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53471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12273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6093" b="9264"/>
          <a:stretch/>
        </p:blipFill>
        <p:spPr>
          <a:xfrm>
            <a:off x="0" y="-27214"/>
            <a:ext cx="12192000" cy="6879771"/>
          </a:xfrm>
          <a:prstGeom prst="rect">
            <a:avLst/>
          </a:prstGeom>
        </p:spPr>
      </p:pic>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27500" y="1441671"/>
            <a:ext cx="3942000" cy="3942000"/>
          </a:xfrm>
          <a:prstGeom prst="rect">
            <a:avLst/>
          </a:prstGeom>
        </p:spPr>
      </p:pic>
    </p:spTree>
    <p:extLst>
      <p:ext uri="{BB962C8B-B14F-4D97-AF65-F5344CB8AC3E}">
        <p14:creationId xmlns:p14="http://schemas.microsoft.com/office/powerpoint/2010/main" val="910040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5"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7"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1126864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40711478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9" name="Table Placeholder 8"/>
          <p:cNvSpPr>
            <a:spLocks noGrp="1"/>
          </p:cNvSpPr>
          <p:nvPr>
            <p:ph type="tbl" sz="quarter" idx="13"/>
          </p:nvPr>
        </p:nvSpPr>
        <p:spPr>
          <a:xfrm>
            <a:off x="468000" y="1752283"/>
            <a:ext cx="11277600" cy="4629466"/>
          </a:xfrm>
          <a:prstGeom prst="rect">
            <a:avLst/>
          </a:prstGeom>
        </p:spPr>
        <p:txBody>
          <a:bodyPr/>
          <a:lstStyle/>
          <a:p>
            <a:r>
              <a:rPr lang="en-GB"/>
              <a:t>Click icon to add table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64279446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3051175" y="1752600"/>
            <a:ext cx="86817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2131200"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253582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edium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6100024" y="1752600"/>
            <a:ext cx="56349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5172146"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4020816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rge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9154103" y="1752600"/>
            <a:ext cx="257999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a:t>
            </a:r>
            <a:br>
              <a:rPr lang="en-US" dirty="0"/>
            </a:br>
            <a:r>
              <a:rPr lang="en-US" dirty="0"/>
              <a:t>(Arial 20pt)</a:t>
            </a:r>
          </a:p>
          <a:p>
            <a:pPr lvl="2"/>
            <a:r>
              <a:rPr lang="en-US" dirty="0"/>
              <a:t>Bulleted slide body text (Arial 16pt)</a:t>
            </a:r>
          </a:p>
          <a:p>
            <a:pPr lvl="3"/>
            <a:r>
              <a:rPr lang="en-US" dirty="0"/>
              <a:t>Body text</a:t>
            </a:r>
            <a:br>
              <a:rPr lang="en-US" dirty="0"/>
            </a:br>
            <a:r>
              <a:rPr lang="en-US" dirty="0"/>
              <a:t>(Arial 24pt)</a:t>
            </a:r>
          </a:p>
          <a:p>
            <a:pPr lvl="4"/>
            <a:r>
              <a:rPr lang="en-US" dirty="0"/>
              <a:t>Bulleted source</a:t>
            </a:r>
            <a:br>
              <a:rPr lang="en-US" dirty="0"/>
            </a:br>
            <a:r>
              <a:rPr lang="en-US" dirty="0"/>
              <a:t>(Arial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8236031"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295767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a:t>Click icon to add chart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712980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Chart and title slide">
    <p:bg>
      <p:bgPr>
        <a:solidFill>
          <a:srgbClr val="12263E"/>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lvl1pPr>
              <a:defRPr>
                <a:solidFill>
                  <a:srgbClr val="E7E6E6"/>
                </a:solidFill>
              </a:defRPr>
            </a:lvl1p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lvl1pPr>
              <a:defRPr>
                <a:solidFill>
                  <a:srgbClr val="E7E6E6"/>
                </a:solidFill>
              </a:defRPr>
            </a:lvl1p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lvl1pPr>
              <a:defRPr>
                <a:solidFill>
                  <a:srgbClr val="E7E6E6"/>
                </a:solidFill>
              </a:defRPr>
            </a:lvl1pPr>
          </a:lstStyle>
          <a:p>
            <a:fld id="{B0B34E4B-25F1-4D72-B319-B9B5A0ABC919}" type="slidenum">
              <a:rPr lang="en-GB" smtClean="0"/>
              <a:pPr/>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dirty="0"/>
              <a:t>Click icon to add chart</a:t>
            </a:r>
          </a:p>
        </p:txBody>
      </p:sp>
      <p:sp>
        <p:nvSpPr>
          <p:cNvPr id="3" name="Title 2"/>
          <p:cNvSpPr>
            <a:spLocks noGrp="1"/>
          </p:cNvSpPr>
          <p:nvPr>
            <p:ph type="title"/>
          </p:nvPr>
        </p:nvSpPr>
        <p:spPr/>
        <p:txBody>
          <a:bodyPr/>
          <a:lstStyle>
            <a:lvl1pPr>
              <a:defRPr>
                <a:solidFill>
                  <a:srgbClr val="E7E6E6"/>
                </a:solidFill>
              </a:defRPr>
            </a:lvl1pPr>
          </a:lstStyle>
          <a:p>
            <a:r>
              <a:rPr lang="en-GB"/>
              <a:t>Click to edit Master title style</a:t>
            </a:r>
            <a:endParaRPr lang="en-GB" dirty="0"/>
          </a:p>
        </p:txBody>
      </p:sp>
      <p:sp>
        <p:nvSpPr>
          <p:cNvPr id="8" name="Rectangle 7"/>
          <p:cNvSpPr/>
          <p:nvPr userDrawn="1"/>
        </p:nvSpPr>
        <p:spPr>
          <a:xfrm>
            <a:off x="455296" y="0"/>
            <a:ext cx="11278800" cy="28956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userDrawn="1"/>
        </p:nvSpPr>
        <p:spPr>
          <a:xfrm>
            <a:off x="6964018" y="0"/>
            <a:ext cx="285816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9822180" y="0"/>
            <a:ext cx="1912620"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p:cNvSpPr txBox="1"/>
          <p:nvPr userDrawn="1"/>
        </p:nvSpPr>
        <p:spPr>
          <a:xfrm>
            <a:off x="659746" y="6336828"/>
            <a:ext cx="1709122" cy="430887"/>
          </a:xfrm>
          <a:prstGeom prst="rect">
            <a:avLst/>
          </a:prstGeom>
          <a:noFill/>
        </p:spPr>
        <p:txBody>
          <a:bodyPr wrap="none" rtlCol="0">
            <a:spAutoFit/>
          </a:bodyPr>
          <a:lstStyle/>
          <a:p>
            <a:r>
              <a:rPr lang="en-GB" sz="1100" b="1" dirty="0" smtClean="0">
                <a:solidFill>
                  <a:srgbClr val="E7E9EC"/>
                </a:solidFill>
                <a:latin typeface="Century Gothic" panose="020B0502020202020204" pitchFamily="34" charset="0"/>
              </a:rPr>
              <a:t>You are the key</a:t>
            </a:r>
            <a:endParaRPr lang="en-GB" sz="1100" b="1" baseline="0" dirty="0" smtClean="0">
              <a:solidFill>
                <a:srgbClr val="E7E9EC"/>
              </a:solidFill>
              <a:latin typeface="Century Gothic" panose="020B0502020202020204" pitchFamily="34" charset="0"/>
            </a:endParaRPr>
          </a:p>
          <a:p>
            <a:r>
              <a:rPr lang="en-GB" sz="1100" dirty="0" smtClean="0">
                <a:solidFill>
                  <a:srgbClr val="E7E9EC"/>
                </a:solidFill>
                <a:latin typeface="Century Gothic" panose="020B0502020202020204" pitchFamily="34" charset="0"/>
              </a:rPr>
              <a:t>to better Bank security</a:t>
            </a:r>
            <a:endParaRPr lang="en-GB" sz="1100" dirty="0">
              <a:solidFill>
                <a:srgbClr val="E7E9EC"/>
              </a:solidFill>
              <a:latin typeface="Century Gothic" panose="020B0502020202020204" pitchFamily="34" charset="0"/>
            </a:endParaRPr>
          </a:p>
        </p:txBody>
      </p:sp>
      <p:pic>
        <p:nvPicPr>
          <p:cNvPr id="24" name="Picture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5745" y="6343696"/>
            <a:ext cx="435274" cy="435274"/>
          </a:xfrm>
          <a:prstGeom prst="rect">
            <a:avLst/>
          </a:prstGeom>
        </p:spPr>
      </p:pic>
    </p:spTree>
    <p:extLst>
      <p:ext uri="{BB962C8B-B14F-4D97-AF65-F5344CB8AC3E}">
        <p14:creationId xmlns:p14="http://schemas.microsoft.com/office/powerpoint/2010/main" val="606600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7" cy="382269"/>
          </a:xfrm>
        </p:spPr>
        <p:txBody>
          <a:bodyPr/>
          <a:lstStyle/>
          <a:p>
            <a:endParaRPr lang="en-GB" dirty="0"/>
          </a:p>
        </p:txBody>
      </p:sp>
      <p:sp>
        <p:nvSpPr>
          <p:cNvPr id="5" name="Footer Placeholder 4"/>
          <p:cNvSpPr>
            <a:spLocks noGrp="1"/>
          </p:cNvSpPr>
          <p:nvPr>
            <p:ph type="ftr" sz="quarter" idx="11"/>
          </p:nvPr>
        </p:nvSpPr>
        <p:spPr>
          <a:xfrm>
            <a:off x="5033009" y="6381750"/>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Picture Placeholder 12"/>
          <p:cNvSpPr>
            <a:spLocks noGrp="1"/>
          </p:cNvSpPr>
          <p:nvPr>
            <p:ph type="pic" sz="quarter" idx="13"/>
          </p:nvPr>
        </p:nvSpPr>
        <p:spPr>
          <a:xfrm>
            <a:off x="468000" y="1752600"/>
            <a:ext cx="11277600" cy="4629150"/>
          </a:xfrm>
          <a:prstGeom prst="rect">
            <a:avLst/>
          </a:prstGeom>
        </p:spPr>
        <p:txBody>
          <a:bodyPr/>
          <a:lstStyle>
            <a:lvl1pPr>
              <a:defRPr sz="20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415504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8000" y="457200"/>
            <a:ext cx="11277600" cy="912814"/>
          </a:xfrm>
          <a:prstGeom prst="rect">
            <a:avLst/>
          </a:prstGeom>
        </p:spPr>
        <p:txBody>
          <a:bodyPr vert="horz"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Click to edit Master title style</a:t>
            </a:r>
          </a:p>
        </p:txBody>
      </p:sp>
      <p:sp>
        <p:nvSpPr>
          <p:cNvPr id="4" name="Date Placeholder 3"/>
          <p:cNvSpPr>
            <a:spLocks noGrp="1"/>
          </p:cNvSpPr>
          <p:nvPr>
            <p:ph type="dt" sz="half" idx="2"/>
          </p:nvPr>
        </p:nvSpPr>
        <p:spPr>
          <a:xfrm>
            <a:off x="3126046" y="6383971"/>
            <a:ext cx="1856599" cy="365125"/>
          </a:xfrm>
          <a:prstGeom prst="rect">
            <a:avLst/>
          </a:prstGeom>
        </p:spPr>
        <p:txBody>
          <a:bodyPr vert="horz" lIns="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endParaRPr lang="en-GB" dirty="0"/>
          </a:p>
        </p:txBody>
      </p:sp>
      <p:sp>
        <p:nvSpPr>
          <p:cNvPr id="5" name="Footer Placeholder 4"/>
          <p:cNvSpPr>
            <a:spLocks noGrp="1"/>
          </p:cNvSpPr>
          <p:nvPr>
            <p:ph type="ftr" sz="quarter" idx="3"/>
          </p:nvPr>
        </p:nvSpPr>
        <p:spPr>
          <a:xfrm>
            <a:off x="5033010" y="6383971"/>
            <a:ext cx="5645537"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r>
              <a:rPr lang="en-GB" smtClean="0"/>
              <a:t>Document classification: GREEN</a:t>
            </a:r>
            <a:endParaRPr lang="en-GB" dirty="0"/>
          </a:p>
        </p:txBody>
      </p:sp>
      <p:sp>
        <p:nvSpPr>
          <p:cNvPr id="6" name="Slide Number Placeholder 5"/>
          <p:cNvSpPr>
            <a:spLocks noGrp="1"/>
          </p:cNvSpPr>
          <p:nvPr>
            <p:ph type="sldNum" sz="quarter" idx="4"/>
          </p:nvPr>
        </p:nvSpPr>
        <p:spPr>
          <a:xfrm>
            <a:off x="10728912" y="6383971"/>
            <a:ext cx="1016688" cy="369570"/>
          </a:xfrm>
          <a:prstGeom prst="rect">
            <a:avLst/>
          </a:prstGeom>
        </p:spPr>
        <p:txBody>
          <a:bodyPr vert="horz" lIns="91440" tIns="45720" rIns="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B0B34E4B-25F1-4D72-B319-B9B5A0ABC919}" type="slidenum">
              <a:rPr lang="en-GB" smtClean="0"/>
              <a:pPr/>
              <a:t>‹#›</a:t>
            </a:fld>
            <a:endParaRPr lang="en-GB" dirty="0"/>
          </a:p>
        </p:txBody>
      </p:sp>
      <p:sp>
        <p:nvSpPr>
          <p:cNvPr id="40" name="Rectangle 39"/>
          <p:cNvSpPr/>
          <p:nvPr/>
        </p:nvSpPr>
        <p:spPr>
          <a:xfrm>
            <a:off x="455296" y="0"/>
            <a:ext cx="6508722" cy="289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a:off x="6964018" y="0"/>
            <a:ext cx="285816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p:cNvSpPr/>
          <p:nvPr userDrawn="1"/>
        </p:nvSpPr>
        <p:spPr>
          <a:xfrm>
            <a:off x="9822180" y="0"/>
            <a:ext cx="1912620"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 Placeholder 2"/>
          <p:cNvSpPr>
            <a:spLocks noGrp="1"/>
          </p:cNvSpPr>
          <p:nvPr>
            <p:ph type="body" idx="1"/>
          </p:nvPr>
        </p:nvSpPr>
        <p:spPr>
          <a:xfrm>
            <a:off x="468000" y="1752599"/>
            <a:ext cx="11277600" cy="4627085"/>
          </a:xfrm>
          <a:prstGeom prst="rect">
            <a:avLst/>
          </a:prstGeom>
        </p:spPr>
        <p:txBody>
          <a:bodyPr vert="horz" lIns="0" tIns="0" rIns="0" bIns="0" rtlCol="0">
            <a:no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TextBox 6"/>
          <p:cNvSpPr txBox="1"/>
          <p:nvPr userDrawn="1"/>
        </p:nvSpPr>
        <p:spPr>
          <a:xfrm>
            <a:off x="659746" y="6336828"/>
            <a:ext cx="1709122" cy="430887"/>
          </a:xfrm>
          <a:prstGeom prst="rect">
            <a:avLst/>
          </a:prstGeom>
          <a:noFill/>
        </p:spPr>
        <p:txBody>
          <a:bodyPr wrap="none" rtlCol="0">
            <a:spAutoFit/>
          </a:bodyPr>
          <a:lstStyle/>
          <a:p>
            <a:r>
              <a:rPr lang="en-GB" sz="1100" b="1" dirty="0" smtClean="0">
                <a:latin typeface="Century Gothic" panose="020B0502020202020204" pitchFamily="34" charset="0"/>
              </a:rPr>
              <a:t>You are the key</a:t>
            </a:r>
            <a:endParaRPr lang="en-GB" sz="1100" b="1" baseline="0" dirty="0" smtClean="0">
              <a:latin typeface="Century Gothic" panose="020B0502020202020204" pitchFamily="34" charset="0"/>
            </a:endParaRPr>
          </a:p>
          <a:p>
            <a:r>
              <a:rPr lang="en-GB" sz="1100" dirty="0" smtClean="0">
                <a:latin typeface="Century Gothic" panose="020B0502020202020204" pitchFamily="34" charset="0"/>
              </a:rPr>
              <a:t>to better Bank security</a:t>
            </a:r>
            <a:endParaRPr lang="en-GB" sz="1100" dirty="0">
              <a:latin typeface="Century Gothic" panose="020B0502020202020204" pitchFamily="34" charset="0"/>
            </a:endParaRPr>
          </a:p>
        </p:txBody>
      </p:sp>
      <p:pic>
        <p:nvPicPr>
          <p:cNvPr id="8" name="Picture 7"/>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355745" y="6344217"/>
            <a:ext cx="435273" cy="434232"/>
          </a:xfrm>
          <a:prstGeom prst="rect">
            <a:avLst/>
          </a:prstGeom>
        </p:spPr>
      </p:pic>
    </p:spTree>
    <p:extLst>
      <p:ext uri="{BB962C8B-B14F-4D97-AF65-F5344CB8AC3E}">
        <p14:creationId xmlns:p14="http://schemas.microsoft.com/office/powerpoint/2010/main" val="3448064393"/>
      </p:ext>
    </p:extLst>
  </p:cSld>
  <p:clrMap bg1="lt1" tx1="dk1" bg2="lt2" tx2="dk2" accent1="accent1" accent2="accent2" accent3="accent3" accent4="accent4" accent5="accent5" accent6="accent6" hlink="hlink" folHlink="folHlink"/>
  <p:sldLayoutIdLst>
    <p:sldLayoutId id="2147483742" r:id="rId1"/>
    <p:sldLayoutId id="2147483716" r:id="rId2"/>
    <p:sldLayoutId id="2147483732" r:id="rId3"/>
    <p:sldLayoutId id="2147483717" r:id="rId4"/>
    <p:sldLayoutId id="2147483718" r:id="rId5"/>
    <p:sldLayoutId id="2147483719" r:id="rId6"/>
    <p:sldLayoutId id="2147483720" r:id="rId7"/>
    <p:sldLayoutId id="2147483734" r:id="rId8"/>
    <p:sldLayoutId id="2147483721" r:id="rId9"/>
    <p:sldLayoutId id="2147483722" r:id="rId10"/>
    <p:sldLayoutId id="2147483723" r:id="rId11"/>
    <p:sldLayoutId id="2147483733" r:id="rId12"/>
    <p:sldLayoutId id="2147483725" r:id="rId13"/>
    <p:sldLayoutId id="2147483726" r:id="rId14"/>
    <p:sldLayoutId id="2147483727" r:id="rId15"/>
    <p:sldLayoutId id="2147483728" r:id="rId16"/>
    <p:sldLayoutId id="2147483747" r:id="rId17"/>
    <p:sldLayoutId id="2147483731" r:id="rId18"/>
    <p:sldLayoutId id="2147483739" r:id="rId19"/>
  </p:sldLayoutIdLst>
  <p:timing>
    <p:tnLst>
      <p:par>
        <p:cTn id="1" dur="indefinite" restart="never" nodeType="tmRoot"/>
      </p:par>
    </p:tnLst>
  </p:timing>
  <p:hf sldNum="0" hdr="0" dt="0"/>
  <p:txStyles>
    <p:titleStyle>
      <a:lvl1pPr marL="0" marR="0" indent="0" algn="l" defTabSz="914400" rtl="0" eaLnBrk="1" fontAlgn="auto" latinLnBrk="0" hangingPunct="1">
        <a:lnSpc>
          <a:spcPct val="100000"/>
        </a:lnSpc>
        <a:spcBef>
          <a:spcPts val="0"/>
        </a:spcBef>
        <a:spcAft>
          <a:spcPts val="0"/>
        </a:spcAft>
        <a:buClrTx/>
        <a:buSzTx/>
        <a:buFontTx/>
        <a:buNone/>
        <a:tabLst/>
        <a:defRPr lang="en-GB" sz="2800" b="1" kern="1200" baseline="0" noProof="0" dirty="0">
          <a:solidFill>
            <a:srgbClr val="12273F"/>
          </a:solidFill>
          <a:latin typeface="Century Gothic" panose="020B0502020202020204" pitchFamily="34" charset="0"/>
          <a:ea typeface="+mj-ea"/>
          <a:cs typeface="+mj-cs"/>
        </a:defRPr>
      </a:lvl1pPr>
    </p:titleStyle>
    <p:body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94">
          <p15:clr>
            <a:srgbClr val="F26B43"/>
          </p15:clr>
        </p15:guide>
        <p15:guide id="2" pos="3840">
          <p15:clr>
            <a:srgbClr val="F26B43"/>
          </p15:clr>
        </p15:guide>
        <p15:guide id="3" orient="horz" pos="863">
          <p15:clr>
            <a:srgbClr val="F26B43"/>
          </p15:clr>
        </p15:guide>
        <p15:guide id="4" orient="horz" pos="1727">
          <p15:clr>
            <a:srgbClr val="F26B43"/>
          </p15:clr>
        </p15:guide>
        <p15:guide id="5" orient="horz" pos="3456">
          <p15:clr>
            <a:srgbClr val="F26B43"/>
          </p15:clr>
        </p15:guide>
        <p15:guide id="6" pos="4802">
          <p15:clr>
            <a:srgbClr val="F26B43"/>
          </p15:clr>
        </p15:guide>
        <p15:guide id="7" pos="5762">
          <p15:clr>
            <a:srgbClr val="F26B43"/>
          </p15:clr>
        </p15:guide>
        <p15:guide id="8" pos="6720">
          <p15:clr>
            <a:srgbClr val="F26B43"/>
          </p15:clr>
        </p15:guide>
        <p15:guide id="9" pos="7392">
          <p15:clr>
            <a:srgbClr val="F26B43"/>
          </p15:clr>
        </p15:guide>
        <p15:guide id="10" orient="horz" pos="288">
          <p15:clr>
            <a:srgbClr val="F26B43"/>
          </p15:clr>
        </p15:guide>
        <p15:guide id="11" orient="horz" pos="4020">
          <p15:clr>
            <a:srgbClr val="F26B43"/>
          </p15:clr>
        </p15:guide>
        <p15:guide id="12" pos="2880">
          <p15:clr>
            <a:srgbClr val="F26B43"/>
          </p15:clr>
        </p15:guide>
        <p15:guide id="13" pos="1922">
          <p15:clr>
            <a:srgbClr val="F26B43"/>
          </p15:clr>
        </p15:guide>
        <p15:guide id="14" pos="960">
          <p15:clr>
            <a:srgbClr val="F26B43"/>
          </p15:clr>
        </p15:guide>
        <p15:guide id="15" pos="288">
          <p15:clr>
            <a:srgbClr val="F26B43"/>
          </p15:clr>
        </p15:guide>
        <p15:guide id="16" pos="6560">
          <p15:clr>
            <a:srgbClr val="F26B43"/>
          </p15:clr>
        </p15:guide>
        <p15:guide id="18" orient="horz" pos="110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41.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e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jpeg"/><Relationship Id="rId4" Type="http://schemas.openxmlformats.org/officeDocument/2006/relationships/image" Target="../media/image9.png"/><Relationship Id="rId9"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r>
              <a:rPr lang="en-GB" dirty="0" smtClean="0"/>
              <a:t>Vince King</a:t>
            </a:r>
            <a:endParaRPr lang="en-GB" dirty="0"/>
          </a:p>
        </p:txBody>
      </p:sp>
      <p:sp>
        <p:nvSpPr>
          <p:cNvPr id="7" name="Text Placeholder 6"/>
          <p:cNvSpPr>
            <a:spLocks noGrp="1"/>
          </p:cNvSpPr>
          <p:nvPr>
            <p:ph type="body" sz="quarter" idx="16"/>
          </p:nvPr>
        </p:nvSpPr>
        <p:spPr/>
        <p:txBody>
          <a:bodyPr/>
          <a:lstStyle/>
          <a:p>
            <a:r>
              <a:rPr lang="en-GB" dirty="0"/>
              <a:t>Moving to the Cloud Security with </a:t>
            </a:r>
            <a:r>
              <a:rPr lang="en-GB" dirty="0" err="1"/>
              <a:t>DevSecOps</a:t>
            </a:r>
            <a:endParaRPr lang="en-GB" dirty="0"/>
          </a:p>
          <a:p>
            <a:endParaRPr lang="en-GB" dirty="0"/>
          </a:p>
          <a:p>
            <a:r>
              <a:rPr lang="en-GB" sz="1800" dirty="0" smtClean="0"/>
              <a:t>Cloud Expo Europe </a:t>
            </a:r>
            <a:r>
              <a:rPr lang="en-GB" sz="1800" dirty="0" smtClean="0"/>
              <a:t>| </a:t>
            </a:r>
            <a:r>
              <a:rPr lang="en-GB" sz="1800" dirty="0" smtClean="0"/>
              <a:t>Madrid</a:t>
            </a:r>
            <a:r>
              <a:rPr lang="en-GB" sz="1800" dirty="0" smtClean="0"/>
              <a:t> </a:t>
            </a:r>
            <a:r>
              <a:rPr lang="en-GB" sz="1800" dirty="0" smtClean="0"/>
              <a:t>| October 2022</a:t>
            </a:r>
            <a:endParaRPr lang="en-GB" sz="1800" dirty="0"/>
          </a:p>
        </p:txBody>
      </p:sp>
      <p:sp>
        <p:nvSpPr>
          <p:cNvPr id="5" name="Text Placeholder 4">
            <a:extLst>
              <a:ext uri="{FF2B5EF4-FFF2-40B4-BE49-F238E27FC236}">
                <a16:creationId xmlns:a16="http://schemas.microsoft.com/office/drawing/2014/main" id="{EF34D590-D017-207D-A2E6-B9E58C3BE0AA}"/>
              </a:ext>
            </a:extLst>
          </p:cNvPr>
          <p:cNvSpPr>
            <a:spLocks noGrp="1"/>
          </p:cNvSpPr>
          <p:nvPr>
            <p:ph type="body" sz="quarter" idx="19"/>
          </p:nvPr>
        </p:nvSpPr>
        <p:spPr/>
        <p:txBody>
          <a:bodyPr/>
          <a:lstStyle/>
          <a:p>
            <a:r>
              <a:rPr lang="en-US" dirty="0" smtClean="0"/>
              <a:t>Bank Security</a:t>
            </a:r>
            <a:endParaRPr lang="en-US" dirty="0"/>
          </a:p>
        </p:txBody>
      </p:sp>
      <p:sp>
        <p:nvSpPr>
          <p:cNvPr id="4" name="Footer Placeholder 3">
            <a:extLst>
              <a:ext uri="{FF2B5EF4-FFF2-40B4-BE49-F238E27FC236}">
                <a16:creationId xmlns:a16="http://schemas.microsoft.com/office/drawing/2014/main" id="{0A4140A4-F2C2-C2C1-9A5C-52A09F130CD6}"/>
              </a:ext>
            </a:extLst>
          </p:cNvPr>
          <p:cNvSpPr>
            <a:spLocks noGrp="1"/>
          </p:cNvSpPr>
          <p:nvPr>
            <p:ph type="ftr" sz="quarter" idx="18"/>
          </p:nvPr>
        </p:nvSpPr>
        <p:spPr/>
        <p:txBody>
          <a:bodyPr/>
          <a:lstStyle/>
          <a:p>
            <a:r>
              <a:rPr lang="en-GB" smtClean="0"/>
              <a:t>Document classification: GREEN</a:t>
            </a:r>
            <a:endParaRPr lang="en-GB" dirty="0"/>
          </a:p>
        </p:txBody>
      </p:sp>
    </p:spTree>
    <p:extLst>
      <p:ext uri="{BB962C8B-B14F-4D97-AF65-F5344CB8AC3E}">
        <p14:creationId xmlns:p14="http://schemas.microsoft.com/office/powerpoint/2010/main" val="28331853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11277600" cy="912814"/>
          </a:xfrm>
        </p:spPr>
        <p:txBody>
          <a:bodyPr/>
          <a:lstStyle/>
          <a:p>
            <a:r>
              <a:rPr lang="en-GB" dirty="0"/>
              <a:t>Vince’s Five Rules of </a:t>
            </a:r>
            <a:r>
              <a:rPr lang="en-GB" dirty="0" err="1"/>
              <a:t>DevSecOps</a:t>
            </a:r>
            <a:r>
              <a:rPr lang="en-GB" dirty="0"/>
              <a:t> in the Cloud</a:t>
            </a:r>
          </a:p>
        </p:txBody>
      </p:sp>
      <p:sp>
        <p:nvSpPr>
          <p:cNvPr id="3" name="Footer Placeholder 2"/>
          <p:cNvSpPr>
            <a:spLocks noGrp="1"/>
          </p:cNvSpPr>
          <p:nvPr>
            <p:ph type="ftr" sz="quarter" idx="11"/>
          </p:nvPr>
        </p:nvSpPr>
        <p:spPr/>
        <p:txBody>
          <a:bodyPr/>
          <a:lstStyle/>
          <a:p>
            <a:r>
              <a:rPr lang="en-GB" smtClean="0"/>
              <a:t>Document classification: GREEN</a:t>
            </a:r>
            <a:endParaRPr lang="en-GB" dirty="0"/>
          </a:p>
        </p:txBody>
      </p:sp>
      <p:sp>
        <p:nvSpPr>
          <p:cNvPr id="6" name="TextBox 5"/>
          <p:cNvSpPr txBox="1"/>
          <p:nvPr/>
        </p:nvSpPr>
        <p:spPr>
          <a:xfrm>
            <a:off x="1424067" y="1877587"/>
            <a:ext cx="1720453" cy="2308324"/>
          </a:xfrm>
          <a:prstGeom prst="rect">
            <a:avLst/>
          </a:prstGeom>
          <a:solidFill>
            <a:srgbClr val="92D050"/>
          </a:solidFill>
          <a:ln>
            <a:solidFill>
              <a:schemeClr val="bg1"/>
            </a:solidFill>
          </a:ln>
        </p:spPr>
        <p:txBody>
          <a:bodyPr wrap="square" rtlCol="0">
            <a:spAutoFit/>
          </a:bodyPr>
          <a:lstStyle/>
          <a:p>
            <a:pPr lvl="0" fontAlgn="ctr"/>
            <a:r>
              <a:rPr lang="en-GB" sz="4000" dirty="0">
                <a:latin typeface="Lucida Console" panose="020B0609040504020204" pitchFamily="49" charset="0"/>
              </a:rPr>
              <a:t>1</a:t>
            </a:r>
            <a:endParaRPr lang="en-GB" sz="1400" dirty="0">
              <a:latin typeface="Lucida Console" panose="020B0609040504020204" pitchFamily="49" charset="0"/>
            </a:endParaRPr>
          </a:p>
          <a:p>
            <a:pPr lvl="0" fontAlgn="ctr"/>
            <a:r>
              <a:rPr lang="en-GB" dirty="0">
                <a:latin typeface="Lucida Console" panose="020B0609040504020204" pitchFamily="49" charset="0"/>
              </a:rPr>
              <a:t>Use the benefits cloud platforms gives you</a:t>
            </a:r>
            <a:endParaRPr lang="en-GB" sz="1400" dirty="0">
              <a:latin typeface="Lucida Console" panose="020B0609040504020204" pitchFamily="49" charset="0"/>
            </a:endParaRPr>
          </a:p>
          <a:p>
            <a:pPr lvl="0" fontAlgn="ctr"/>
            <a:endParaRPr lang="en-GB" sz="1400" dirty="0">
              <a:latin typeface="Lucida Console" panose="020B0609040504020204" pitchFamily="49" charset="0"/>
            </a:endParaRPr>
          </a:p>
        </p:txBody>
      </p:sp>
      <p:sp>
        <p:nvSpPr>
          <p:cNvPr id="8" name="TextBox 7"/>
          <p:cNvSpPr txBox="1"/>
          <p:nvPr/>
        </p:nvSpPr>
        <p:spPr>
          <a:xfrm>
            <a:off x="3190240" y="2179266"/>
            <a:ext cx="1720453" cy="3139321"/>
          </a:xfrm>
          <a:prstGeom prst="rect">
            <a:avLst/>
          </a:prstGeom>
          <a:solidFill>
            <a:srgbClr val="FDC41F"/>
          </a:solidFill>
          <a:ln>
            <a:solidFill>
              <a:schemeClr val="bg1"/>
            </a:solidFill>
          </a:ln>
        </p:spPr>
        <p:txBody>
          <a:bodyPr wrap="square" rtlCol="0">
            <a:spAutoFit/>
          </a:bodyPr>
          <a:lstStyle/>
          <a:p>
            <a:pPr lvl="0" fontAlgn="ctr"/>
            <a:r>
              <a:rPr lang="en-GB" sz="4000" dirty="0">
                <a:latin typeface="Lucida Console" panose="020B0609040504020204" pitchFamily="49" charset="0"/>
              </a:rPr>
              <a:t>2</a:t>
            </a:r>
            <a:endParaRPr lang="en-GB" sz="1400" dirty="0">
              <a:latin typeface="Lucida Console" panose="020B0609040504020204" pitchFamily="49" charset="0"/>
            </a:endParaRPr>
          </a:p>
          <a:p>
            <a:pPr lvl="0" fontAlgn="ctr"/>
            <a:r>
              <a:rPr lang="en-GB" dirty="0">
                <a:latin typeface="Lucida Console" panose="020B0609040504020204" pitchFamily="49" charset="0"/>
              </a:rPr>
              <a:t>Automate everything; where you can’t automate, secure the manual process</a:t>
            </a:r>
            <a:endParaRPr lang="en-GB" sz="1400" dirty="0">
              <a:latin typeface="Lucida Console" panose="020B0609040504020204" pitchFamily="49" charset="0"/>
            </a:endParaRPr>
          </a:p>
          <a:p>
            <a:pPr lvl="0" fontAlgn="ctr"/>
            <a:endParaRPr lang="en-GB" sz="1400" dirty="0">
              <a:latin typeface="Lucida Console" panose="020B0609040504020204" pitchFamily="49" charset="0"/>
            </a:endParaRPr>
          </a:p>
        </p:txBody>
      </p:sp>
      <p:sp>
        <p:nvSpPr>
          <p:cNvPr id="9" name="TextBox 8"/>
          <p:cNvSpPr txBox="1"/>
          <p:nvPr/>
        </p:nvSpPr>
        <p:spPr>
          <a:xfrm>
            <a:off x="4951867" y="1701292"/>
            <a:ext cx="1720453" cy="2585323"/>
          </a:xfrm>
          <a:prstGeom prst="rect">
            <a:avLst/>
          </a:prstGeom>
          <a:solidFill>
            <a:srgbClr val="00B0F0"/>
          </a:solidFill>
          <a:ln>
            <a:solidFill>
              <a:schemeClr val="bg1"/>
            </a:solidFill>
          </a:ln>
        </p:spPr>
        <p:txBody>
          <a:bodyPr wrap="square" rtlCol="0">
            <a:spAutoFit/>
          </a:bodyPr>
          <a:lstStyle/>
          <a:p>
            <a:pPr lvl="0" fontAlgn="ctr"/>
            <a:r>
              <a:rPr lang="en-GB" sz="4000" dirty="0">
                <a:latin typeface="Lucida Console" panose="020B0609040504020204" pitchFamily="49" charset="0"/>
              </a:rPr>
              <a:t>3</a:t>
            </a:r>
            <a:endParaRPr lang="en-GB" sz="1400" dirty="0">
              <a:latin typeface="Lucida Console" panose="020B0609040504020204" pitchFamily="49" charset="0"/>
            </a:endParaRPr>
          </a:p>
          <a:p>
            <a:pPr lvl="0" fontAlgn="ctr"/>
            <a:r>
              <a:rPr lang="en-GB" dirty="0">
                <a:latin typeface="Lucida Console" panose="020B0609040504020204" pitchFamily="49" charset="0"/>
              </a:rPr>
              <a:t>Set policies and enforce them through automation</a:t>
            </a:r>
            <a:endParaRPr lang="en-GB" sz="1400" dirty="0">
              <a:latin typeface="Lucida Console" panose="020B0609040504020204" pitchFamily="49" charset="0"/>
            </a:endParaRPr>
          </a:p>
          <a:p>
            <a:pPr lvl="0" fontAlgn="ctr"/>
            <a:endParaRPr lang="en-GB" sz="1400" dirty="0">
              <a:latin typeface="Lucida Console" panose="020B0609040504020204" pitchFamily="49" charset="0"/>
            </a:endParaRPr>
          </a:p>
        </p:txBody>
      </p:sp>
      <p:sp>
        <p:nvSpPr>
          <p:cNvPr id="10" name="TextBox 9"/>
          <p:cNvSpPr txBox="1"/>
          <p:nvPr/>
        </p:nvSpPr>
        <p:spPr>
          <a:xfrm>
            <a:off x="6722586" y="2047558"/>
            <a:ext cx="1720453" cy="2862322"/>
          </a:xfrm>
          <a:prstGeom prst="rect">
            <a:avLst/>
          </a:prstGeom>
          <a:solidFill>
            <a:schemeClr val="accent4">
              <a:lumMod val="40000"/>
              <a:lumOff val="60000"/>
            </a:schemeClr>
          </a:solidFill>
          <a:ln>
            <a:solidFill>
              <a:schemeClr val="bg1"/>
            </a:solidFill>
          </a:ln>
        </p:spPr>
        <p:txBody>
          <a:bodyPr wrap="square" rtlCol="0">
            <a:spAutoFit/>
          </a:bodyPr>
          <a:lstStyle/>
          <a:p>
            <a:pPr lvl="0" fontAlgn="ctr"/>
            <a:r>
              <a:rPr lang="en-GB" sz="4000" dirty="0">
                <a:latin typeface="Lucida Console" panose="020B0609040504020204" pitchFamily="49" charset="0"/>
              </a:rPr>
              <a:t>4</a:t>
            </a:r>
            <a:endParaRPr lang="en-GB" sz="1400" dirty="0">
              <a:latin typeface="Lucida Console" panose="020B0609040504020204" pitchFamily="49" charset="0"/>
            </a:endParaRPr>
          </a:p>
          <a:p>
            <a:pPr lvl="0" fontAlgn="ctr"/>
            <a:r>
              <a:rPr lang="en-GB" dirty="0">
                <a:latin typeface="Lucida Console" panose="020B0609040504020204" pitchFamily="49" charset="0"/>
              </a:rPr>
              <a:t>Report on compliance and make the data available to all teams</a:t>
            </a:r>
            <a:endParaRPr lang="en-GB" sz="1400" dirty="0">
              <a:latin typeface="Lucida Console" panose="020B0609040504020204" pitchFamily="49" charset="0"/>
            </a:endParaRPr>
          </a:p>
          <a:p>
            <a:pPr lvl="0" fontAlgn="ctr"/>
            <a:endParaRPr lang="en-GB" sz="1400" dirty="0">
              <a:latin typeface="Lucida Console" panose="020B0609040504020204" pitchFamily="49" charset="0"/>
            </a:endParaRPr>
          </a:p>
        </p:txBody>
      </p:sp>
      <p:sp>
        <p:nvSpPr>
          <p:cNvPr id="11" name="TextBox 10"/>
          <p:cNvSpPr txBox="1"/>
          <p:nvPr/>
        </p:nvSpPr>
        <p:spPr>
          <a:xfrm>
            <a:off x="8493305" y="2754750"/>
            <a:ext cx="1720453" cy="2862322"/>
          </a:xfrm>
          <a:prstGeom prst="rect">
            <a:avLst/>
          </a:prstGeom>
          <a:solidFill>
            <a:schemeClr val="accent3">
              <a:lumMod val="60000"/>
              <a:lumOff val="40000"/>
            </a:schemeClr>
          </a:solidFill>
          <a:ln>
            <a:solidFill>
              <a:schemeClr val="bg1"/>
            </a:solidFill>
          </a:ln>
        </p:spPr>
        <p:txBody>
          <a:bodyPr wrap="square" rtlCol="0">
            <a:spAutoFit/>
          </a:bodyPr>
          <a:lstStyle/>
          <a:p>
            <a:pPr lvl="0" fontAlgn="ctr"/>
            <a:r>
              <a:rPr lang="en-GB" sz="4000" dirty="0">
                <a:latin typeface="Lucida Console" panose="020B0609040504020204" pitchFamily="49" charset="0"/>
              </a:rPr>
              <a:t>5</a:t>
            </a:r>
            <a:endParaRPr lang="en-GB" sz="1400" dirty="0">
              <a:latin typeface="Lucida Console" panose="020B0609040504020204" pitchFamily="49" charset="0"/>
            </a:endParaRPr>
          </a:p>
          <a:p>
            <a:pPr lvl="0" fontAlgn="ctr"/>
            <a:r>
              <a:rPr lang="en-GB" dirty="0">
                <a:latin typeface="Lucida Console" panose="020B0609040504020204" pitchFamily="49" charset="0"/>
              </a:rPr>
              <a:t>Tooling cannot fix all your problems, invest in people and processes</a:t>
            </a:r>
            <a:endParaRPr lang="en-GB" sz="1400" dirty="0">
              <a:latin typeface="Lucida Console" panose="020B0609040504020204" pitchFamily="49" charset="0"/>
            </a:endParaRPr>
          </a:p>
          <a:p>
            <a:pPr lvl="0" fontAlgn="ctr"/>
            <a:endParaRPr lang="en-GB" sz="1400" dirty="0">
              <a:latin typeface="Lucida Console" panose="020B0609040504020204" pitchFamily="49" charset="0"/>
            </a:endParaRPr>
          </a:p>
        </p:txBody>
      </p:sp>
      <p:pic>
        <p:nvPicPr>
          <p:cNvPr id="12" name="Picture 2" descr="https://cdn-assets-cloud.frontify.com/s3/frontify-cloud-files-us/eyJwYXRoIjoiZnJvbnRpZnlcL2FjY291bnRzXC84MVwvMTQwMDg3XC9wcm9qZWN0c1wvMjcwOTIzXC9hc3NldHNcLzc5XC80ODUwNzcwXC83Y2ZlYTU0MzUxYTBjNTNlYjkwMjM1ZTU3NzFkNzUwZC0xNjAzOTcxNzgyLnBuZyJ9:frontify:cqhruwmzky-54zIFPBk9CavD7pCizxd_KETPWxXDdHo?width=2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28037" y="2186108"/>
            <a:ext cx="582656" cy="58265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https://cdn-assets-cloud.frontify.com/s3/frontify-cloud-files-us/eyJwYXRoIjoiZnJvbnRpZnlcL2FjY291bnRzXC84MVwvMTQwMDg3XC9wcm9qZWN0c1wvMjcwOTIzXC9hc3NldHNcLzllXC80ODUwNzY3XC8yMWJjZmNhNDg5YzhkYmViOTNhNjhkZWM5YWJiZjU4My0xNjAzOTcxNzgwLnBuZyJ9:frontify:QkPJjcWKI-L1U-M0Y_tMiBBXFnFfv0ObMzXuN85wXRY?width=240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60383" y="2049257"/>
            <a:ext cx="582656" cy="58265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https://cdn-assets-cloud.frontify.com/s3/frontify-cloud-files-us/eyJwYXRoIjoiZnJvbnRpZnlcL2FjY291bnRzXC84MVwvMTQwMDg3XC9wcm9qZWN0c1wvMjcwOTIzXC9hc3NldHNcLzdlXC80ODUxMjExXC9lNDRkMjNmYTdiOWRiZDFiMzcyOWNmZDVkZGE5MDYyMy0xNjAzOTcyMDI3LnBuZyJ9:frontify:zG5AA1eSiSpqrhyPw2hD-KrcsX3kIG54rcJ8WX68iyw?width=240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75878" y="1908794"/>
            <a:ext cx="568642" cy="56864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0" descr="https://cdn-assets-cloud.frontify.com/s3/frontify-cloud-files-us/eyJwYXRoIjoiZnJvbnRpZnlcL2FjY291bnRzXC84MVwvMTQwMDg3XC9wcm9qZWN0c1wvMjcwOTIzXC9hc3NldHNcLzIyXC80ODUyMzMxXC9lNDMxNTVkOWMyMTllZmFjYjRkMDg2ZmZkNjY0ODI0NC0xNjAzOTcyNjQ2LnBuZyJ9:frontify:ISbj0c-htSzxfSQ2YQcOnwWS7zJkquJVK2bddifoNv0?width=240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506566" y="2729706"/>
            <a:ext cx="707192" cy="70719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2" descr="https://cdn-assets-cloud.frontify.com/s3/frontify-cloud-files-us/eyJwYXRoIjoiZnJvbnRpZnlcL2FjY291bnRzXC84MVwvMTQwMDg3XC9wcm9qZWN0c1wvMjcwOTIzXC9hc3NldHNcLzcyXC80ODUyNzg0XC83YjJmZWZkNzNiY2FlZWM1NmQ2MmEyMTY3OWU3ZGI0OS0xNjAzOTcyODk2LnBuZyJ9:frontify:RY4SNZS70RSGPmCH0zEt9i5prgLmb-97SRcKrrspKSw?width=2400"/>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126970" y="1762316"/>
            <a:ext cx="570483" cy="570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04952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11277600" cy="912814"/>
          </a:xfrm>
        </p:spPr>
        <p:txBody>
          <a:bodyPr/>
          <a:lstStyle/>
          <a:p>
            <a:r>
              <a:rPr lang="en-GB" dirty="0"/>
              <a:t>And Finally…</a:t>
            </a:r>
          </a:p>
        </p:txBody>
      </p:sp>
      <p:sp>
        <p:nvSpPr>
          <p:cNvPr id="4" name="Footer Placeholder 3"/>
          <p:cNvSpPr>
            <a:spLocks noGrp="1"/>
          </p:cNvSpPr>
          <p:nvPr>
            <p:ph type="ftr" sz="quarter" idx="11"/>
          </p:nvPr>
        </p:nvSpPr>
        <p:spPr/>
        <p:txBody>
          <a:bodyPr/>
          <a:lstStyle/>
          <a:p>
            <a:r>
              <a:rPr lang="en-GB" smtClean="0"/>
              <a:t>Document classification: GREEN</a:t>
            </a:r>
            <a:endParaRPr lang="en-GB" dirty="0"/>
          </a:p>
        </p:txBody>
      </p:sp>
      <p:sp>
        <p:nvSpPr>
          <p:cNvPr id="8" name="TextBox 7"/>
          <p:cNvSpPr txBox="1"/>
          <p:nvPr/>
        </p:nvSpPr>
        <p:spPr>
          <a:xfrm>
            <a:off x="509666" y="3995786"/>
            <a:ext cx="5257800" cy="1415772"/>
          </a:xfrm>
          <a:prstGeom prst="rect">
            <a:avLst/>
          </a:prstGeom>
          <a:noFill/>
        </p:spPr>
        <p:txBody>
          <a:bodyPr wrap="square" rtlCol="0">
            <a:spAutoFit/>
          </a:bodyPr>
          <a:lstStyle/>
          <a:p>
            <a:r>
              <a:rPr lang="en-GB" sz="3200" b="1" dirty="0"/>
              <a:t>Vincent King</a:t>
            </a:r>
          </a:p>
          <a:p>
            <a:r>
              <a:rPr lang="en-GB" dirty="0"/>
              <a:t>Head of </a:t>
            </a:r>
            <a:r>
              <a:rPr lang="en-GB" dirty="0" err="1"/>
              <a:t>DevSecOps</a:t>
            </a:r>
            <a:r>
              <a:rPr lang="en-GB" dirty="0"/>
              <a:t> for Cloud Transformation</a:t>
            </a:r>
          </a:p>
          <a:p>
            <a:r>
              <a:rPr lang="en-GB" dirty="0"/>
              <a:t>Socio-Technical Security Posture Management</a:t>
            </a:r>
          </a:p>
          <a:p>
            <a:r>
              <a:rPr lang="en-GB" dirty="0"/>
              <a:t>Bank of </a:t>
            </a:r>
            <a:r>
              <a:rPr lang="en-GB" dirty="0" smtClean="0"/>
              <a:t>England</a:t>
            </a:r>
            <a:endParaRPr lang="en-GB" dirty="0"/>
          </a:p>
        </p:txBody>
      </p:sp>
      <p:sp>
        <p:nvSpPr>
          <p:cNvPr id="10" name="TextBox 9"/>
          <p:cNvSpPr txBox="1"/>
          <p:nvPr/>
        </p:nvSpPr>
        <p:spPr>
          <a:xfrm>
            <a:off x="1731386" y="2070998"/>
            <a:ext cx="5316007" cy="1446550"/>
          </a:xfrm>
          <a:prstGeom prst="rect">
            <a:avLst/>
          </a:prstGeom>
          <a:noFill/>
        </p:spPr>
        <p:txBody>
          <a:bodyPr wrap="none" rtlCol="0">
            <a:spAutoFit/>
          </a:bodyPr>
          <a:lstStyle/>
          <a:p>
            <a:r>
              <a:rPr lang="en-GB" sz="8800" dirty="0"/>
              <a:t>Questions?</a:t>
            </a:r>
          </a:p>
        </p:txBody>
      </p:sp>
      <p:pic>
        <p:nvPicPr>
          <p:cNvPr id="11" name="Picture 10"/>
          <p:cNvPicPr>
            <a:picLocks noChangeAspect="1"/>
          </p:cNvPicPr>
          <p:nvPr/>
        </p:nvPicPr>
        <p:blipFill>
          <a:blip r:embed="rId3"/>
          <a:stretch>
            <a:fillRect/>
          </a:stretch>
        </p:blipFill>
        <p:spPr>
          <a:xfrm>
            <a:off x="10000624" y="3964532"/>
            <a:ext cx="1743075" cy="1724025"/>
          </a:xfrm>
          <a:prstGeom prst="rect">
            <a:avLst/>
          </a:prstGeom>
        </p:spPr>
      </p:pic>
      <p:grpSp>
        <p:nvGrpSpPr>
          <p:cNvPr id="12" name="Group 11"/>
          <p:cNvGrpSpPr/>
          <p:nvPr/>
        </p:nvGrpSpPr>
        <p:grpSpPr>
          <a:xfrm>
            <a:off x="7641400" y="559212"/>
            <a:ext cx="4238625" cy="2140690"/>
            <a:chOff x="7641400" y="559212"/>
            <a:chExt cx="4238625" cy="2140690"/>
          </a:xfrm>
        </p:grpSpPr>
        <p:pic>
          <p:nvPicPr>
            <p:cNvPr id="13" name="Picture 12"/>
            <p:cNvPicPr>
              <a:picLocks noChangeAspect="1"/>
            </p:cNvPicPr>
            <p:nvPr/>
          </p:nvPicPr>
          <p:blipFill>
            <a:blip r:embed="rId4"/>
            <a:stretch>
              <a:fillRect/>
            </a:stretch>
          </p:blipFill>
          <p:spPr>
            <a:xfrm>
              <a:off x="7641400" y="559212"/>
              <a:ext cx="4238625" cy="2133600"/>
            </a:xfrm>
            <a:prstGeom prst="rect">
              <a:avLst/>
            </a:prstGeom>
          </p:spPr>
        </p:pic>
        <p:sp>
          <p:nvSpPr>
            <p:cNvPr id="14" name="TextBox 13"/>
            <p:cNvSpPr txBox="1"/>
            <p:nvPr/>
          </p:nvSpPr>
          <p:spPr>
            <a:xfrm>
              <a:off x="8017516" y="1218824"/>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endParaRPr lang="en-GB" sz="1600" dirty="0">
                <a:solidFill>
                  <a:srgbClr val="002161"/>
                </a:solidFill>
                <a:latin typeface="Bahnschrift Condensed" panose="020B0502040204020203" pitchFamily="34" charset="0"/>
              </a:endParaRPr>
            </a:p>
          </p:txBody>
        </p:sp>
        <p:sp>
          <p:nvSpPr>
            <p:cNvPr id="15" name="TextBox 14"/>
            <p:cNvSpPr txBox="1"/>
            <p:nvPr/>
          </p:nvSpPr>
          <p:spPr>
            <a:xfrm>
              <a:off x="9318451" y="1427637"/>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16" name="TextBox 15"/>
            <p:cNvSpPr txBox="1"/>
            <p:nvPr/>
          </p:nvSpPr>
          <p:spPr>
            <a:xfrm>
              <a:off x="10961413" y="1029623"/>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17" name="TextBox 16"/>
            <p:cNvSpPr txBox="1"/>
            <p:nvPr/>
          </p:nvSpPr>
          <p:spPr>
            <a:xfrm>
              <a:off x="8485378" y="1844261"/>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Dev</a:t>
              </a:r>
            </a:p>
          </p:txBody>
        </p:sp>
        <p:sp>
          <p:nvSpPr>
            <p:cNvPr id="18" name="TextBox 17"/>
            <p:cNvSpPr txBox="1"/>
            <p:nvPr/>
          </p:nvSpPr>
          <p:spPr>
            <a:xfrm>
              <a:off x="10130560" y="1436026"/>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Ops</a:t>
              </a:r>
            </a:p>
          </p:txBody>
        </p:sp>
        <p:sp>
          <p:nvSpPr>
            <p:cNvPr id="19" name="Rectangle 18"/>
            <p:cNvSpPr/>
            <p:nvPr/>
          </p:nvSpPr>
          <p:spPr>
            <a:xfrm>
              <a:off x="9220025" y="2176682"/>
              <a:ext cx="2656496" cy="523220"/>
            </a:xfrm>
            <a:prstGeom prst="rect">
              <a:avLst/>
            </a:prstGeom>
          </p:spPr>
          <p:txBody>
            <a:bodyPr wrap="none">
              <a:spAutoFit/>
            </a:bodyPr>
            <a:lstStyle/>
            <a:p>
              <a:r>
                <a:rPr lang="en-GB" sz="2800" dirty="0">
                  <a:solidFill>
                    <a:srgbClr val="002161"/>
                  </a:solidFill>
                  <a:latin typeface="Bahnschrift Condensed" panose="020B0502040204020203" pitchFamily="34" charset="0"/>
                </a:rPr>
                <a:t>Security Everywhere</a:t>
              </a:r>
              <a:endParaRPr lang="en-GB" sz="2800" dirty="0"/>
            </a:p>
          </p:txBody>
        </p:sp>
      </p:grpSp>
      <p:grpSp>
        <p:nvGrpSpPr>
          <p:cNvPr id="31" name="Group 30"/>
          <p:cNvGrpSpPr/>
          <p:nvPr/>
        </p:nvGrpSpPr>
        <p:grpSpPr>
          <a:xfrm>
            <a:off x="615171" y="5507991"/>
            <a:ext cx="2437703" cy="388663"/>
            <a:chOff x="3312093" y="5583419"/>
            <a:chExt cx="2437703" cy="388663"/>
          </a:xfrm>
        </p:grpSpPr>
        <p:sp>
          <p:nvSpPr>
            <p:cNvPr id="32" name="Rectangle 31"/>
            <p:cNvSpPr/>
            <p:nvPr/>
          </p:nvSpPr>
          <p:spPr>
            <a:xfrm>
              <a:off x="3696990" y="5583419"/>
              <a:ext cx="2052806" cy="369332"/>
            </a:xfrm>
            <a:prstGeom prst="rect">
              <a:avLst/>
            </a:prstGeom>
          </p:spPr>
          <p:txBody>
            <a:bodyPr wrap="none">
              <a:spAutoFit/>
            </a:bodyPr>
            <a:lstStyle/>
            <a:p>
              <a:r>
                <a:rPr lang="en-GB" dirty="0" err="1" smtClean="0">
                  <a:latin typeface="Arial" panose="020B0604020202020204" pitchFamily="34" charset="0"/>
                  <a:cs typeface="Arial" panose="020B0604020202020204" pitchFamily="34" charset="0"/>
                </a:rPr>
                <a:t>DevSecOpsVince</a:t>
              </a:r>
              <a:endParaRPr lang="en-GB" dirty="0">
                <a:latin typeface="Arial" panose="020B0604020202020204" pitchFamily="34" charset="0"/>
                <a:cs typeface="Arial" panose="020B0604020202020204" pitchFamily="34" charset="0"/>
              </a:endParaRPr>
            </a:p>
          </p:txBody>
        </p:sp>
        <p:pic>
          <p:nvPicPr>
            <p:cNvPr id="33" name="Picture 4" descr="Linkedin free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12093" y="5587185"/>
              <a:ext cx="384897" cy="38489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6176885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298713" y="6196428"/>
            <a:ext cx="3628619" cy="526132"/>
            <a:chOff x="3177536" y="5583419"/>
            <a:chExt cx="2973251" cy="526132"/>
          </a:xfrm>
        </p:grpSpPr>
        <p:sp>
          <p:nvSpPr>
            <p:cNvPr id="3" name="Rectangle 2"/>
            <p:cNvSpPr/>
            <p:nvPr/>
          </p:nvSpPr>
          <p:spPr>
            <a:xfrm>
              <a:off x="3696990" y="5583419"/>
              <a:ext cx="2453797" cy="523220"/>
            </a:xfrm>
            <a:prstGeom prst="rect">
              <a:avLst/>
            </a:prstGeom>
          </p:spPr>
          <p:txBody>
            <a:bodyPr wrap="none">
              <a:spAutoFit/>
            </a:bodyPr>
            <a:lstStyle/>
            <a:p>
              <a:r>
                <a:rPr lang="en-GB" sz="2800" dirty="0" err="1" smtClean="0">
                  <a:solidFill>
                    <a:schemeClr val="bg1"/>
                  </a:solidFill>
                  <a:latin typeface="Arial" panose="020B0604020202020204" pitchFamily="34" charset="0"/>
                  <a:cs typeface="Arial" panose="020B0604020202020204" pitchFamily="34" charset="0"/>
                </a:rPr>
                <a:t>DevSecOpsVince</a:t>
              </a:r>
              <a:endParaRPr lang="en-GB" dirty="0">
                <a:solidFill>
                  <a:schemeClr val="bg1"/>
                </a:solidFill>
                <a:latin typeface="Arial" panose="020B0604020202020204" pitchFamily="34" charset="0"/>
                <a:cs typeface="Arial" panose="020B0604020202020204" pitchFamily="34" charset="0"/>
              </a:endParaRPr>
            </a:p>
          </p:txBody>
        </p:sp>
        <p:pic>
          <p:nvPicPr>
            <p:cNvPr id="4" name="Picture 4" descr="Linkedin free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77536" y="5590097"/>
              <a:ext cx="519454" cy="51945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5618102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dirty="0" smtClean="0"/>
              <a:t>Document classification: GREEN</a:t>
            </a:r>
            <a:endParaRPr lang="en-GB" dirty="0"/>
          </a:p>
        </p:txBody>
      </p:sp>
      <p:sp>
        <p:nvSpPr>
          <p:cNvPr id="4" name="Title 3"/>
          <p:cNvSpPr>
            <a:spLocks noGrp="1"/>
          </p:cNvSpPr>
          <p:nvPr>
            <p:ph type="title"/>
          </p:nvPr>
        </p:nvSpPr>
        <p:spPr/>
        <p:txBody>
          <a:bodyPr/>
          <a:lstStyle/>
          <a:p>
            <a:r>
              <a:rPr lang="en-GB" dirty="0" smtClean="0"/>
              <a:t>Who’s this talking to me now?</a:t>
            </a:r>
            <a:endParaRPr lang="en-GB"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65767" y="3451053"/>
            <a:ext cx="2454219" cy="814023"/>
          </a:xfrm>
          <a:prstGeom prst="rect">
            <a:avLst/>
          </a:prstGeom>
        </p:spPr>
      </p:pic>
      <p:pic>
        <p:nvPicPr>
          <p:cNvPr id="6" name="Picture 5"/>
          <p:cNvPicPr>
            <a:picLocks noChangeAspect="1"/>
          </p:cNvPicPr>
          <p:nvPr/>
        </p:nvPicPr>
        <p:blipFill>
          <a:blip r:embed="rId4"/>
          <a:stretch>
            <a:fillRect/>
          </a:stretch>
        </p:blipFill>
        <p:spPr>
          <a:xfrm>
            <a:off x="8965768" y="1453199"/>
            <a:ext cx="2454219" cy="975988"/>
          </a:xfrm>
          <a:prstGeom prst="rect">
            <a:avLst/>
          </a:prstGeom>
        </p:spPr>
      </p:pic>
      <p:pic>
        <p:nvPicPr>
          <p:cNvPr id="7" name="Picture 6"/>
          <p:cNvPicPr>
            <a:picLocks noChangeAspect="1"/>
          </p:cNvPicPr>
          <p:nvPr/>
        </p:nvPicPr>
        <p:blipFill>
          <a:blip r:embed="rId5"/>
          <a:stretch>
            <a:fillRect/>
          </a:stretch>
        </p:blipFill>
        <p:spPr>
          <a:xfrm>
            <a:off x="8965767" y="2562881"/>
            <a:ext cx="2457143" cy="752381"/>
          </a:xfrm>
          <a:prstGeom prst="rect">
            <a:avLst/>
          </a:prstGeom>
        </p:spPr>
      </p:pic>
      <p:pic>
        <p:nvPicPr>
          <p:cNvPr id="8" name="Picture 7"/>
          <p:cNvPicPr>
            <a:picLocks noChangeAspect="1"/>
          </p:cNvPicPr>
          <p:nvPr/>
        </p:nvPicPr>
        <p:blipFill>
          <a:blip r:embed="rId6"/>
          <a:stretch>
            <a:fillRect/>
          </a:stretch>
        </p:blipFill>
        <p:spPr>
          <a:xfrm>
            <a:off x="8965766" y="4400867"/>
            <a:ext cx="2454219" cy="730108"/>
          </a:xfrm>
          <a:prstGeom prst="rect">
            <a:avLst/>
          </a:prstGeom>
        </p:spPr>
      </p:pic>
      <p:pic>
        <p:nvPicPr>
          <p:cNvPr id="9" name="Picture 8"/>
          <p:cNvPicPr>
            <a:picLocks noChangeAspect="1"/>
          </p:cNvPicPr>
          <p:nvPr/>
        </p:nvPicPr>
        <p:blipFill>
          <a:blip r:embed="rId7"/>
          <a:stretch>
            <a:fillRect/>
          </a:stretch>
        </p:blipFill>
        <p:spPr>
          <a:xfrm>
            <a:off x="7233214" y="3612051"/>
            <a:ext cx="1124091" cy="1500555"/>
          </a:xfrm>
          <a:prstGeom prst="rect">
            <a:avLst/>
          </a:prstGeom>
        </p:spPr>
      </p:pic>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09666" y="1453198"/>
            <a:ext cx="1742859" cy="1728061"/>
          </a:xfrm>
          <a:prstGeom prst="rect">
            <a:avLst/>
          </a:prstGeom>
        </p:spPr>
      </p:pic>
      <p:sp>
        <p:nvSpPr>
          <p:cNvPr id="12" name="TextBox 11"/>
          <p:cNvSpPr txBox="1"/>
          <p:nvPr/>
        </p:nvSpPr>
        <p:spPr>
          <a:xfrm>
            <a:off x="2537460" y="1470842"/>
            <a:ext cx="5257800" cy="1554272"/>
          </a:xfrm>
          <a:prstGeom prst="rect">
            <a:avLst/>
          </a:prstGeom>
          <a:noFill/>
        </p:spPr>
        <p:txBody>
          <a:bodyPr wrap="square" rtlCol="0">
            <a:spAutoFit/>
          </a:bodyPr>
          <a:lstStyle/>
          <a:p>
            <a:r>
              <a:rPr lang="en-GB" sz="3200" b="1" dirty="0" smtClean="0">
                <a:latin typeface="Arial" panose="020B0604020202020204" pitchFamily="34" charset="0"/>
                <a:cs typeface="Arial" panose="020B0604020202020204" pitchFamily="34" charset="0"/>
              </a:rPr>
              <a:t>Vincent King</a:t>
            </a:r>
          </a:p>
          <a:p>
            <a:endParaRPr lang="en-GB" sz="900" b="1" dirty="0" smtClean="0">
              <a:latin typeface="Arial" panose="020B0604020202020204" pitchFamily="34" charset="0"/>
              <a:cs typeface="Arial" panose="020B0604020202020204" pitchFamily="34" charset="0"/>
            </a:endParaRPr>
          </a:p>
          <a:p>
            <a:r>
              <a:rPr lang="en-GB" dirty="0" smtClean="0">
                <a:latin typeface="Arial" panose="020B0604020202020204" pitchFamily="34" charset="0"/>
                <a:cs typeface="Arial" panose="020B0604020202020204" pitchFamily="34" charset="0"/>
              </a:rPr>
              <a:t>Senior Cyber Analyst</a:t>
            </a:r>
          </a:p>
          <a:p>
            <a:r>
              <a:rPr lang="en-GB" dirty="0" smtClean="0">
                <a:latin typeface="Arial" panose="020B0604020202020204" pitchFamily="34" charset="0"/>
                <a:cs typeface="Arial" panose="020B0604020202020204" pitchFamily="34" charset="0"/>
              </a:rPr>
              <a:t>Head of </a:t>
            </a:r>
            <a:r>
              <a:rPr lang="en-GB" dirty="0" err="1" smtClean="0">
                <a:latin typeface="Arial" panose="020B0604020202020204" pitchFamily="34" charset="0"/>
                <a:cs typeface="Arial" panose="020B0604020202020204" pitchFamily="34" charset="0"/>
              </a:rPr>
              <a:t>DevSecOps</a:t>
            </a:r>
            <a:endParaRPr lang="en-GB" dirty="0" smtClean="0">
              <a:latin typeface="Arial" panose="020B0604020202020204" pitchFamily="34" charset="0"/>
              <a:cs typeface="Arial" panose="020B0604020202020204" pitchFamily="34" charset="0"/>
            </a:endParaRPr>
          </a:p>
          <a:p>
            <a:r>
              <a:rPr lang="en-GB" dirty="0" smtClean="0">
                <a:latin typeface="Arial" panose="020B0604020202020204" pitchFamily="34" charset="0"/>
                <a:cs typeface="Arial" panose="020B0604020202020204" pitchFamily="34" charset="0"/>
              </a:rPr>
              <a:t>Bank of England</a:t>
            </a:r>
          </a:p>
        </p:txBody>
      </p:sp>
      <p:sp>
        <p:nvSpPr>
          <p:cNvPr id="13" name="TextBox 12"/>
          <p:cNvSpPr txBox="1"/>
          <p:nvPr/>
        </p:nvSpPr>
        <p:spPr>
          <a:xfrm>
            <a:off x="509666" y="3976506"/>
            <a:ext cx="5181227" cy="1200329"/>
          </a:xfrm>
          <a:prstGeom prst="rect">
            <a:avLst/>
          </a:prstGeom>
          <a:noFill/>
        </p:spPr>
        <p:txBody>
          <a:bodyPr wrap="none" rtlCol="0">
            <a:spAutoFit/>
          </a:bodyPr>
          <a:lstStyle/>
          <a:p>
            <a:r>
              <a:rPr lang="en-GB" dirty="0" smtClean="0">
                <a:latin typeface="Arial" panose="020B0604020202020204" pitchFamily="34" charset="0"/>
                <a:cs typeface="Arial" panose="020B0604020202020204" pitchFamily="34" charset="0"/>
              </a:rPr>
              <a:t>Reformed Developer</a:t>
            </a:r>
          </a:p>
          <a:p>
            <a:r>
              <a:rPr lang="en-GB" dirty="0" smtClean="0">
                <a:latin typeface="Arial" panose="020B0604020202020204" pitchFamily="34" charset="0"/>
                <a:cs typeface="Arial" panose="020B0604020202020204" pitchFamily="34" charset="0"/>
              </a:rPr>
              <a:t>Secure Coding Subject Matter Expert</a:t>
            </a:r>
          </a:p>
          <a:p>
            <a:r>
              <a:rPr lang="en-GB" dirty="0" smtClean="0">
                <a:latin typeface="Arial" panose="020B0604020202020204" pitchFamily="34" charset="0"/>
                <a:cs typeface="Arial" panose="020B0604020202020204" pitchFamily="34" charset="0"/>
              </a:rPr>
              <a:t>Qualys Certified Specialist</a:t>
            </a:r>
          </a:p>
          <a:p>
            <a:r>
              <a:rPr lang="en-GB" dirty="0" smtClean="0">
                <a:latin typeface="Arial" panose="020B0604020202020204" pitchFamily="34" charset="0"/>
                <a:cs typeface="Arial" panose="020B0604020202020204" pitchFamily="34" charset="0"/>
              </a:rPr>
              <a:t>(ISC)</a:t>
            </a:r>
            <a:r>
              <a:rPr lang="en-GB" baseline="30000" dirty="0" smtClean="0">
                <a:latin typeface="Arial" panose="020B0604020202020204" pitchFamily="34" charset="0"/>
                <a:cs typeface="Arial" panose="020B0604020202020204" pitchFamily="34" charset="0"/>
              </a:rPr>
              <a:t>2</a:t>
            </a:r>
            <a:r>
              <a:rPr lang="en-GB" dirty="0" smtClean="0">
                <a:latin typeface="Arial" panose="020B0604020202020204" pitchFamily="34" charset="0"/>
                <a:cs typeface="Arial" panose="020B0604020202020204" pitchFamily="34" charset="0"/>
              </a:rPr>
              <a:t> Certified Information Security Professional</a:t>
            </a:r>
          </a:p>
        </p:txBody>
      </p:sp>
      <p:grpSp>
        <p:nvGrpSpPr>
          <p:cNvPr id="16" name="Group 15"/>
          <p:cNvGrpSpPr/>
          <p:nvPr/>
        </p:nvGrpSpPr>
        <p:grpSpPr>
          <a:xfrm>
            <a:off x="3816113" y="5624928"/>
            <a:ext cx="4288707" cy="526132"/>
            <a:chOff x="3177536" y="5583419"/>
            <a:chExt cx="3514120" cy="526132"/>
          </a:xfrm>
        </p:grpSpPr>
        <p:sp>
          <p:nvSpPr>
            <p:cNvPr id="14" name="Rectangle 13"/>
            <p:cNvSpPr/>
            <p:nvPr/>
          </p:nvSpPr>
          <p:spPr>
            <a:xfrm>
              <a:off x="3696990" y="5583419"/>
              <a:ext cx="2994666" cy="523220"/>
            </a:xfrm>
            <a:prstGeom prst="rect">
              <a:avLst/>
            </a:prstGeom>
          </p:spPr>
          <p:txBody>
            <a:bodyPr wrap="none">
              <a:spAutoFit/>
            </a:bodyPr>
            <a:lstStyle/>
            <a:p>
              <a:r>
                <a:rPr lang="en-GB" sz="2800" dirty="0" err="1" smtClean="0">
                  <a:latin typeface="Arial" panose="020B0604020202020204" pitchFamily="34" charset="0"/>
                  <a:cs typeface="Arial" panose="020B0604020202020204" pitchFamily="34" charset="0"/>
                </a:rPr>
                <a:t>DevSecOpsVince</a:t>
              </a:r>
              <a:endParaRPr lang="en-GB" dirty="0">
                <a:latin typeface="Arial" panose="020B0604020202020204" pitchFamily="34" charset="0"/>
                <a:cs typeface="Arial" panose="020B0604020202020204" pitchFamily="34" charset="0"/>
              </a:endParaRPr>
            </a:p>
          </p:txBody>
        </p:sp>
        <p:pic>
          <p:nvPicPr>
            <p:cNvPr id="1028" name="Picture 4" descr="Linkedin free icon"/>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177536" y="5590097"/>
              <a:ext cx="519454" cy="519454"/>
            </a:xfrm>
            <a:prstGeom prst="rect">
              <a:avLst/>
            </a:prstGeom>
            <a:noFill/>
            <a:extLst>
              <a:ext uri="{909E8E84-426E-40DD-AFC4-6F175D3DCCD1}">
                <a14:hiddenFill xmlns:a14="http://schemas.microsoft.com/office/drawing/2010/main">
                  <a:solidFill>
                    <a:srgbClr val="FFFFFF"/>
                  </a:solidFill>
                </a14:hiddenFill>
              </a:ext>
            </a:extLst>
          </p:spPr>
        </p:pic>
      </p:grpSp>
      <p:pic>
        <p:nvPicPr>
          <p:cNvPr id="3" name="Picture 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965766" y="5266766"/>
            <a:ext cx="2454219" cy="1211960"/>
          </a:xfrm>
          <a:prstGeom prst="rect">
            <a:avLst/>
          </a:prstGeom>
        </p:spPr>
      </p:pic>
      <p:pic>
        <p:nvPicPr>
          <p:cNvPr id="10" name="Picture 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115524" y="2058836"/>
            <a:ext cx="1359469" cy="1359469"/>
          </a:xfrm>
          <a:prstGeom prst="rect">
            <a:avLst/>
          </a:prstGeom>
        </p:spPr>
      </p:pic>
      <p:pic>
        <p:nvPicPr>
          <p:cNvPr id="15" name="Picture 14"/>
          <p:cNvPicPr>
            <a:picLocks noChangeAspect="1"/>
          </p:cNvPicPr>
          <p:nvPr/>
        </p:nvPicPr>
        <p:blipFill>
          <a:blip r:embed="rId12"/>
          <a:stretch>
            <a:fillRect/>
          </a:stretch>
        </p:blipFill>
        <p:spPr>
          <a:xfrm>
            <a:off x="9762404" y="1239216"/>
            <a:ext cx="1657581" cy="1038370"/>
          </a:xfrm>
          <a:prstGeom prst="rect">
            <a:avLst/>
          </a:prstGeom>
        </p:spPr>
      </p:pic>
    </p:spTree>
    <p:extLst>
      <p:ext uri="{BB962C8B-B14F-4D97-AF65-F5344CB8AC3E}">
        <p14:creationId xmlns:p14="http://schemas.microsoft.com/office/powerpoint/2010/main" val="5462931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Document classification: GREEN</a:t>
            </a:r>
            <a:endParaRPr lang="en-GB" dirty="0"/>
          </a:p>
        </p:txBody>
      </p:sp>
      <p:sp>
        <p:nvSpPr>
          <p:cNvPr id="4" name="Title 3"/>
          <p:cNvSpPr>
            <a:spLocks noGrp="1"/>
          </p:cNvSpPr>
          <p:nvPr>
            <p:ph type="title"/>
          </p:nvPr>
        </p:nvSpPr>
        <p:spPr/>
        <p:txBody>
          <a:bodyPr/>
          <a:lstStyle/>
          <a:p>
            <a:r>
              <a:rPr lang="en-GB" dirty="0" smtClean="0"/>
              <a:t>DevOps vs Security – The Perception</a:t>
            </a:r>
            <a:endParaRPr lang="en-GB" dirty="0"/>
          </a:p>
        </p:txBody>
      </p:sp>
      <p:grpSp>
        <p:nvGrpSpPr>
          <p:cNvPr id="6" name="Group 5"/>
          <p:cNvGrpSpPr/>
          <p:nvPr/>
        </p:nvGrpSpPr>
        <p:grpSpPr>
          <a:xfrm>
            <a:off x="5075158" y="1453198"/>
            <a:ext cx="1401969" cy="3172241"/>
            <a:chOff x="5075158" y="1453198"/>
            <a:chExt cx="1711618" cy="3872885"/>
          </a:xfrm>
        </p:grpSpPr>
        <p:sp>
          <p:nvSpPr>
            <p:cNvPr id="7" name="Rectangle 6"/>
            <p:cNvSpPr/>
            <p:nvPr/>
          </p:nvSpPr>
          <p:spPr>
            <a:xfrm>
              <a:off x="5880734" y="3148296"/>
              <a:ext cx="110367" cy="2177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8" name="Group 7"/>
            <p:cNvGrpSpPr/>
            <p:nvPr/>
          </p:nvGrpSpPr>
          <p:grpSpPr>
            <a:xfrm>
              <a:off x="5075158" y="1453198"/>
              <a:ext cx="1711618" cy="2494548"/>
              <a:chOff x="2276346" y="1214618"/>
              <a:chExt cx="2926488" cy="4265125"/>
            </a:xfrm>
          </p:grpSpPr>
          <p:pic>
            <p:nvPicPr>
              <p:cNvPr id="9" name="Picture 8" descr="File:You shall not pass sign.sv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76346" y="1214618"/>
                <a:ext cx="2926488" cy="42651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rot="20077301">
                <a:off x="2477970" y="4288270"/>
                <a:ext cx="948859" cy="578852"/>
              </a:xfrm>
              <a:prstGeom prst="rect">
                <a:avLst/>
              </a:prstGeom>
              <a:solidFill>
                <a:schemeClr val="accent2">
                  <a:lumMod val="75000"/>
                </a:schemeClr>
              </a:solidFill>
              <a:ln>
                <a:solidFill>
                  <a:schemeClr val="bg1"/>
                </a:solidFill>
              </a:ln>
            </p:spPr>
            <p:txBody>
              <a:bodyPr wrap="none" rtlCol="0">
                <a:spAutoFit/>
              </a:bodyPr>
              <a:lstStyle/>
              <a:p>
                <a:pPr algn="ctr"/>
                <a:r>
                  <a:rPr lang="en-GB" sz="1600" dirty="0">
                    <a:solidFill>
                      <a:schemeClr val="bg1"/>
                    </a:solidFill>
                    <a:latin typeface="Lucida Console" panose="020B0609040504020204" pitchFamily="49" charset="0"/>
                  </a:rPr>
                  <a:t>Dev</a:t>
                </a:r>
                <a:endParaRPr lang="en-GB" sz="4800" dirty="0">
                  <a:solidFill>
                    <a:schemeClr val="bg1"/>
                  </a:solidFill>
                  <a:latin typeface="Lucida Console" panose="020B0609040504020204" pitchFamily="49" charset="0"/>
                </a:endParaRPr>
              </a:p>
            </p:txBody>
          </p:sp>
        </p:grpSp>
      </p:grpSp>
      <p:pic>
        <p:nvPicPr>
          <p:cNvPr id="11" name="Picture 4" descr="https://cdn-assets-cloud.frontify.com/s3/frontify-cloud-files-us/eyJwYXRoIjoiZnJvbnRpZnlcL2FjY291bnRzXC84MVwvMTQwMDg3XC9wcm9qZWN0c1wvMjcwOTIzXC9hc3NldHNcLzMyXC80ODUwNzY4XC9jMzIzNjU5NjFlNDM0OGU2MGZhZTlkZWE5NmQzOTE5Ny0xNjAzOTcxNzgxLnBuZyJ9:frontify:AK8MnPf0byW7hQMsVWbxHC5-Wl5OhXqOOocallbPm7w?width=24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2339" y="1699161"/>
            <a:ext cx="3021281" cy="302128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https://cdn-assets-cloud.frontify.com/s3/frontify-cloud-files-us/eyJwYXRoIjoiZnJvbnRpZnlcL2FjY291bnRzXC84MVwvMTQwMDg3XC9wcm9qZWN0c1wvMjcwOTIzXC9hc3NldHNcL2RhXC80ODUwNzY0XC9iZjU2YmFmODViMDJiMDEwOTBiM2FhMzY3M2JjZmU0NS0xNjAzOTcxNzc5LnBuZyJ9:frontify:vPx79-5-G5_QcJz6wAkKyrz6M0ElPcPyHi746lWx8Ac?width=240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4669" y="1699161"/>
            <a:ext cx="2838202" cy="283820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1749478" y="4784257"/>
            <a:ext cx="1295547" cy="830997"/>
          </a:xfrm>
          <a:prstGeom prst="rect">
            <a:avLst/>
          </a:prstGeom>
          <a:solidFill>
            <a:srgbClr val="00B050"/>
          </a:solidFill>
          <a:ln>
            <a:solidFill>
              <a:schemeClr val="bg1"/>
            </a:solidFill>
          </a:ln>
        </p:spPr>
        <p:txBody>
          <a:bodyPr wrap="none" rtlCol="0">
            <a:spAutoFit/>
          </a:bodyPr>
          <a:lstStyle/>
          <a:p>
            <a:pPr algn="ctr"/>
            <a:r>
              <a:rPr lang="en-GB" sz="4800" dirty="0">
                <a:solidFill>
                  <a:schemeClr val="bg1"/>
                </a:solidFill>
                <a:latin typeface="Arial" panose="020B0604020202020204" pitchFamily="34" charset="0"/>
                <a:cs typeface="Arial" panose="020B0604020202020204" pitchFamily="34" charset="0"/>
              </a:rPr>
              <a:t>Dev</a:t>
            </a:r>
          </a:p>
        </p:txBody>
      </p:sp>
      <p:sp>
        <p:nvSpPr>
          <p:cNvPr id="14" name="TextBox 13"/>
          <p:cNvSpPr txBox="1"/>
          <p:nvPr/>
        </p:nvSpPr>
        <p:spPr>
          <a:xfrm>
            <a:off x="5152502" y="4784258"/>
            <a:ext cx="1245854" cy="830997"/>
          </a:xfrm>
          <a:prstGeom prst="rect">
            <a:avLst/>
          </a:prstGeom>
          <a:solidFill>
            <a:srgbClr val="0070C0"/>
          </a:solidFill>
          <a:ln>
            <a:solidFill>
              <a:schemeClr val="bg1"/>
            </a:solidFill>
          </a:ln>
        </p:spPr>
        <p:txBody>
          <a:bodyPr wrap="none" rtlCol="0">
            <a:spAutoFit/>
          </a:bodyPr>
          <a:lstStyle/>
          <a:p>
            <a:pPr algn="ctr"/>
            <a:r>
              <a:rPr lang="en-GB" sz="4800" dirty="0">
                <a:latin typeface="Arial" panose="020B0604020202020204" pitchFamily="34" charset="0"/>
                <a:cs typeface="Arial" panose="020B0604020202020204" pitchFamily="34" charset="0"/>
              </a:rPr>
              <a:t>Sec</a:t>
            </a:r>
          </a:p>
        </p:txBody>
      </p:sp>
      <p:sp>
        <p:nvSpPr>
          <p:cNvPr id="15" name="TextBox 14"/>
          <p:cNvSpPr txBox="1"/>
          <p:nvPr/>
        </p:nvSpPr>
        <p:spPr>
          <a:xfrm>
            <a:off x="8496216" y="4784257"/>
            <a:ext cx="1314784" cy="830997"/>
          </a:xfrm>
          <a:prstGeom prst="rect">
            <a:avLst/>
          </a:prstGeom>
          <a:solidFill>
            <a:srgbClr val="00B050"/>
          </a:solidFill>
          <a:ln>
            <a:solidFill>
              <a:schemeClr val="bg1"/>
            </a:solidFill>
          </a:ln>
        </p:spPr>
        <p:txBody>
          <a:bodyPr wrap="none" rtlCol="0">
            <a:spAutoFit/>
          </a:bodyPr>
          <a:lstStyle/>
          <a:p>
            <a:pPr algn="ctr"/>
            <a:r>
              <a:rPr lang="en-GB" sz="4800" dirty="0">
                <a:solidFill>
                  <a:schemeClr val="bg1"/>
                </a:solidFill>
                <a:latin typeface="Arial" panose="020B0604020202020204" pitchFamily="34" charset="0"/>
                <a:cs typeface="Arial" panose="020B0604020202020204" pitchFamily="34" charset="0"/>
              </a:rPr>
              <a:t>Ops</a:t>
            </a:r>
          </a:p>
        </p:txBody>
      </p:sp>
    </p:spTree>
    <p:extLst>
      <p:ext uri="{BB962C8B-B14F-4D97-AF65-F5344CB8AC3E}">
        <p14:creationId xmlns:p14="http://schemas.microsoft.com/office/powerpoint/2010/main" val="6149141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Document classification: GREEN</a:t>
            </a:r>
            <a:endParaRPr lang="en-GB" dirty="0"/>
          </a:p>
        </p:txBody>
      </p:sp>
      <p:sp>
        <p:nvSpPr>
          <p:cNvPr id="4" name="Title 3"/>
          <p:cNvSpPr>
            <a:spLocks noGrp="1"/>
          </p:cNvSpPr>
          <p:nvPr>
            <p:ph type="title"/>
          </p:nvPr>
        </p:nvSpPr>
        <p:spPr/>
        <p:txBody>
          <a:bodyPr/>
          <a:lstStyle/>
          <a:p>
            <a:r>
              <a:rPr lang="en-GB" dirty="0" smtClean="0"/>
              <a:t>Where should Sec live?</a:t>
            </a:r>
            <a:endParaRPr lang="en-GB" dirty="0"/>
          </a:p>
        </p:txBody>
      </p:sp>
      <p:grpSp>
        <p:nvGrpSpPr>
          <p:cNvPr id="6" name="Group 5"/>
          <p:cNvGrpSpPr/>
          <p:nvPr/>
        </p:nvGrpSpPr>
        <p:grpSpPr>
          <a:xfrm>
            <a:off x="1464902" y="1176735"/>
            <a:ext cx="8933662" cy="4500568"/>
            <a:chOff x="1464902" y="1176735"/>
            <a:chExt cx="8933662" cy="4500568"/>
          </a:xfrm>
        </p:grpSpPr>
        <p:pic>
          <p:nvPicPr>
            <p:cNvPr id="7" name="Picture 6"/>
            <p:cNvPicPr>
              <a:picLocks noChangeAspect="1"/>
            </p:cNvPicPr>
            <p:nvPr/>
          </p:nvPicPr>
          <p:blipFill>
            <a:blip r:embed="rId3"/>
            <a:stretch>
              <a:fillRect/>
            </a:stretch>
          </p:blipFill>
          <p:spPr>
            <a:xfrm>
              <a:off x="1464902" y="1176735"/>
              <a:ext cx="8933662" cy="4500568"/>
            </a:xfrm>
            <a:prstGeom prst="rect">
              <a:avLst/>
            </a:prstGeom>
          </p:spPr>
        </p:pic>
        <p:grpSp>
          <p:nvGrpSpPr>
            <p:cNvPr id="8" name="Group 7"/>
            <p:cNvGrpSpPr/>
            <p:nvPr/>
          </p:nvGrpSpPr>
          <p:grpSpPr>
            <a:xfrm>
              <a:off x="2371725" y="2209800"/>
              <a:ext cx="7674637" cy="3405947"/>
              <a:chOff x="2371725" y="2209800"/>
              <a:chExt cx="7674637" cy="3405947"/>
            </a:xfrm>
          </p:grpSpPr>
          <p:sp>
            <p:nvSpPr>
              <p:cNvPr id="9" name="TextBox 8"/>
              <p:cNvSpPr txBox="1"/>
              <p:nvPr/>
            </p:nvSpPr>
            <p:spPr>
              <a:xfrm>
                <a:off x="2371725" y="2628900"/>
                <a:ext cx="615874" cy="523220"/>
              </a:xfrm>
              <a:prstGeom prst="rect">
                <a:avLst/>
              </a:prstGeom>
              <a:noFill/>
            </p:spPr>
            <p:txBody>
              <a:bodyPr wrap="none" rtlCol="0">
                <a:spAutoFit/>
              </a:bodyPr>
              <a:lstStyle/>
              <a:p>
                <a:r>
                  <a:rPr lang="en-GB" sz="2800" dirty="0">
                    <a:solidFill>
                      <a:srgbClr val="002161"/>
                    </a:solidFill>
                    <a:latin typeface="Bahnschrift Condensed" panose="020B0502040204020203" pitchFamily="34" charset="0"/>
                  </a:rPr>
                  <a:t>Sec</a:t>
                </a:r>
              </a:p>
            </p:txBody>
          </p:sp>
          <p:sp>
            <p:nvSpPr>
              <p:cNvPr id="10" name="TextBox 9"/>
              <p:cNvSpPr txBox="1"/>
              <p:nvPr/>
            </p:nvSpPr>
            <p:spPr>
              <a:xfrm>
                <a:off x="5086350" y="3067197"/>
                <a:ext cx="615874" cy="523220"/>
              </a:xfrm>
              <a:prstGeom prst="rect">
                <a:avLst/>
              </a:prstGeom>
              <a:noFill/>
            </p:spPr>
            <p:txBody>
              <a:bodyPr wrap="none" rtlCol="0">
                <a:spAutoFit/>
              </a:bodyPr>
              <a:lstStyle/>
              <a:p>
                <a:r>
                  <a:rPr lang="en-GB" sz="2800" dirty="0">
                    <a:solidFill>
                      <a:srgbClr val="002161"/>
                    </a:solidFill>
                    <a:latin typeface="Bahnschrift Condensed" panose="020B0502040204020203" pitchFamily="34" charset="0"/>
                  </a:rPr>
                  <a:t>Sec</a:t>
                </a:r>
              </a:p>
            </p:txBody>
          </p:sp>
          <p:sp>
            <p:nvSpPr>
              <p:cNvPr id="11" name="TextBox 10"/>
              <p:cNvSpPr txBox="1"/>
              <p:nvPr/>
            </p:nvSpPr>
            <p:spPr>
              <a:xfrm>
                <a:off x="8591550" y="2209800"/>
                <a:ext cx="615874" cy="523220"/>
              </a:xfrm>
              <a:prstGeom prst="rect">
                <a:avLst/>
              </a:prstGeom>
              <a:noFill/>
            </p:spPr>
            <p:txBody>
              <a:bodyPr wrap="none" rtlCol="0">
                <a:spAutoFit/>
              </a:bodyPr>
              <a:lstStyle/>
              <a:p>
                <a:r>
                  <a:rPr lang="en-GB" sz="2800" dirty="0">
                    <a:solidFill>
                      <a:srgbClr val="002161"/>
                    </a:solidFill>
                    <a:latin typeface="Bahnschrift Condensed" panose="020B0502040204020203" pitchFamily="34" charset="0"/>
                  </a:rPr>
                  <a:t>Sec</a:t>
                </a:r>
              </a:p>
            </p:txBody>
          </p:sp>
          <p:sp>
            <p:nvSpPr>
              <p:cNvPr id="12" name="TextBox 11"/>
              <p:cNvSpPr txBox="1"/>
              <p:nvPr/>
            </p:nvSpPr>
            <p:spPr>
              <a:xfrm>
                <a:off x="3360666" y="3957387"/>
                <a:ext cx="1021433" cy="923330"/>
              </a:xfrm>
              <a:prstGeom prst="rect">
                <a:avLst/>
              </a:prstGeom>
              <a:noFill/>
              <a:ln>
                <a:noFill/>
              </a:ln>
            </p:spPr>
            <p:txBody>
              <a:bodyPr wrap="none" rtlCol="0">
                <a:spAutoFit/>
              </a:bodyPr>
              <a:lstStyle/>
              <a:p>
                <a:pPr algn="ctr"/>
                <a:r>
                  <a:rPr lang="en-GB" sz="5400" dirty="0">
                    <a:solidFill>
                      <a:srgbClr val="002161"/>
                    </a:solidFill>
                    <a:latin typeface="Bahnschrift Condensed" panose="020B0502040204020203" pitchFamily="34" charset="0"/>
                  </a:rPr>
                  <a:t>Dev</a:t>
                </a:r>
                <a:endParaRPr lang="en-GB" sz="4800" dirty="0">
                  <a:solidFill>
                    <a:srgbClr val="002161"/>
                  </a:solidFill>
                  <a:latin typeface="Bahnschrift Condensed" panose="020B0502040204020203" pitchFamily="34" charset="0"/>
                </a:endParaRPr>
              </a:p>
            </p:txBody>
          </p:sp>
          <p:sp>
            <p:nvSpPr>
              <p:cNvPr id="13" name="TextBox 12"/>
              <p:cNvSpPr txBox="1"/>
              <p:nvPr/>
            </p:nvSpPr>
            <p:spPr>
              <a:xfrm>
                <a:off x="6862761" y="3103585"/>
                <a:ext cx="1024639" cy="923330"/>
              </a:xfrm>
              <a:prstGeom prst="rect">
                <a:avLst/>
              </a:prstGeom>
              <a:noFill/>
              <a:ln>
                <a:noFill/>
              </a:ln>
            </p:spPr>
            <p:txBody>
              <a:bodyPr wrap="none" rtlCol="0">
                <a:spAutoFit/>
              </a:bodyPr>
              <a:lstStyle/>
              <a:p>
                <a:pPr algn="ctr"/>
                <a:r>
                  <a:rPr lang="en-GB" sz="5400" dirty="0">
                    <a:solidFill>
                      <a:srgbClr val="002161"/>
                    </a:solidFill>
                    <a:latin typeface="Bahnschrift Condensed" panose="020B0502040204020203" pitchFamily="34" charset="0"/>
                  </a:rPr>
                  <a:t>Ops</a:t>
                </a:r>
                <a:endParaRPr lang="en-GB" sz="6600" dirty="0">
                  <a:solidFill>
                    <a:srgbClr val="002161"/>
                  </a:solidFill>
                  <a:latin typeface="Bahnschrift Condensed" panose="020B0502040204020203" pitchFamily="34" charset="0"/>
                </a:endParaRPr>
              </a:p>
            </p:txBody>
          </p:sp>
          <p:sp>
            <p:nvSpPr>
              <p:cNvPr id="14" name="Rectangle 13"/>
              <p:cNvSpPr/>
              <p:nvPr/>
            </p:nvSpPr>
            <p:spPr>
              <a:xfrm>
                <a:off x="5086350" y="4692417"/>
                <a:ext cx="4960012" cy="923330"/>
              </a:xfrm>
              <a:prstGeom prst="rect">
                <a:avLst/>
              </a:prstGeom>
            </p:spPr>
            <p:txBody>
              <a:bodyPr wrap="none">
                <a:spAutoFit/>
              </a:bodyPr>
              <a:lstStyle/>
              <a:p>
                <a:r>
                  <a:rPr lang="en-GB" sz="5400" dirty="0">
                    <a:solidFill>
                      <a:srgbClr val="002161"/>
                    </a:solidFill>
                    <a:latin typeface="Bahnschrift Condensed" panose="020B0502040204020203" pitchFamily="34" charset="0"/>
                  </a:rPr>
                  <a:t>Security Everywhere</a:t>
                </a:r>
                <a:endParaRPr lang="en-GB" sz="5400" dirty="0"/>
              </a:p>
            </p:txBody>
          </p:sp>
        </p:grpSp>
      </p:grpSp>
    </p:spTree>
    <p:extLst>
      <p:ext uri="{BB962C8B-B14F-4D97-AF65-F5344CB8AC3E}">
        <p14:creationId xmlns:p14="http://schemas.microsoft.com/office/powerpoint/2010/main" val="20639600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Document classification: GREEN</a:t>
            </a:r>
            <a:endParaRPr lang="en-GB" dirty="0"/>
          </a:p>
        </p:txBody>
      </p:sp>
      <p:sp>
        <p:nvSpPr>
          <p:cNvPr id="4" name="Title 3"/>
          <p:cNvSpPr>
            <a:spLocks noGrp="1"/>
          </p:cNvSpPr>
          <p:nvPr>
            <p:ph type="title"/>
          </p:nvPr>
        </p:nvSpPr>
        <p:spPr/>
        <p:txBody>
          <a:bodyPr/>
          <a:lstStyle/>
          <a:p>
            <a:r>
              <a:rPr lang="en-GB" dirty="0"/>
              <a:t>Where should Sec live?</a:t>
            </a:r>
          </a:p>
        </p:txBody>
      </p:sp>
      <p:pic>
        <p:nvPicPr>
          <p:cNvPr id="6" name="Picture 5"/>
          <p:cNvPicPr>
            <a:picLocks noChangeAspect="1"/>
          </p:cNvPicPr>
          <p:nvPr/>
        </p:nvPicPr>
        <p:blipFill>
          <a:blip r:embed="rId3"/>
          <a:stretch>
            <a:fillRect/>
          </a:stretch>
        </p:blipFill>
        <p:spPr>
          <a:xfrm>
            <a:off x="4608395" y="2648370"/>
            <a:ext cx="3000375" cy="3028950"/>
          </a:xfrm>
          <a:prstGeom prst="rect">
            <a:avLst/>
          </a:prstGeom>
        </p:spPr>
      </p:pic>
      <p:grpSp>
        <p:nvGrpSpPr>
          <p:cNvPr id="7" name="Group 6"/>
          <p:cNvGrpSpPr/>
          <p:nvPr/>
        </p:nvGrpSpPr>
        <p:grpSpPr>
          <a:xfrm>
            <a:off x="7637896" y="557913"/>
            <a:ext cx="4238625" cy="2141989"/>
            <a:chOff x="1463599" y="1169409"/>
            <a:chExt cx="4238625" cy="2141989"/>
          </a:xfrm>
        </p:grpSpPr>
        <p:pic>
          <p:nvPicPr>
            <p:cNvPr id="8" name="Picture 7"/>
            <p:cNvPicPr>
              <a:picLocks noChangeAspect="1"/>
            </p:cNvPicPr>
            <p:nvPr/>
          </p:nvPicPr>
          <p:blipFill>
            <a:blip r:embed="rId4"/>
            <a:stretch>
              <a:fillRect/>
            </a:stretch>
          </p:blipFill>
          <p:spPr>
            <a:xfrm>
              <a:off x="1463599" y="1169409"/>
              <a:ext cx="4238625" cy="2133600"/>
            </a:xfrm>
            <a:prstGeom prst="rect">
              <a:avLst/>
            </a:prstGeom>
          </p:spPr>
        </p:pic>
        <p:sp>
          <p:nvSpPr>
            <p:cNvPr id="9" name="TextBox 8"/>
            <p:cNvSpPr txBox="1"/>
            <p:nvPr/>
          </p:nvSpPr>
          <p:spPr>
            <a:xfrm>
              <a:off x="1843219" y="1830320"/>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endParaRPr lang="en-GB" sz="1600" dirty="0">
                <a:solidFill>
                  <a:srgbClr val="002161"/>
                </a:solidFill>
                <a:latin typeface="Bahnschrift Condensed" panose="020B0502040204020203" pitchFamily="34" charset="0"/>
              </a:endParaRPr>
            </a:p>
          </p:txBody>
        </p:sp>
        <p:sp>
          <p:nvSpPr>
            <p:cNvPr id="10" name="TextBox 9"/>
            <p:cNvSpPr txBox="1"/>
            <p:nvPr/>
          </p:nvSpPr>
          <p:spPr>
            <a:xfrm>
              <a:off x="3144154" y="2039133"/>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11" name="TextBox 10"/>
            <p:cNvSpPr txBox="1"/>
            <p:nvPr/>
          </p:nvSpPr>
          <p:spPr>
            <a:xfrm>
              <a:off x="4787116" y="1641119"/>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12" name="TextBox 11"/>
            <p:cNvSpPr txBox="1"/>
            <p:nvPr/>
          </p:nvSpPr>
          <p:spPr>
            <a:xfrm>
              <a:off x="2311081" y="2455757"/>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Dev</a:t>
              </a:r>
            </a:p>
          </p:txBody>
        </p:sp>
        <p:sp>
          <p:nvSpPr>
            <p:cNvPr id="13" name="TextBox 12"/>
            <p:cNvSpPr txBox="1"/>
            <p:nvPr/>
          </p:nvSpPr>
          <p:spPr>
            <a:xfrm>
              <a:off x="3956263" y="2047522"/>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Ops</a:t>
              </a:r>
            </a:p>
          </p:txBody>
        </p:sp>
        <p:sp>
          <p:nvSpPr>
            <p:cNvPr id="14" name="Rectangle 13"/>
            <p:cNvSpPr/>
            <p:nvPr/>
          </p:nvSpPr>
          <p:spPr>
            <a:xfrm>
              <a:off x="3045728" y="2788178"/>
              <a:ext cx="2656496" cy="523220"/>
            </a:xfrm>
            <a:prstGeom prst="rect">
              <a:avLst/>
            </a:prstGeom>
          </p:spPr>
          <p:txBody>
            <a:bodyPr wrap="none">
              <a:spAutoFit/>
            </a:bodyPr>
            <a:lstStyle/>
            <a:p>
              <a:r>
                <a:rPr lang="en-GB" sz="2800" dirty="0">
                  <a:solidFill>
                    <a:srgbClr val="002161"/>
                  </a:solidFill>
                  <a:latin typeface="Bahnschrift Condensed" panose="020B0502040204020203" pitchFamily="34" charset="0"/>
                </a:rPr>
                <a:t>Security Everywhere</a:t>
              </a:r>
              <a:endParaRPr lang="en-GB" sz="2800" dirty="0"/>
            </a:p>
          </p:txBody>
        </p:sp>
      </p:grpSp>
      <p:sp>
        <p:nvSpPr>
          <p:cNvPr id="15" name="TextBox 14"/>
          <p:cNvSpPr txBox="1"/>
          <p:nvPr/>
        </p:nvSpPr>
        <p:spPr>
          <a:xfrm>
            <a:off x="747396" y="2675070"/>
            <a:ext cx="3326385" cy="1477328"/>
          </a:xfrm>
          <a:prstGeom prst="rect">
            <a:avLst/>
          </a:prstGeom>
          <a:solidFill>
            <a:srgbClr val="0A4266"/>
          </a:solidFill>
          <a:ln>
            <a:solidFill>
              <a:srgbClr val="0A4266"/>
            </a:solidFill>
          </a:ln>
        </p:spPr>
        <p:txBody>
          <a:bodyPr wrap="square" rtlCol="0">
            <a:spAutoFit/>
          </a:bodyPr>
          <a:lstStyle/>
          <a:p>
            <a:r>
              <a:rPr lang="en-GB" dirty="0">
                <a:solidFill>
                  <a:schemeClr val="bg1"/>
                </a:solidFill>
                <a:latin typeface="Lucida Console" panose="020B0609040504020204" pitchFamily="49" charset="0"/>
              </a:rPr>
              <a:t>Secure coding training</a:t>
            </a:r>
            <a:endParaRPr lang="en-GB" sz="4800" dirty="0">
              <a:solidFill>
                <a:schemeClr val="bg1"/>
              </a:solidFill>
              <a:latin typeface="Lucida Console" panose="020B0609040504020204" pitchFamily="49" charset="0"/>
            </a:endParaRPr>
          </a:p>
          <a:p>
            <a:r>
              <a:rPr lang="en-GB" dirty="0">
                <a:solidFill>
                  <a:schemeClr val="bg1"/>
                </a:solidFill>
                <a:latin typeface="Lucida Console" panose="020B0609040504020204" pitchFamily="49" charset="0"/>
              </a:rPr>
              <a:t>Code reviews</a:t>
            </a:r>
          </a:p>
          <a:p>
            <a:r>
              <a:rPr lang="en-GB" dirty="0">
                <a:solidFill>
                  <a:schemeClr val="bg1"/>
                </a:solidFill>
                <a:latin typeface="Lucida Console" panose="020B0609040504020204" pitchFamily="49" charset="0"/>
              </a:rPr>
              <a:t>SAST</a:t>
            </a:r>
            <a:endParaRPr lang="en-GB" dirty="0">
              <a:solidFill>
                <a:schemeClr val="bg1"/>
              </a:solidFill>
              <a:latin typeface="Berlin Sans FB" panose="020E0602020502020306" pitchFamily="34" charset="0"/>
            </a:endParaRPr>
          </a:p>
          <a:p>
            <a:r>
              <a:rPr lang="en-GB" dirty="0">
                <a:solidFill>
                  <a:schemeClr val="bg1"/>
                </a:solidFill>
                <a:latin typeface="Lucida Console" panose="020B0609040504020204" pitchFamily="49" charset="0"/>
              </a:rPr>
              <a:t>Secure code reuse</a:t>
            </a:r>
          </a:p>
          <a:p>
            <a:r>
              <a:rPr lang="en-GB" dirty="0">
                <a:solidFill>
                  <a:schemeClr val="bg1"/>
                </a:solidFill>
                <a:latin typeface="Lucida Console" panose="020B0609040504020204" pitchFamily="49" charset="0"/>
              </a:rPr>
              <a:t>Gold container images</a:t>
            </a:r>
          </a:p>
        </p:txBody>
      </p:sp>
      <p:cxnSp>
        <p:nvCxnSpPr>
          <p:cNvPr id="16" name="Straight Connector 15"/>
          <p:cNvCxnSpPr/>
          <p:nvPr/>
        </p:nvCxnSpPr>
        <p:spPr>
          <a:xfrm flipH="1" flipV="1">
            <a:off x="4073781" y="2675070"/>
            <a:ext cx="1090500" cy="407838"/>
          </a:xfrm>
          <a:prstGeom prst="line">
            <a:avLst/>
          </a:prstGeom>
          <a:ln/>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8034461" y="3071967"/>
            <a:ext cx="3319339" cy="1477328"/>
          </a:xfrm>
          <a:prstGeom prst="rect">
            <a:avLst/>
          </a:prstGeom>
          <a:solidFill>
            <a:srgbClr val="0A97D1"/>
          </a:solidFill>
          <a:ln>
            <a:solidFill>
              <a:schemeClr val="bg1"/>
            </a:solidFill>
          </a:ln>
        </p:spPr>
        <p:txBody>
          <a:bodyPr wrap="square" rtlCol="0">
            <a:spAutoFit/>
          </a:bodyPr>
          <a:lstStyle/>
          <a:p>
            <a:r>
              <a:rPr lang="en-GB" dirty="0">
                <a:solidFill>
                  <a:schemeClr val="bg1"/>
                </a:solidFill>
                <a:latin typeface="Lucida Console" panose="020B0609040504020204" pitchFamily="49" charset="0"/>
              </a:rPr>
              <a:t>Secure code champions</a:t>
            </a:r>
            <a:endParaRPr lang="en-GB" sz="4800" dirty="0">
              <a:solidFill>
                <a:schemeClr val="bg1"/>
              </a:solidFill>
              <a:latin typeface="Lucida Console" panose="020B0609040504020204" pitchFamily="49" charset="0"/>
            </a:endParaRPr>
          </a:p>
          <a:p>
            <a:r>
              <a:rPr lang="en-GB" dirty="0">
                <a:solidFill>
                  <a:schemeClr val="bg1"/>
                </a:solidFill>
                <a:latin typeface="Lucida Console" panose="020B0609040504020204" pitchFamily="49" charset="0"/>
              </a:rPr>
              <a:t>Peer oversight</a:t>
            </a:r>
          </a:p>
          <a:p>
            <a:r>
              <a:rPr lang="en-GB" dirty="0">
                <a:solidFill>
                  <a:schemeClr val="bg1"/>
                </a:solidFill>
                <a:latin typeface="Lucida Console" panose="020B0609040504020204" pitchFamily="49" charset="0"/>
              </a:rPr>
              <a:t>High trust team</a:t>
            </a:r>
          </a:p>
          <a:p>
            <a:r>
              <a:rPr lang="en-GB" dirty="0">
                <a:solidFill>
                  <a:schemeClr val="bg1"/>
                </a:solidFill>
                <a:latin typeface="Lucida Console" panose="020B0609040504020204" pitchFamily="49" charset="0"/>
              </a:rPr>
              <a:t>Open Source code use</a:t>
            </a:r>
          </a:p>
          <a:p>
            <a:r>
              <a:rPr lang="en-GB" dirty="0">
                <a:solidFill>
                  <a:schemeClr val="bg1"/>
                </a:solidFill>
                <a:latin typeface="Lucida Console" panose="020B0609040504020204" pitchFamily="49" charset="0"/>
              </a:rPr>
              <a:t>Newer container images</a:t>
            </a:r>
          </a:p>
        </p:txBody>
      </p:sp>
      <p:sp>
        <p:nvSpPr>
          <p:cNvPr id="18" name="Bent Arrow 17"/>
          <p:cNvSpPr/>
          <p:nvPr/>
        </p:nvSpPr>
        <p:spPr>
          <a:xfrm rot="10800000">
            <a:off x="7209744" y="4680952"/>
            <a:ext cx="1204653" cy="864711"/>
          </a:xfrm>
          <a:prstGeom prst="ben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19" name="Straight Connector 18"/>
          <p:cNvCxnSpPr/>
          <p:nvPr/>
        </p:nvCxnSpPr>
        <p:spPr>
          <a:xfrm flipH="1" flipV="1">
            <a:off x="7524873" y="4322396"/>
            <a:ext cx="509588" cy="226899"/>
          </a:xfrm>
          <a:prstGeom prst="line">
            <a:avLst/>
          </a:prstGeom>
          <a:ln/>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flipH="1">
            <a:off x="4073781" y="4001549"/>
            <a:ext cx="632444" cy="150849"/>
          </a:xfrm>
          <a:prstGeom prst="line">
            <a:avLst/>
          </a:prstGeom>
          <a:ln/>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flipH="1">
            <a:off x="7421880" y="3071967"/>
            <a:ext cx="612581" cy="542453"/>
          </a:xfrm>
          <a:prstGeom prst="line">
            <a:avLst/>
          </a:prstGeom>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896980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Document classification: GREEN</a:t>
            </a:r>
            <a:endParaRPr lang="en-GB" dirty="0"/>
          </a:p>
        </p:txBody>
      </p:sp>
      <p:sp>
        <p:nvSpPr>
          <p:cNvPr id="4" name="Title 3"/>
          <p:cNvSpPr>
            <a:spLocks noGrp="1"/>
          </p:cNvSpPr>
          <p:nvPr>
            <p:ph type="title"/>
          </p:nvPr>
        </p:nvSpPr>
        <p:spPr/>
        <p:txBody>
          <a:bodyPr/>
          <a:lstStyle/>
          <a:p>
            <a:r>
              <a:rPr lang="en-GB" dirty="0"/>
              <a:t>Where should Sec live?</a:t>
            </a:r>
          </a:p>
        </p:txBody>
      </p:sp>
      <p:sp>
        <p:nvSpPr>
          <p:cNvPr id="7" name="Slide Number Placeholder 4">
            <a:extLst>
              <a:ext uri="{FF2B5EF4-FFF2-40B4-BE49-F238E27FC236}">
                <a16:creationId xmlns:a16="http://schemas.microsoft.com/office/drawing/2014/main" id="{F3718F24-8B7D-4807-A2C5-8DA9DEF36A1A}"/>
              </a:ext>
            </a:extLst>
          </p:cNvPr>
          <p:cNvSpPr>
            <a:spLocks noGrp="1"/>
          </p:cNvSpPr>
          <p:nvPr>
            <p:ph type="sldNum" sz="quarter" idx="12"/>
          </p:nvPr>
        </p:nvSpPr>
        <p:spPr>
          <a:xfrm>
            <a:off x="11419988" y="6088595"/>
            <a:ext cx="323711" cy="318881"/>
          </a:xfrm>
        </p:spPr>
        <p:txBody>
          <a:bodyPr/>
          <a:lstStyle/>
          <a:p>
            <a:fld id="{2D44FE07-6CE3-4185-9E45-D56B7973A736}" type="slidenum">
              <a:rPr lang="en-GB" smtClean="0"/>
              <a:t>6</a:t>
            </a:fld>
            <a:endParaRPr lang="en-GB"/>
          </a:p>
        </p:txBody>
      </p:sp>
      <p:grpSp>
        <p:nvGrpSpPr>
          <p:cNvPr id="8" name="Group 7"/>
          <p:cNvGrpSpPr/>
          <p:nvPr/>
        </p:nvGrpSpPr>
        <p:grpSpPr>
          <a:xfrm>
            <a:off x="7641400" y="557913"/>
            <a:ext cx="4238625" cy="2141989"/>
            <a:chOff x="7641400" y="557913"/>
            <a:chExt cx="4238625" cy="2141989"/>
          </a:xfrm>
        </p:grpSpPr>
        <p:pic>
          <p:nvPicPr>
            <p:cNvPr id="9" name="Picture 8"/>
            <p:cNvPicPr>
              <a:picLocks noChangeAspect="1"/>
            </p:cNvPicPr>
            <p:nvPr/>
          </p:nvPicPr>
          <p:blipFill>
            <a:blip r:embed="rId3"/>
            <a:stretch>
              <a:fillRect/>
            </a:stretch>
          </p:blipFill>
          <p:spPr>
            <a:xfrm>
              <a:off x="7641400" y="557913"/>
              <a:ext cx="4238625" cy="2133600"/>
            </a:xfrm>
            <a:prstGeom prst="rect">
              <a:avLst/>
            </a:prstGeom>
          </p:spPr>
        </p:pic>
        <p:sp>
          <p:nvSpPr>
            <p:cNvPr id="10" name="TextBox 9"/>
            <p:cNvSpPr txBox="1"/>
            <p:nvPr/>
          </p:nvSpPr>
          <p:spPr>
            <a:xfrm>
              <a:off x="8017516" y="1218824"/>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endParaRPr lang="en-GB" sz="1600" dirty="0">
                <a:solidFill>
                  <a:srgbClr val="002161"/>
                </a:solidFill>
                <a:latin typeface="Bahnschrift Condensed" panose="020B0502040204020203" pitchFamily="34" charset="0"/>
              </a:endParaRPr>
            </a:p>
          </p:txBody>
        </p:sp>
        <p:sp>
          <p:nvSpPr>
            <p:cNvPr id="11" name="TextBox 10"/>
            <p:cNvSpPr txBox="1"/>
            <p:nvPr/>
          </p:nvSpPr>
          <p:spPr>
            <a:xfrm>
              <a:off x="9318451" y="1427637"/>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12" name="TextBox 11"/>
            <p:cNvSpPr txBox="1"/>
            <p:nvPr/>
          </p:nvSpPr>
          <p:spPr>
            <a:xfrm>
              <a:off x="10961413" y="1029623"/>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13" name="TextBox 12"/>
            <p:cNvSpPr txBox="1"/>
            <p:nvPr/>
          </p:nvSpPr>
          <p:spPr>
            <a:xfrm>
              <a:off x="8485378" y="1844261"/>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Dev</a:t>
              </a:r>
            </a:p>
          </p:txBody>
        </p:sp>
        <p:sp>
          <p:nvSpPr>
            <p:cNvPr id="14" name="TextBox 13"/>
            <p:cNvSpPr txBox="1"/>
            <p:nvPr/>
          </p:nvSpPr>
          <p:spPr>
            <a:xfrm>
              <a:off x="10130560" y="1436026"/>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Ops</a:t>
              </a:r>
            </a:p>
          </p:txBody>
        </p:sp>
        <p:sp>
          <p:nvSpPr>
            <p:cNvPr id="15" name="Rectangle 14"/>
            <p:cNvSpPr/>
            <p:nvPr/>
          </p:nvSpPr>
          <p:spPr>
            <a:xfrm>
              <a:off x="9220025" y="2176682"/>
              <a:ext cx="2656496" cy="523220"/>
            </a:xfrm>
            <a:prstGeom prst="rect">
              <a:avLst/>
            </a:prstGeom>
          </p:spPr>
          <p:txBody>
            <a:bodyPr wrap="none">
              <a:spAutoFit/>
            </a:bodyPr>
            <a:lstStyle/>
            <a:p>
              <a:r>
                <a:rPr lang="en-GB" sz="2800" dirty="0">
                  <a:solidFill>
                    <a:srgbClr val="002161"/>
                  </a:solidFill>
                  <a:latin typeface="Bahnschrift Condensed" panose="020B0502040204020203" pitchFamily="34" charset="0"/>
                </a:rPr>
                <a:t>Security Everywhere</a:t>
              </a:r>
              <a:endParaRPr lang="en-GB" sz="2800" dirty="0"/>
            </a:p>
          </p:txBody>
        </p:sp>
      </p:grpSp>
      <p:pic>
        <p:nvPicPr>
          <p:cNvPr id="16" name="Picture 2" descr="https://cdn-assets-cloud.frontify.com/s3/frontify-cloud-files-us/eyJwYXRoIjoiZnJvbnRpZnlcL2FjY291bnRzXC84MVwvMTQwMDg3XC9wcm9qZWN0c1wvMjcwOTIzXC9hc3NldHNcLzRjXC80ODUxMjM3XC84MGI4MTJlYzdlNmUxOTRhNWMzMTI0MjZhYTc1MzBhNC0xNjAzOTcyMDQxLnBuZyJ9:frontify:Fg3T2L_gKvQuJ8l4S4XcRnJ2-IanipF41iEF8iK3b_0?width=24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9657" y="1959246"/>
            <a:ext cx="3230600" cy="32306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5504276" y="3719269"/>
            <a:ext cx="2137124" cy="646331"/>
          </a:xfrm>
          <a:prstGeom prst="rect">
            <a:avLst/>
          </a:prstGeom>
        </p:spPr>
        <p:txBody>
          <a:bodyPr wrap="none">
            <a:spAutoFit/>
          </a:bodyPr>
          <a:lstStyle/>
          <a:p>
            <a:r>
              <a:rPr lang="en-GB" dirty="0">
                <a:latin typeface="Lucida Console" panose="020B0609040504020204" pitchFamily="49" charset="0"/>
              </a:rPr>
              <a:t>Infrastructure</a:t>
            </a:r>
          </a:p>
          <a:p>
            <a:r>
              <a:rPr lang="en-GB" dirty="0">
                <a:latin typeface="Lucida Console" panose="020B0609040504020204" pitchFamily="49" charset="0"/>
              </a:rPr>
              <a:t>as code</a:t>
            </a:r>
          </a:p>
        </p:txBody>
      </p:sp>
      <p:sp>
        <p:nvSpPr>
          <p:cNvPr id="18" name="Rectangle 17"/>
          <p:cNvSpPr/>
          <p:nvPr/>
        </p:nvSpPr>
        <p:spPr>
          <a:xfrm>
            <a:off x="1304942" y="3718896"/>
            <a:ext cx="1439818" cy="646331"/>
          </a:xfrm>
          <a:prstGeom prst="rect">
            <a:avLst/>
          </a:prstGeom>
        </p:spPr>
        <p:txBody>
          <a:bodyPr wrap="none">
            <a:spAutoFit/>
          </a:bodyPr>
          <a:lstStyle/>
          <a:p>
            <a:r>
              <a:rPr lang="en-GB" dirty="0">
                <a:latin typeface="Lucida Console" panose="020B0609040504020204" pitchFamily="49" charset="0"/>
              </a:rPr>
              <a:t>CI/CD</a:t>
            </a:r>
          </a:p>
          <a:p>
            <a:r>
              <a:rPr lang="en-GB" dirty="0">
                <a:latin typeface="Lucida Console" panose="020B0609040504020204" pitchFamily="49" charset="0"/>
              </a:rPr>
              <a:t>pipelines</a:t>
            </a:r>
          </a:p>
        </p:txBody>
      </p:sp>
      <p:sp>
        <p:nvSpPr>
          <p:cNvPr id="19" name="Rectangle 18"/>
          <p:cNvSpPr/>
          <p:nvPr/>
        </p:nvSpPr>
        <p:spPr>
          <a:xfrm>
            <a:off x="5475158" y="2635558"/>
            <a:ext cx="1718740" cy="646331"/>
          </a:xfrm>
          <a:prstGeom prst="rect">
            <a:avLst/>
          </a:prstGeom>
        </p:spPr>
        <p:txBody>
          <a:bodyPr wrap="none">
            <a:spAutoFit/>
          </a:bodyPr>
          <a:lstStyle/>
          <a:p>
            <a:r>
              <a:rPr lang="en-GB" dirty="0">
                <a:latin typeface="Lucida Console" panose="020B0609040504020204" pitchFamily="49" charset="0"/>
              </a:rPr>
              <a:t>Policy</a:t>
            </a:r>
          </a:p>
          <a:p>
            <a:r>
              <a:rPr lang="en-GB" dirty="0">
                <a:latin typeface="Lucida Console" panose="020B0609040504020204" pitchFamily="49" charset="0"/>
              </a:rPr>
              <a:t>enforcement</a:t>
            </a:r>
          </a:p>
        </p:txBody>
      </p:sp>
      <p:sp>
        <p:nvSpPr>
          <p:cNvPr id="20" name="Rectangle 19"/>
          <p:cNvSpPr/>
          <p:nvPr/>
        </p:nvSpPr>
        <p:spPr>
          <a:xfrm>
            <a:off x="1165482" y="2635559"/>
            <a:ext cx="1579278" cy="646331"/>
          </a:xfrm>
          <a:prstGeom prst="rect">
            <a:avLst/>
          </a:prstGeom>
        </p:spPr>
        <p:txBody>
          <a:bodyPr wrap="none">
            <a:spAutoFit/>
          </a:bodyPr>
          <a:lstStyle/>
          <a:p>
            <a:r>
              <a:rPr lang="en-GB" dirty="0">
                <a:latin typeface="Lucida Console" panose="020B0609040504020204" pitchFamily="49" charset="0"/>
              </a:rPr>
              <a:t>Documented</a:t>
            </a:r>
          </a:p>
          <a:p>
            <a:r>
              <a:rPr lang="en-GB" dirty="0">
                <a:latin typeface="Lucida Console" panose="020B0609040504020204" pitchFamily="49" charset="0"/>
              </a:rPr>
              <a:t>Use Cases</a:t>
            </a:r>
          </a:p>
        </p:txBody>
      </p:sp>
      <p:sp>
        <p:nvSpPr>
          <p:cNvPr id="21" name="Rectangle 20"/>
          <p:cNvSpPr/>
          <p:nvPr/>
        </p:nvSpPr>
        <p:spPr>
          <a:xfrm>
            <a:off x="2495350" y="4746652"/>
            <a:ext cx="3252814" cy="646331"/>
          </a:xfrm>
          <a:prstGeom prst="rect">
            <a:avLst/>
          </a:prstGeom>
        </p:spPr>
        <p:txBody>
          <a:bodyPr wrap="none">
            <a:spAutoFit/>
          </a:bodyPr>
          <a:lstStyle/>
          <a:p>
            <a:r>
              <a:rPr lang="en-GB" dirty="0">
                <a:latin typeface="Lucida Console" panose="020B0609040504020204" pitchFamily="49" charset="0"/>
              </a:rPr>
              <a:t>Challenge non-standard</a:t>
            </a:r>
          </a:p>
          <a:p>
            <a:r>
              <a:rPr lang="en-GB" dirty="0">
                <a:latin typeface="Lucida Console" panose="020B0609040504020204" pitchFamily="49" charset="0"/>
              </a:rPr>
              <a:t>architecture</a:t>
            </a:r>
          </a:p>
        </p:txBody>
      </p:sp>
      <p:sp>
        <p:nvSpPr>
          <p:cNvPr id="22" name="Rectangle 21"/>
          <p:cNvSpPr/>
          <p:nvPr/>
        </p:nvSpPr>
        <p:spPr>
          <a:xfrm>
            <a:off x="2895995" y="1750227"/>
            <a:ext cx="2137124" cy="646331"/>
          </a:xfrm>
          <a:prstGeom prst="rect">
            <a:avLst/>
          </a:prstGeom>
        </p:spPr>
        <p:txBody>
          <a:bodyPr wrap="none">
            <a:spAutoFit/>
          </a:bodyPr>
          <a:lstStyle/>
          <a:p>
            <a:r>
              <a:rPr lang="en-GB" dirty="0">
                <a:latin typeface="Lucida Console" panose="020B0609040504020204" pitchFamily="49" charset="0"/>
              </a:rPr>
              <a:t>Evidence-based</a:t>
            </a:r>
          </a:p>
          <a:p>
            <a:r>
              <a:rPr lang="en-GB" dirty="0">
                <a:latin typeface="Lucida Console" panose="020B0609040504020204" pitchFamily="49" charset="0"/>
              </a:rPr>
              <a:t>policy setting</a:t>
            </a:r>
          </a:p>
        </p:txBody>
      </p:sp>
    </p:spTree>
    <p:extLst>
      <p:ext uri="{BB962C8B-B14F-4D97-AF65-F5344CB8AC3E}">
        <p14:creationId xmlns:p14="http://schemas.microsoft.com/office/powerpoint/2010/main" val="33404535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Document classification: GREEN</a:t>
            </a:r>
            <a:endParaRPr lang="en-GB" dirty="0"/>
          </a:p>
        </p:txBody>
      </p:sp>
      <p:sp>
        <p:nvSpPr>
          <p:cNvPr id="4" name="Title 3"/>
          <p:cNvSpPr>
            <a:spLocks noGrp="1"/>
          </p:cNvSpPr>
          <p:nvPr>
            <p:ph type="title"/>
          </p:nvPr>
        </p:nvSpPr>
        <p:spPr/>
        <p:txBody>
          <a:bodyPr/>
          <a:lstStyle/>
          <a:p>
            <a:r>
              <a:rPr lang="en-GB" dirty="0"/>
              <a:t>Where should Sec live?</a:t>
            </a:r>
          </a:p>
        </p:txBody>
      </p:sp>
      <p:grpSp>
        <p:nvGrpSpPr>
          <p:cNvPr id="6" name="Group 5"/>
          <p:cNvGrpSpPr/>
          <p:nvPr/>
        </p:nvGrpSpPr>
        <p:grpSpPr>
          <a:xfrm>
            <a:off x="7646285" y="565253"/>
            <a:ext cx="4238625" cy="2134649"/>
            <a:chOff x="7646285" y="565253"/>
            <a:chExt cx="4238625" cy="2134649"/>
          </a:xfrm>
        </p:grpSpPr>
        <p:pic>
          <p:nvPicPr>
            <p:cNvPr id="7" name="Picture 6"/>
            <p:cNvPicPr>
              <a:picLocks noChangeAspect="1"/>
            </p:cNvPicPr>
            <p:nvPr/>
          </p:nvPicPr>
          <p:blipFill>
            <a:blip r:embed="rId3"/>
            <a:stretch>
              <a:fillRect/>
            </a:stretch>
          </p:blipFill>
          <p:spPr>
            <a:xfrm>
              <a:off x="7646285" y="565253"/>
              <a:ext cx="4238625" cy="2133600"/>
            </a:xfrm>
            <a:prstGeom prst="rect">
              <a:avLst/>
            </a:prstGeom>
          </p:spPr>
        </p:pic>
        <p:sp>
          <p:nvSpPr>
            <p:cNvPr id="8" name="TextBox 7"/>
            <p:cNvSpPr txBox="1"/>
            <p:nvPr/>
          </p:nvSpPr>
          <p:spPr>
            <a:xfrm>
              <a:off x="8017516" y="1218824"/>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endParaRPr lang="en-GB" sz="1600" dirty="0">
                <a:solidFill>
                  <a:srgbClr val="002161"/>
                </a:solidFill>
                <a:latin typeface="Bahnschrift Condensed" panose="020B0502040204020203" pitchFamily="34" charset="0"/>
              </a:endParaRPr>
            </a:p>
          </p:txBody>
        </p:sp>
        <p:sp>
          <p:nvSpPr>
            <p:cNvPr id="9" name="TextBox 8"/>
            <p:cNvSpPr txBox="1"/>
            <p:nvPr/>
          </p:nvSpPr>
          <p:spPr>
            <a:xfrm>
              <a:off x="9318451" y="1427637"/>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10" name="TextBox 9"/>
            <p:cNvSpPr txBox="1"/>
            <p:nvPr/>
          </p:nvSpPr>
          <p:spPr>
            <a:xfrm>
              <a:off x="10961413" y="1029623"/>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11" name="TextBox 10"/>
            <p:cNvSpPr txBox="1"/>
            <p:nvPr/>
          </p:nvSpPr>
          <p:spPr>
            <a:xfrm>
              <a:off x="8485378" y="1844261"/>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Dev</a:t>
              </a:r>
            </a:p>
          </p:txBody>
        </p:sp>
        <p:sp>
          <p:nvSpPr>
            <p:cNvPr id="12" name="TextBox 11"/>
            <p:cNvSpPr txBox="1"/>
            <p:nvPr/>
          </p:nvSpPr>
          <p:spPr>
            <a:xfrm>
              <a:off x="10130560" y="1436026"/>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Ops</a:t>
              </a:r>
            </a:p>
          </p:txBody>
        </p:sp>
        <p:sp>
          <p:nvSpPr>
            <p:cNvPr id="13" name="Rectangle 12"/>
            <p:cNvSpPr/>
            <p:nvPr/>
          </p:nvSpPr>
          <p:spPr>
            <a:xfrm>
              <a:off x="9220025" y="2176682"/>
              <a:ext cx="2656496" cy="523220"/>
            </a:xfrm>
            <a:prstGeom prst="rect">
              <a:avLst/>
            </a:prstGeom>
          </p:spPr>
          <p:txBody>
            <a:bodyPr wrap="none">
              <a:spAutoFit/>
            </a:bodyPr>
            <a:lstStyle/>
            <a:p>
              <a:r>
                <a:rPr lang="en-GB" sz="2800" dirty="0">
                  <a:solidFill>
                    <a:srgbClr val="002161"/>
                  </a:solidFill>
                  <a:latin typeface="Bahnschrift Condensed" panose="020B0502040204020203" pitchFamily="34" charset="0"/>
                </a:rPr>
                <a:t>Security Everywhere</a:t>
              </a:r>
              <a:endParaRPr lang="en-GB" sz="2800" dirty="0"/>
            </a:p>
          </p:txBody>
        </p:sp>
      </p:grpSp>
      <p:pic>
        <p:nvPicPr>
          <p:cNvPr id="14" name="Picture 2" descr="https://cdn-assets-cloud.frontify.com/s3/frontify-cloud-files-us/eyJwYXRoIjoiZnJvbnRpZnlcL2FjY291bnRzXC84MVwvMTQwMDg3XC9wcm9qZWN0c1wvMjcwOTIzXC9hc3NldHNcL2Q2XC80ODUxMjI1XC9kZjFhM2Y3Mzg3MzhhNmFmZTYyMDdlNjE4YTMwYTQ1OS0xNjAzOTcyMDM1LnBuZyJ9:frontify:dBwyzVVzgbqk8UGTjB_2_OmS7Kr8LjWFNIjcWsauKPk?width=24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6464" y="2058616"/>
            <a:ext cx="3377553" cy="337755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1714378" y="2055158"/>
            <a:ext cx="1575732" cy="646331"/>
          </a:xfrm>
          <a:prstGeom prst="rect">
            <a:avLst/>
          </a:prstGeom>
          <a:noFill/>
          <a:ln>
            <a:noFill/>
          </a:ln>
        </p:spPr>
        <p:txBody>
          <a:bodyPr wrap="square" rtlCol="0">
            <a:spAutoFit/>
          </a:bodyPr>
          <a:lstStyle/>
          <a:p>
            <a:r>
              <a:rPr lang="en-GB" dirty="0">
                <a:latin typeface="Lucida Console" panose="020B0609040504020204" pitchFamily="49" charset="0"/>
              </a:rPr>
              <a:t>Destroy &amp; </a:t>
            </a:r>
          </a:p>
          <a:p>
            <a:r>
              <a:rPr lang="en-GB" dirty="0">
                <a:latin typeface="Lucida Console" panose="020B0609040504020204" pitchFamily="49" charset="0"/>
              </a:rPr>
              <a:t>rebuild</a:t>
            </a:r>
          </a:p>
        </p:txBody>
      </p:sp>
      <p:sp>
        <p:nvSpPr>
          <p:cNvPr id="16" name="Rectangle 15"/>
          <p:cNvSpPr/>
          <p:nvPr/>
        </p:nvSpPr>
        <p:spPr>
          <a:xfrm>
            <a:off x="4187585" y="2016318"/>
            <a:ext cx="1579278" cy="646331"/>
          </a:xfrm>
          <a:prstGeom prst="rect">
            <a:avLst/>
          </a:prstGeom>
        </p:spPr>
        <p:txBody>
          <a:bodyPr wrap="none">
            <a:spAutoFit/>
          </a:bodyPr>
          <a:lstStyle/>
          <a:p>
            <a:r>
              <a:rPr lang="en-GB" dirty="0">
                <a:latin typeface="Lucida Console" panose="020B0609040504020204" pitchFamily="49" charset="0"/>
              </a:rPr>
              <a:t>Continuous</a:t>
            </a:r>
          </a:p>
          <a:p>
            <a:r>
              <a:rPr lang="en-GB" dirty="0">
                <a:latin typeface="Lucida Console" panose="020B0609040504020204" pitchFamily="49" charset="0"/>
              </a:rPr>
              <a:t>monitoring</a:t>
            </a:r>
          </a:p>
        </p:txBody>
      </p:sp>
      <p:sp>
        <p:nvSpPr>
          <p:cNvPr id="17" name="Rectangle 16"/>
          <p:cNvSpPr/>
          <p:nvPr/>
        </p:nvSpPr>
        <p:spPr>
          <a:xfrm>
            <a:off x="5477955" y="2820536"/>
            <a:ext cx="1997663" cy="646331"/>
          </a:xfrm>
          <a:prstGeom prst="rect">
            <a:avLst/>
          </a:prstGeom>
        </p:spPr>
        <p:txBody>
          <a:bodyPr wrap="none">
            <a:spAutoFit/>
          </a:bodyPr>
          <a:lstStyle/>
          <a:p>
            <a:r>
              <a:rPr lang="en-GB" dirty="0">
                <a:latin typeface="Lucida Console" panose="020B0609040504020204" pitchFamily="49" charset="0"/>
              </a:rPr>
              <a:t>Vulnerability</a:t>
            </a:r>
          </a:p>
          <a:p>
            <a:r>
              <a:rPr lang="en-GB" dirty="0">
                <a:latin typeface="Lucida Console" panose="020B0609040504020204" pitchFamily="49" charset="0"/>
              </a:rPr>
              <a:t>Management</a:t>
            </a:r>
          </a:p>
        </p:txBody>
      </p:sp>
      <p:sp>
        <p:nvSpPr>
          <p:cNvPr id="18" name="Rectangle 17"/>
          <p:cNvSpPr/>
          <p:nvPr/>
        </p:nvSpPr>
        <p:spPr>
          <a:xfrm>
            <a:off x="5477955" y="4060174"/>
            <a:ext cx="1579278" cy="646331"/>
          </a:xfrm>
          <a:prstGeom prst="rect">
            <a:avLst/>
          </a:prstGeom>
        </p:spPr>
        <p:txBody>
          <a:bodyPr wrap="none">
            <a:spAutoFit/>
          </a:bodyPr>
          <a:lstStyle/>
          <a:p>
            <a:r>
              <a:rPr lang="en-GB" dirty="0">
                <a:latin typeface="Lucida Console" panose="020B0609040504020204" pitchFamily="49" charset="0"/>
              </a:rPr>
              <a:t>Policy</a:t>
            </a:r>
          </a:p>
          <a:p>
            <a:r>
              <a:rPr lang="en-GB" dirty="0">
                <a:latin typeface="Lucida Console" panose="020B0609040504020204" pitchFamily="49" charset="0"/>
              </a:rPr>
              <a:t>compliance</a:t>
            </a:r>
          </a:p>
        </p:txBody>
      </p:sp>
      <p:sp>
        <p:nvSpPr>
          <p:cNvPr id="19" name="Rectangle 18"/>
          <p:cNvSpPr/>
          <p:nvPr/>
        </p:nvSpPr>
        <p:spPr>
          <a:xfrm>
            <a:off x="4414875" y="4831504"/>
            <a:ext cx="2694969" cy="646331"/>
          </a:xfrm>
          <a:prstGeom prst="rect">
            <a:avLst/>
          </a:prstGeom>
        </p:spPr>
        <p:txBody>
          <a:bodyPr wrap="none">
            <a:spAutoFit/>
          </a:bodyPr>
          <a:lstStyle/>
          <a:p>
            <a:r>
              <a:rPr lang="en-GB" dirty="0">
                <a:latin typeface="Lucida Console" panose="020B0609040504020204" pitchFamily="49" charset="0"/>
              </a:rPr>
              <a:t>Posture management</a:t>
            </a:r>
          </a:p>
          <a:p>
            <a:r>
              <a:rPr lang="en-GB" dirty="0">
                <a:latin typeface="Lucida Console" panose="020B0609040504020204" pitchFamily="49" charset="0"/>
              </a:rPr>
              <a:t>reporting</a:t>
            </a:r>
          </a:p>
        </p:txBody>
      </p:sp>
      <p:sp>
        <p:nvSpPr>
          <p:cNvPr id="20" name="Rectangle 19"/>
          <p:cNvSpPr/>
          <p:nvPr/>
        </p:nvSpPr>
        <p:spPr>
          <a:xfrm>
            <a:off x="1894645" y="4793296"/>
            <a:ext cx="1439818" cy="646331"/>
          </a:xfrm>
          <a:prstGeom prst="rect">
            <a:avLst/>
          </a:prstGeom>
        </p:spPr>
        <p:txBody>
          <a:bodyPr wrap="none">
            <a:spAutoFit/>
          </a:bodyPr>
          <a:lstStyle/>
          <a:p>
            <a:r>
              <a:rPr lang="en-GB" dirty="0">
                <a:latin typeface="Lucida Console" panose="020B0609040504020204" pitchFamily="49" charset="0"/>
              </a:rPr>
              <a:t>Proactive</a:t>
            </a:r>
          </a:p>
          <a:p>
            <a:r>
              <a:rPr lang="en-GB" dirty="0">
                <a:latin typeface="Lucida Console" panose="020B0609040504020204" pitchFamily="49" charset="0"/>
              </a:rPr>
              <a:t>patching</a:t>
            </a:r>
          </a:p>
        </p:txBody>
      </p:sp>
      <p:sp>
        <p:nvSpPr>
          <p:cNvPr id="21" name="Rectangle 20"/>
          <p:cNvSpPr/>
          <p:nvPr/>
        </p:nvSpPr>
        <p:spPr>
          <a:xfrm>
            <a:off x="504698" y="3424228"/>
            <a:ext cx="1858201" cy="646331"/>
          </a:xfrm>
          <a:prstGeom prst="rect">
            <a:avLst/>
          </a:prstGeom>
        </p:spPr>
        <p:txBody>
          <a:bodyPr wrap="none">
            <a:spAutoFit/>
          </a:bodyPr>
          <a:lstStyle/>
          <a:p>
            <a:r>
              <a:rPr lang="en-GB" dirty="0">
                <a:latin typeface="Lucida Console" panose="020B0609040504020204" pitchFamily="49" charset="0"/>
              </a:rPr>
              <a:t>Threat</a:t>
            </a:r>
          </a:p>
          <a:p>
            <a:r>
              <a:rPr lang="en-GB" dirty="0">
                <a:latin typeface="Lucida Console" panose="020B0609040504020204" pitchFamily="49" charset="0"/>
              </a:rPr>
              <a:t>Intelligence</a:t>
            </a:r>
          </a:p>
        </p:txBody>
      </p:sp>
    </p:spTree>
    <p:extLst>
      <p:ext uri="{BB962C8B-B14F-4D97-AF65-F5344CB8AC3E}">
        <p14:creationId xmlns:p14="http://schemas.microsoft.com/office/powerpoint/2010/main" val="30051037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Document classification: GREEN</a:t>
            </a:r>
            <a:endParaRPr lang="en-GB" dirty="0"/>
          </a:p>
        </p:txBody>
      </p:sp>
      <p:sp>
        <p:nvSpPr>
          <p:cNvPr id="4" name="Title 3"/>
          <p:cNvSpPr>
            <a:spLocks noGrp="1"/>
          </p:cNvSpPr>
          <p:nvPr>
            <p:ph type="title"/>
          </p:nvPr>
        </p:nvSpPr>
        <p:spPr/>
        <p:txBody>
          <a:bodyPr/>
          <a:lstStyle/>
          <a:p>
            <a:r>
              <a:rPr lang="en-GB" dirty="0"/>
              <a:t>#</a:t>
            </a:r>
            <a:r>
              <a:rPr lang="en-GB" dirty="0" err="1"/>
              <a:t>DevSecOpsHow</a:t>
            </a:r>
            <a:endParaRPr lang="en-GB" dirty="0"/>
          </a:p>
        </p:txBody>
      </p:sp>
      <p:sp>
        <p:nvSpPr>
          <p:cNvPr id="12" name="Shape">
            <a:extLst>
              <a:ext uri="{FF2B5EF4-FFF2-40B4-BE49-F238E27FC236}">
                <a16:creationId xmlns:a16="http://schemas.microsoft.com/office/drawing/2014/main" id="{ABC33907-3DF2-F34B-9DFF-46D4AA04E94F}"/>
              </a:ext>
            </a:extLst>
          </p:cNvPr>
          <p:cNvSpPr/>
          <p:nvPr/>
        </p:nvSpPr>
        <p:spPr>
          <a:xfrm>
            <a:off x="3727117" y="1656600"/>
            <a:ext cx="4342778" cy="3837696"/>
          </a:xfrm>
          <a:custGeom>
            <a:avLst/>
            <a:gdLst/>
            <a:ahLst/>
            <a:cxnLst>
              <a:cxn ang="0">
                <a:pos x="wd2" y="hd2"/>
              </a:cxn>
              <a:cxn ang="5400000">
                <a:pos x="wd2" y="hd2"/>
              </a:cxn>
              <a:cxn ang="10800000">
                <a:pos x="wd2" y="hd2"/>
              </a:cxn>
              <a:cxn ang="16200000">
                <a:pos x="wd2" y="hd2"/>
              </a:cxn>
            </a:cxnLst>
            <a:rect l="0" t="0" r="r" b="b"/>
            <a:pathLst>
              <a:path w="21482" h="21600" extrusionOk="0">
                <a:moveTo>
                  <a:pt x="15439" y="21600"/>
                </a:moveTo>
                <a:lnTo>
                  <a:pt x="6043" y="21600"/>
                </a:lnTo>
                <a:cubicBezTo>
                  <a:pt x="5558" y="21600"/>
                  <a:pt x="5107" y="21305"/>
                  <a:pt x="4870" y="20830"/>
                </a:cubicBezTo>
                <a:lnTo>
                  <a:pt x="178" y="11576"/>
                </a:lnTo>
                <a:cubicBezTo>
                  <a:pt x="-59" y="11102"/>
                  <a:pt x="-59" y="10511"/>
                  <a:pt x="178" y="10024"/>
                </a:cubicBezTo>
                <a:lnTo>
                  <a:pt x="4870" y="770"/>
                </a:lnTo>
                <a:cubicBezTo>
                  <a:pt x="5107" y="295"/>
                  <a:pt x="5558" y="0"/>
                  <a:pt x="6043" y="0"/>
                </a:cubicBezTo>
                <a:lnTo>
                  <a:pt x="15439" y="0"/>
                </a:lnTo>
                <a:cubicBezTo>
                  <a:pt x="15924" y="0"/>
                  <a:pt x="16375" y="295"/>
                  <a:pt x="16612" y="770"/>
                </a:cubicBezTo>
                <a:lnTo>
                  <a:pt x="21304" y="10024"/>
                </a:lnTo>
                <a:cubicBezTo>
                  <a:pt x="21541" y="10498"/>
                  <a:pt x="21541" y="11089"/>
                  <a:pt x="21304" y="11576"/>
                </a:cubicBezTo>
                <a:lnTo>
                  <a:pt x="16612" y="20830"/>
                </a:lnTo>
                <a:cubicBezTo>
                  <a:pt x="16364" y="21305"/>
                  <a:pt x="15913" y="21600"/>
                  <a:pt x="15439" y="21600"/>
                </a:cubicBezTo>
                <a:close/>
                <a:moveTo>
                  <a:pt x="6043" y="1386"/>
                </a:moveTo>
                <a:cubicBezTo>
                  <a:pt x="5998" y="1386"/>
                  <a:pt x="5953" y="1412"/>
                  <a:pt x="5930" y="1463"/>
                </a:cubicBezTo>
                <a:lnTo>
                  <a:pt x="1238" y="10717"/>
                </a:lnTo>
                <a:cubicBezTo>
                  <a:pt x="1216" y="10768"/>
                  <a:pt x="1216" y="10819"/>
                  <a:pt x="1238" y="10858"/>
                </a:cubicBezTo>
                <a:lnTo>
                  <a:pt x="5930" y="20111"/>
                </a:lnTo>
                <a:cubicBezTo>
                  <a:pt x="5953" y="20163"/>
                  <a:pt x="5998" y="20188"/>
                  <a:pt x="6043" y="20188"/>
                </a:cubicBezTo>
                <a:lnTo>
                  <a:pt x="15439" y="20188"/>
                </a:lnTo>
                <a:cubicBezTo>
                  <a:pt x="15484" y="20188"/>
                  <a:pt x="15529" y="20163"/>
                  <a:pt x="15552" y="20111"/>
                </a:cubicBezTo>
                <a:lnTo>
                  <a:pt x="20244" y="10858"/>
                </a:lnTo>
                <a:cubicBezTo>
                  <a:pt x="20266" y="10806"/>
                  <a:pt x="20266" y="10755"/>
                  <a:pt x="20244" y="10717"/>
                </a:cubicBezTo>
                <a:lnTo>
                  <a:pt x="15552" y="1463"/>
                </a:lnTo>
                <a:cubicBezTo>
                  <a:pt x="15529" y="1412"/>
                  <a:pt x="15484" y="1386"/>
                  <a:pt x="15439" y="1386"/>
                </a:cubicBezTo>
                <a:lnTo>
                  <a:pt x="6043" y="1386"/>
                </a:lnTo>
                <a:close/>
              </a:path>
            </a:pathLst>
          </a:custGeom>
          <a:solidFill>
            <a:schemeClr val="tx1">
              <a:lumMod val="95000"/>
              <a:lumOff val="5000"/>
            </a:scheme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3000">
              <a:solidFill>
                <a:srgbClr val="FFFFFF"/>
              </a:solidFill>
              <a:effectLst>
                <a:outerShdw blurRad="38100" dist="12700" dir="5400000" rotWithShape="0">
                  <a:srgbClr val="000000">
                    <a:alpha val="50000"/>
                  </a:srgbClr>
                </a:outerShdw>
              </a:effectLst>
            </a:endParaRPr>
          </a:p>
        </p:txBody>
      </p:sp>
      <p:sp>
        <p:nvSpPr>
          <p:cNvPr id="13" name="Shape">
            <a:extLst>
              <a:ext uri="{FF2B5EF4-FFF2-40B4-BE49-F238E27FC236}">
                <a16:creationId xmlns:a16="http://schemas.microsoft.com/office/drawing/2014/main" id="{ADDD2EEC-2E55-FA40-BF52-738002E6B0AF}"/>
              </a:ext>
            </a:extLst>
          </p:cNvPr>
          <p:cNvSpPr/>
          <p:nvPr/>
        </p:nvSpPr>
        <p:spPr>
          <a:xfrm>
            <a:off x="4251581" y="1230913"/>
            <a:ext cx="2148017" cy="1108212"/>
          </a:xfrm>
          <a:custGeom>
            <a:avLst/>
            <a:gdLst/>
            <a:ahLst/>
            <a:cxnLst>
              <a:cxn ang="0">
                <a:pos x="wd2" y="hd2"/>
              </a:cxn>
              <a:cxn ang="5400000">
                <a:pos x="wd2" y="hd2"/>
              </a:cxn>
              <a:cxn ang="10800000">
                <a:pos x="wd2" y="hd2"/>
              </a:cxn>
              <a:cxn ang="16200000">
                <a:pos x="wd2" y="hd2"/>
              </a:cxn>
            </a:cxnLst>
            <a:rect l="0" t="0" r="r" b="b"/>
            <a:pathLst>
              <a:path w="21531" h="21600" extrusionOk="0">
                <a:moveTo>
                  <a:pt x="21531" y="15200"/>
                </a:moveTo>
                <a:lnTo>
                  <a:pt x="16182" y="8800"/>
                </a:lnTo>
                <a:lnTo>
                  <a:pt x="16182" y="12933"/>
                </a:lnTo>
                <a:lnTo>
                  <a:pt x="11474" y="12933"/>
                </a:lnTo>
                <a:lnTo>
                  <a:pt x="11771" y="11956"/>
                </a:lnTo>
                <a:cubicBezTo>
                  <a:pt x="12045" y="11067"/>
                  <a:pt x="12045" y="9911"/>
                  <a:pt x="11771" y="9022"/>
                </a:cubicBezTo>
                <a:lnTo>
                  <a:pt x="9531" y="1467"/>
                </a:lnTo>
                <a:cubicBezTo>
                  <a:pt x="9257" y="578"/>
                  <a:pt x="8754" y="0"/>
                  <a:pt x="8228" y="0"/>
                </a:cubicBezTo>
                <a:lnTo>
                  <a:pt x="3748" y="0"/>
                </a:lnTo>
                <a:cubicBezTo>
                  <a:pt x="3200" y="0"/>
                  <a:pt x="2720" y="578"/>
                  <a:pt x="2445" y="1467"/>
                </a:cubicBezTo>
                <a:lnTo>
                  <a:pt x="205" y="9022"/>
                </a:lnTo>
                <a:cubicBezTo>
                  <a:pt x="-69" y="9911"/>
                  <a:pt x="-69" y="11067"/>
                  <a:pt x="205" y="11956"/>
                </a:cubicBezTo>
                <a:lnTo>
                  <a:pt x="2445" y="19511"/>
                </a:lnTo>
                <a:cubicBezTo>
                  <a:pt x="2720" y="20400"/>
                  <a:pt x="3222" y="20978"/>
                  <a:pt x="3748" y="20978"/>
                </a:cubicBezTo>
                <a:lnTo>
                  <a:pt x="8228" y="20978"/>
                </a:lnTo>
                <a:cubicBezTo>
                  <a:pt x="8777" y="20978"/>
                  <a:pt x="9257" y="20400"/>
                  <a:pt x="9531" y="19511"/>
                </a:cubicBezTo>
                <a:lnTo>
                  <a:pt x="10057" y="17778"/>
                </a:lnTo>
                <a:lnTo>
                  <a:pt x="16205" y="17778"/>
                </a:lnTo>
                <a:lnTo>
                  <a:pt x="16205" y="21600"/>
                </a:lnTo>
                <a:lnTo>
                  <a:pt x="21531" y="15200"/>
                </a:lnTo>
                <a:close/>
              </a:path>
            </a:pathLst>
          </a:custGeom>
          <a:solidFill>
            <a:schemeClr val="accent4"/>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14" name="Shape">
            <a:extLst>
              <a:ext uri="{FF2B5EF4-FFF2-40B4-BE49-F238E27FC236}">
                <a16:creationId xmlns:a16="http://schemas.microsoft.com/office/drawing/2014/main" id="{7BA7D26F-41D5-9B44-A33A-BE760512323E}"/>
              </a:ext>
            </a:extLst>
          </p:cNvPr>
          <p:cNvSpPr/>
          <p:nvPr/>
        </p:nvSpPr>
        <p:spPr>
          <a:xfrm>
            <a:off x="6349430" y="1230911"/>
            <a:ext cx="1194864" cy="1986122"/>
          </a:xfrm>
          <a:custGeom>
            <a:avLst/>
            <a:gdLst/>
            <a:ahLst/>
            <a:cxnLst>
              <a:cxn ang="0">
                <a:pos x="wd2" y="hd2"/>
              </a:cxn>
              <a:cxn ang="5400000">
                <a:pos x="wd2" y="hd2"/>
              </a:cxn>
              <a:cxn ang="10800000">
                <a:pos x="wd2" y="hd2"/>
              </a:cxn>
              <a:cxn ang="16200000">
                <a:pos x="wd2" y="hd2"/>
              </a:cxn>
            </a:cxnLst>
            <a:rect l="0" t="0" r="r" b="b"/>
            <a:pathLst>
              <a:path w="21355" h="21600" extrusionOk="0">
                <a:moveTo>
                  <a:pt x="16995" y="10887"/>
                </a:moveTo>
                <a:lnTo>
                  <a:pt x="20989" y="6671"/>
                </a:lnTo>
                <a:cubicBezTo>
                  <a:pt x="21478" y="6175"/>
                  <a:pt x="21478" y="5530"/>
                  <a:pt x="20989" y="5034"/>
                </a:cubicBezTo>
                <a:lnTo>
                  <a:pt x="16995" y="818"/>
                </a:lnTo>
                <a:cubicBezTo>
                  <a:pt x="16506" y="322"/>
                  <a:pt x="15609" y="0"/>
                  <a:pt x="14672" y="0"/>
                </a:cubicBezTo>
                <a:lnTo>
                  <a:pt x="6684" y="0"/>
                </a:lnTo>
                <a:cubicBezTo>
                  <a:pt x="5706" y="0"/>
                  <a:pt x="4850" y="322"/>
                  <a:pt x="4361" y="818"/>
                </a:cubicBezTo>
                <a:lnTo>
                  <a:pt x="367" y="5034"/>
                </a:lnTo>
                <a:cubicBezTo>
                  <a:pt x="-122" y="5530"/>
                  <a:pt x="-122" y="6175"/>
                  <a:pt x="367" y="6671"/>
                </a:cubicBezTo>
                <a:lnTo>
                  <a:pt x="4361" y="10887"/>
                </a:lnTo>
                <a:cubicBezTo>
                  <a:pt x="4850" y="11383"/>
                  <a:pt x="5747" y="11705"/>
                  <a:pt x="6684" y="11705"/>
                </a:cubicBezTo>
                <a:lnTo>
                  <a:pt x="8314" y="11705"/>
                </a:lnTo>
                <a:lnTo>
                  <a:pt x="13572" y="17235"/>
                </a:lnTo>
                <a:lnTo>
                  <a:pt x="10393" y="18351"/>
                </a:lnTo>
                <a:lnTo>
                  <a:pt x="20255" y="21600"/>
                </a:lnTo>
                <a:lnTo>
                  <a:pt x="20581" y="14780"/>
                </a:lnTo>
                <a:lnTo>
                  <a:pt x="17443" y="15871"/>
                </a:lnTo>
                <a:lnTo>
                  <a:pt x="13490" y="11680"/>
                </a:lnTo>
                <a:lnTo>
                  <a:pt x="14753" y="11680"/>
                </a:lnTo>
                <a:cubicBezTo>
                  <a:pt x="15650" y="11705"/>
                  <a:pt x="16547" y="11383"/>
                  <a:pt x="16995" y="10887"/>
                </a:cubicBezTo>
                <a:close/>
              </a:path>
            </a:pathLst>
          </a:custGeom>
          <a:solidFill>
            <a:schemeClr val="accent2"/>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15" name="Shape">
            <a:extLst>
              <a:ext uri="{FF2B5EF4-FFF2-40B4-BE49-F238E27FC236}">
                <a16:creationId xmlns:a16="http://schemas.microsoft.com/office/drawing/2014/main" id="{27A003AC-C506-F146-9346-C7636F148278}"/>
              </a:ext>
            </a:extLst>
          </p:cNvPr>
          <p:cNvSpPr/>
          <p:nvPr/>
        </p:nvSpPr>
        <p:spPr>
          <a:xfrm>
            <a:off x="4251579" y="3929310"/>
            <a:ext cx="1198888" cy="2002080"/>
          </a:xfrm>
          <a:custGeom>
            <a:avLst/>
            <a:gdLst/>
            <a:ahLst/>
            <a:cxnLst>
              <a:cxn ang="0">
                <a:pos x="wd2" y="hd2"/>
              </a:cxn>
              <a:cxn ang="5400000">
                <a:pos x="wd2" y="hd2"/>
              </a:cxn>
              <a:cxn ang="10800000">
                <a:pos x="wd2" y="hd2"/>
              </a:cxn>
              <a:cxn ang="16200000">
                <a:pos x="wd2" y="hd2"/>
              </a:cxn>
            </a:cxnLst>
            <a:rect l="0" t="0" r="r" b="b"/>
            <a:pathLst>
              <a:path w="21347" h="21600" extrusionOk="0">
                <a:moveTo>
                  <a:pt x="20991" y="14958"/>
                </a:moveTo>
                <a:lnTo>
                  <a:pt x="17012" y="10775"/>
                </a:lnTo>
                <a:cubicBezTo>
                  <a:pt x="16525" y="10283"/>
                  <a:pt x="15631" y="9964"/>
                  <a:pt x="14698" y="9964"/>
                </a:cubicBezTo>
                <a:lnTo>
                  <a:pt x="12830" y="9964"/>
                </a:lnTo>
                <a:lnTo>
                  <a:pt x="7470" y="4330"/>
                </a:lnTo>
                <a:lnTo>
                  <a:pt x="10637" y="3223"/>
                </a:lnTo>
                <a:lnTo>
                  <a:pt x="812" y="0"/>
                </a:lnTo>
                <a:lnTo>
                  <a:pt x="487" y="6765"/>
                </a:lnTo>
                <a:lnTo>
                  <a:pt x="3573" y="5683"/>
                </a:lnTo>
                <a:lnTo>
                  <a:pt x="7673" y="9988"/>
                </a:lnTo>
                <a:lnTo>
                  <a:pt x="6658" y="9988"/>
                </a:lnTo>
                <a:cubicBezTo>
                  <a:pt x="5684" y="9988"/>
                  <a:pt x="4831" y="10308"/>
                  <a:pt x="4344" y="10800"/>
                </a:cubicBezTo>
                <a:lnTo>
                  <a:pt x="365" y="14982"/>
                </a:lnTo>
                <a:cubicBezTo>
                  <a:pt x="-122" y="15474"/>
                  <a:pt x="-122" y="16114"/>
                  <a:pt x="365" y="16606"/>
                </a:cubicBezTo>
                <a:lnTo>
                  <a:pt x="4344" y="20788"/>
                </a:lnTo>
                <a:cubicBezTo>
                  <a:pt x="4831" y="21280"/>
                  <a:pt x="5725" y="21600"/>
                  <a:pt x="6658" y="21600"/>
                </a:cubicBezTo>
                <a:lnTo>
                  <a:pt x="14616" y="21600"/>
                </a:lnTo>
                <a:cubicBezTo>
                  <a:pt x="15591" y="21600"/>
                  <a:pt x="16443" y="21280"/>
                  <a:pt x="16931" y="20788"/>
                </a:cubicBezTo>
                <a:lnTo>
                  <a:pt x="20910" y="16606"/>
                </a:lnTo>
                <a:cubicBezTo>
                  <a:pt x="21478" y="16089"/>
                  <a:pt x="21478" y="15474"/>
                  <a:pt x="20991" y="14958"/>
                </a:cubicBezTo>
                <a:close/>
              </a:path>
            </a:pathLst>
          </a:custGeom>
          <a:solidFill>
            <a:schemeClr val="accent6"/>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16" name="Shape">
            <a:extLst>
              <a:ext uri="{FF2B5EF4-FFF2-40B4-BE49-F238E27FC236}">
                <a16:creationId xmlns:a16="http://schemas.microsoft.com/office/drawing/2014/main" id="{461029B0-B6AE-DB4C-BC2B-2356CDB568D3}"/>
              </a:ext>
            </a:extLst>
          </p:cNvPr>
          <p:cNvSpPr/>
          <p:nvPr/>
        </p:nvSpPr>
        <p:spPr>
          <a:xfrm>
            <a:off x="5391716" y="4795813"/>
            <a:ext cx="2134628" cy="1115053"/>
          </a:xfrm>
          <a:custGeom>
            <a:avLst/>
            <a:gdLst/>
            <a:ahLst/>
            <a:cxnLst>
              <a:cxn ang="0">
                <a:pos x="wd2" y="hd2"/>
              </a:cxn>
              <a:cxn ang="5400000">
                <a:pos x="wd2" y="hd2"/>
              </a:cxn>
              <a:cxn ang="10800000">
                <a:pos x="wd2" y="hd2"/>
              </a:cxn>
              <a:cxn ang="16200000">
                <a:pos x="wd2" y="hd2"/>
              </a:cxn>
            </a:cxnLst>
            <a:rect l="0" t="0" r="r" b="b"/>
            <a:pathLst>
              <a:path w="21534" h="21600" extrusionOk="0">
                <a:moveTo>
                  <a:pt x="21347" y="9674"/>
                </a:moveTo>
                <a:lnTo>
                  <a:pt x="19093" y="2164"/>
                </a:lnTo>
                <a:cubicBezTo>
                  <a:pt x="18817" y="1281"/>
                  <a:pt x="18311" y="707"/>
                  <a:pt x="17781" y="707"/>
                </a:cubicBezTo>
                <a:lnTo>
                  <a:pt x="13250" y="707"/>
                </a:lnTo>
                <a:cubicBezTo>
                  <a:pt x="12698" y="707"/>
                  <a:pt x="12215" y="1281"/>
                  <a:pt x="11939" y="2164"/>
                </a:cubicBezTo>
                <a:lnTo>
                  <a:pt x="11410" y="3931"/>
                </a:lnTo>
                <a:lnTo>
                  <a:pt x="5383" y="3931"/>
                </a:lnTo>
                <a:lnTo>
                  <a:pt x="5383" y="0"/>
                </a:lnTo>
                <a:lnTo>
                  <a:pt x="0" y="6361"/>
                </a:lnTo>
                <a:lnTo>
                  <a:pt x="5383" y="12721"/>
                </a:lnTo>
                <a:lnTo>
                  <a:pt x="5383" y="8790"/>
                </a:lnTo>
                <a:lnTo>
                  <a:pt x="9960" y="8790"/>
                </a:lnTo>
                <a:lnTo>
                  <a:pt x="9684" y="9718"/>
                </a:lnTo>
                <a:cubicBezTo>
                  <a:pt x="9408" y="10601"/>
                  <a:pt x="9408" y="11750"/>
                  <a:pt x="9684" y="12633"/>
                </a:cubicBezTo>
                <a:lnTo>
                  <a:pt x="11939" y="20142"/>
                </a:lnTo>
                <a:cubicBezTo>
                  <a:pt x="12215" y="21026"/>
                  <a:pt x="12721" y="21600"/>
                  <a:pt x="13250" y="21600"/>
                </a:cubicBezTo>
                <a:lnTo>
                  <a:pt x="17758" y="21600"/>
                </a:lnTo>
                <a:cubicBezTo>
                  <a:pt x="18311" y="21600"/>
                  <a:pt x="18794" y="21026"/>
                  <a:pt x="19070" y="20142"/>
                </a:cubicBezTo>
                <a:lnTo>
                  <a:pt x="21324" y="12633"/>
                </a:lnTo>
                <a:cubicBezTo>
                  <a:pt x="21600" y="11706"/>
                  <a:pt x="21600" y="10601"/>
                  <a:pt x="21347" y="9674"/>
                </a:cubicBezTo>
                <a:close/>
              </a:path>
            </a:pathLst>
          </a:custGeom>
          <a:solidFill>
            <a:schemeClr val="accent3"/>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17" name="Shape">
            <a:extLst>
              <a:ext uri="{FF2B5EF4-FFF2-40B4-BE49-F238E27FC236}">
                <a16:creationId xmlns:a16="http://schemas.microsoft.com/office/drawing/2014/main" id="{A7C0173E-76AA-0842-8AFA-C6F321223D03}"/>
              </a:ext>
            </a:extLst>
          </p:cNvPr>
          <p:cNvSpPr/>
          <p:nvPr/>
        </p:nvSpPr>
        <p:spPr>
          <a:xfrm>
            <a:off x="6965102" y="3024763"/>
            <a:ext cx="1596193" cy="1774055"/>
          </a:xfrm>
          <a:custGeom>
            <a:avLst/>
            <a:gdLst/>
            <a:ahLst/>
            <a:cxnLst>
              <a:cxn ang="0">
                <a:pos x="wd2" y="hd2"/>
              </a:cxn>
              <a:cxn ang="5400000">
                <a:pos x="wd2" y="hd2"/>
              </a:cxn>
              <a:cxn ang="10800000">
                <a:pos x="wd2" y="hd2"/>
              </a:cxn>
              <a:cxn ang="16200000">
                <a:pos x="wd2" y="hd2"/>
              </a:cxn>
            </a:cxnLst>
            <a:rect l="0" t="0" r="r" b="b"/>
            <a:pathLst>
              <a:path w="21508" h="21600" extrusionOk="0">
                <a:moveTo>
                  <a:pt x="21231" y="5636"/>
                </a:moveTo>
                <a:lnTo>
                  <a:pt x="18220" y="916"/>
                </a:lnTo>
                <a:cubicBezTo>
                  <a:pt x="17851" y="361"/>
                  <a:pt x="17176" y="0"/>
                  <a:pt x="16469" y="0"/>
                </a:cubicBezTo>
                <a:lnTo>
                  <a:pt x="10447" y="0"/>
                </a:lnTo>
                <a:cubicBezTo>
                  <a:pt x="9709" y="0"/>
                  <a:pt x="9064" y="361"/>
                  <a:pt x="8695" y="916"/>
                </a:cubicBezTo>
                <a:lnTo>
                  <a:pt x="5684" y="5636"/>
                </a:lnTo>
                <a:cubicBezTo>
                  <a:pt x="5316" y="6191"/>
                  <a:pt x="5316" y="6913"/>
                  <a:pt x="5684" y="7468"/>
                </a:cubicBezTo>
                <a:lnTo>
                  <a:pt x="6483" y="8718"/>
                </a:lnTo>
                <a:lnTo>
                  <a:pt x="2335" y="15187"/>
                </a:lnTo>
                <a:lnTo>
                  <a:pt x="0" y="13965"/>
                </a:lnTo>
                <a:lnTo>
                  <a:pt x="246" y="21600"/>
                </a:lnTo>
                <a:lnTo>
                  <a:pt x="7681" y="17963"/>
                </a:lnTo>
                <a:lnTo>
                  <a:pt x="5254" y="16714"/>
                </a:lnTo>
                <a:lnTo>
                  <a:pt x="8419" y="11744"/>
                </a:lnTo>
                <a:lnTo>
                  <a:pt x="8695" y="12188"/>
                </a:lnTo>
                <a:cubicBezTo>
                  <a:pt x="9064" y="12743"/>
                  <a:pt x="9740" y="13104"/>
                  <a:pt x="10447" y="13104"/>
                </a:cubicBezTo>
                <a:lnTo>
                  <a:pt x="16469" y="13104"/>
                </a:lnTo>
                <a:cubicBezTo>
                  <a:pt x="17206" y="13104"/>
                  <a:pt x="17851" y="12743"/>
                  <a:pt x="18220" y="12188"/>
                </a:cubicBezTo>
                <a:lnTo>
                  <a:pt x="21231" y="7468"/>
                </a:lnTo>
                <a:cubicBezTo>
                  <a:pt x="21600" y="6885"/>
                  <a:pt x="21600" y="6191"/>
                  <a:pt x="21231" y="5636"/>
                </a:cubicBezTo>
                <a:close/>
              </a:path>
            </a:pathLst>
          </a:custGeom>
          <a:solidFill>
            <a:schemeClr val="accent5"/>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18" name="Shape">
            <a:extLst>
              <a:ext uri="{FF2B5EF4-FFF2-40B4-BE49-F238E27FC236}">
                <a16:creationId xmlns:a16="http://schemas.microsoft.com/office/drawing/2014/main" id="{F7FAEE51-F0D6-B24D-A417-6ACBE951DF3A}"/>
              </a:ext>
            </a:extLst>
          </p:cNvPr>
          <p:cNvSpPr/>
          <p:nvPr/>
        </p:nvSpPr>
        <p:spPr>
          <a:xfrm>
            <a:off x="3225459" y="2363484"/>
            <a:ext cx="1605313" cy="1726165"/>
          </a:xfrm>
          <a:custGeom>
            <a:avLst/>
            <a:gdLst/>
            <a:ahLst/>
            <a:cxnLst>
              <a:cxn ang="0">
                <a:pos x="wd2" y="hd2"/>
              </a:cxn>
              <a:cxn ang="5400000">
                <a:pos x="wd2" y="hd2"/>
              </a:cxn>
              <a:cxn ang="10800000">
                <a:pos x="wd2" y="hd2"/>
              </a:cxn>
              <a:cxn ang="16200000">
                <a:pos x="wd2" y="hd2"/>
              </a:cxn>
            </a:cxnLst>
            <a:rect l="0" t="0" r="r" b="b"/>
            <a:pathLst>
              <a:path w="21508" h="21600" extrusionOk="0">
                <a:moveTo>
                  <a:pt x="21508" y="7847"/>
                </a:moveTo>
                <a:lnTo>
                  <a:pt x="21264" y="0"/>
                </a:lnTo>
                <a:lnTo>
                  <a:pt x="13870" y="3738"/>
                </a:lnTo>
                <a:lnTo>
                  <a:pt x="16100" y="4936"/>
                </a:lnTo>
                <a:lnTo>
                  <a:pt x="13137" y="9730"/>
                </a:lnTo>
                <a:lnTo>
                  <a:pt x="12740" y="9074"/>
                </a:lnTo>
                <a:cubicBezTo>
                  <a:pt x="12373" y="8503"/>
                  <a:pt x="11701" y="8132"/>
                  <a:pt x="10998" y="8132"/>
                </a:cubicBezTo>
                <a:lnTo>
                  <a:pt x="5010" y="8132"/>
                </a:lnTo>
                <a:cubicBezTo>
                  <a:pt x="4277" y="8132"/>
                  <a:pt x="3635" y="8503"/>
                  <a:pt x="3269" y="9074"/>
                </a:cubicBezTo>
                <a:lnTo>
                  <a:pt x="275" y="13924"/>
                </a:lnTo>
                <a:cubicBezTo>
                  <a:pt x="-92" y="14495"/>
                  <a:pt x="-92" y="15237"/>
                  <a:pt x="275" y="15808"/>
                </a:cubicBezTo>
                <a:lnTo>
                  <a:pt x="3269" y="20658"/>
                </a:lnTo>
                <a:cubicBezTo>
                  <a:pt x="3635" y="21229"/>
                  <a:pt x="4307" y="21600"/>
                  <a:pt x="5010" y="21600"/>
                </a:cubicBezTo>
                <a:lnTo>
                  <a:pt x="10998" y="21600"/>
                </a:lnTo>
                <a:cubicBezTo>
                  <a:pt x="11731" y="21600"/>
                  <a:pt x="12373" y="21229"/>
                  <a:pt x="12740" y="20658"/>
                </a:cubicBezTo>
                <a:lnTo>
                  <a:pt x="15734" y="15808"/>
                </a:lnTo>
                <a:cubicBezTo>
                  <a:pt x="16100" y="15237"/>
                  <a:pt x="16100" y="14495"/>
                  <a:pt x="15734" y="13924"/>
                </a:cubicBezTo>
                <a:lnTo>
                  <a:pt x="15062" y="12812"/>
                </a:lnTo>
                <a:lnTo>
                  <a:pt x="18972" y="6477"/>
                </a:lnTo>
                <a:lnTo>
                  <a:pt x="21508" y="7847"/>
                </a:lnTo>
                <a:close/>
              </a:path>
            </a:pathLst>
          </a:custGeom>
          <a:solidFill>
            <a:schemeClr val="accent1"/>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grpSp>
        <p:nvGrpSpPr>
          <p:cNvPr id="19" name="Group 18">
            <a:extLst>
              <a:ext uri="{FF2B5EF4-FFF2-40B4-BE49-F238E27FC236}">
                <a16:creationId xmlns:a16="http://schemas.microsoft.com/office/drawing/2014/main" id="{32306301-D796-4546-8A6B-02DFE3FD5F16}"/>
              </a:ext>
            </a:extLst>
          </p:cNvPr>
          <p:cNvGrpSpPr/>
          <p:nvPr/>
        </p:nvGrpSpPr>
        <p:grpSpPr>
          <a:xfrm>
            <a:off x="4897041" y="2821282"/>
            <a:ext cx="2002930" cy="1228597"/>
            <a:chOff x="8921977" y="1405170"/>
            <a:chExt cx="2926080" cy="1228597"/>
          </a:xfrm>
        </p:grpSpPr>
        <p:sp>
          <p:nvSpPr>
            <p:cNvPr id="20" name="TextBox 29">
              <a:extLst>
                <a:ext uri="{FF2B5EF4-FFF2-40B4-BE49-F238E27FC236}">
                  <a16:creationId xmlns:a16="http://schemas.microsoft.com/office/drawing/2014/main" id="{2479D4D5-D449-1748-9FDD-0C3A5A7D1BAD}"/>
                </a:ext>
              </a:extLst>
            </p:cNvPr>
            <p:cNvSpPr txBox="1"/>
            <p:nvPr/>
          </p:nvSpPr>
          <p:spPr>
            <a:xfrm>
              <a:off x="8921977" y="1405170"/>
              <a:ext cx="2926080" cy="523220"/>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800" dirty="0" err="1">
                  <a:latin typeface="Arial" panose="020B0604020202020204" pitchFamily="34" charset="0"/>
                  <a:cs typeface="Arial" panose="020B0604020202020204" pitchFamily="34" charset="0"/>
                </a:rPr>
                <a:t>DevSecOps</a:t>
              </a:r>
              <a:endParaRPr lang="en-US" sz="2800" b="1" noProof="1">
                <a:solidFill>
                  <a:schemeClr val="bg1"/>
                </a:solidFill>
                <a:latin typeface="Arial" panose="020B0604020202020204" pitchFamily="34" charset="0"/>
                <a:cs typeface="Arial" panose="020B0604020202020204" pitchFamily="34" charset="0"/>
              </a:endParaRPr>
            </a:p>
          </p:txBody>
        </p:sp>
        <p:sp>
          <p:nvSpPr>
            <p:cNvPr id="21" name="TextBox 30">
              <a:extLst>
                <a:ext uri="{FF2B5EF4-FFF2-40B4-BE49-F238E27FC236}">
                  <a16:creationId xmlns:a16="http://schemas.microsoft.com/office/drawing/2014/main" id="{ACB1D35D-6D85-D847-A9BB-55FC57810797}"/>
                </a:ext>
              </a:extLst>
            </p:cNvPr>
            <p:cNvSpPr txBox="1"/>
            <p:nvPr/>
          </p:nvSpPr>
          <p:spPr>
            <a:xfrm>
              <a:off x="8921977" y="1925881"/>
              <a:ext cx="2926080" cy="707886"/>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000" dirty="0">
                  <a:latin typeface="Arial" panose="020B0604020202020204" pitchFamily="34" charset="0"/>
                  <a:cs typeface="Arial" panose="020B0604020202020204" pitchFamily="34" charset="0"/>
                </a:rPr>
                <a:t>Process Chain </a:t>
              </a:r>
              <a:endParaRPr lang="en-GB" sz="2000" dirty="0" smtClean="0">
                <a:latin typeface="Arial" panose="020B0604020202020204" pitchFamily="34" charset="0"/>
                <a:cs typeface="Arial" panose="020B0604020202020204" pitchFamily="34" charset="0"/>
              </a:endParaRPr>
            </a:p>
            <a:p>
              <a:pPr algn="ctr"/>
              <a:r>
                <a:rPr lang="en-GB" sz="2000" dirty="0" smtClean="0">
                  <a:latin typeface="Arial" panose="020B0604020202020204" pitchFamily="34" charset="0"/>
                  <a:cs typeface="Arial" panose="020B0604020202020204" pitchFamily="34" charset="0"/>
                </a:rPr>
                <a:t>(</a:t>
              </a:r>
              <a:r>
                <a:rPr lang="en-GB" sz="2000" dirty="0">
                  <a:latin typeface="Arial" panose="020B0604020202020204" pitchFamily="34" charset="0"/>
                  <a:cs typeface="Arial" panose="020B0604020202020204" pitchFamily="34" charset="0"/>
                </a:rPr>
                <a:t>abridged!)</a:t>
              </a:r>
              <a:endParaRPr lang="en-US" sz="2000" noProof="1">
                <a:solidFill>
                  <a:schemeClr val="bg1">
                    <a:lumMod val="75000"/>
                  </a:schemeClr>
                </a:solidFill>
                <a:latin typeface="Arial" panose="020B0604020202020204" pitchFamily="34" charset="0"/>
                <a:cs typeface="Arial" panose="020B0604020202020204" pitchFamily="34" charset="0"/>
              </a:endParaRPr>
            </a:p>
          </p:txBody>
        </p:sp>
      </p:gr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03411" y="1394595"/>
            <a:ext cx="705603" cy="705603"/>
          </a:xfrm>
          <a:prstGeom prst="rect">
            <a:avLst/>
          </a:prstGeom>
        </p:spPr>
      </p:pic>
      <p:grpSp>
        <p:nvGrpSpPr>
          <p:cNvPr id="23" name="Group 22">
            <a:extLst>
              <a:ext uri="{FF2B5EF4-FFF2-40B4-BE49-F238E27FC236}">
                <a16:creationId xmlns:a16="http://schemas.microsoft.com/office/drawing/2014/main" id="{32306301-D796-4546-8A6B-02DFE3FD5F16}"/>
              </a:ext>
            </a:extLst>
          </p:cNvPr>
          <p:cNvGrpSpPr/>
          <p:nvPr/>
        </p:nvGrpSpPr>
        <p:grpSpPr>
          <a:xfrm>
            <a:off x="1880786" y="1009986"/>
            <a:ext cx="2002930" cy="2028816"/>
            <a:chOff x="8921977" y="1466725"/>
            <a:chExt cx="2926080" cy="2028816"/>
          </a:xfrm>
        </p:grpSpPr>
        <p:sp>
          <p:nvSpPr>
            <p:cNvPr id="24" name="TextBox 29">
              <a:extLst>
                <a:ext uri="{FF2B5EF4-FFF2-40B4-BE49-F238E27FC236}">
                  <a16:creationId xmlns:a16="http://schemas.microsoft.com/office/drawing/2014/main" id="{2479D4D5-D449-1748-9FDD-0C3A5A7D1BAD}"/>
                </a:ext>
              </a:extLst>
            </p:cNvPr>
            <p:cNvSpPr txBox="1"/>
            <p:nvPr/>
          </p:nvSpPr>
          <p:spPr>
            <a:xfrm>
              <a:off x="8921977" y="1466725"/>
              <a:ext cx="2926080" cy="461665"/>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400" dirty="0" smtClean="0">
                  <a:latin typeface="Arial" panose="020B0604020202020204" pitchFamily="34" charset="0"/>
                  <a:cs typeface="Arial" panose="020B0604020202020204" pitchFamily="34" charset="0"/>
                </a:rPr>
                <a:t>Culture</a:t>
              </a:r>
              <a:endParaRPr lang="en-US" sz="2400" b="1" noProof="1">
                <a:solidFill>
                  <a:schemeClr val="bg1"/>
                </a:solidFill>
                <a:latin typeface="Arial" panose="020B0604020202020204" pitchFamily="34" charset="0"/>
                <a:cs typeface="Arial" panose="020B0604020202020204" pitchFamily="34" charset="0"/>
              </a:endParaRPr>
            </a:p>
          </p:txBody>
        </p:sp>
        <p:sp>
          <p:nvSpPr>
            <p:cNvPr id="25" name="TextBox 30">
              <a:extLst>
                <a:ext uri="{FF2B5EF4-FFF2-40B4-BE49-F238E27FC236}">
                  <a16:creationId xmlns:a16="http://schemas.microsoft.com/office/drawing/2014/main" id="{ACB1D35D-6D85-D847-A9BB-55FC57810797}"/>
                </a:ext>
              </a:extLst>
            </p:cNvPr>
            <p:cNvSpPr txBox="1"/>
            <p:nvPr/>
          </p:nvSpPr>
          <p:spPr>
            <a:xfrm>
              <a:off x="8921977" y="1925881"/>
              <a:ext cx="2926080" cy="1569660"/>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Secure code training</a:t>
              </a:r>
              <a:endParaRPr lang="en-US" sz="1200" noProof="1">
                <a:solidFill>
                  <a:schemeClr val="bg1">
                    <a:lumMod val="75000"/>
                  </a:schemeClr>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Peer reviews</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Unit testing</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Coding champion</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Threat modelling</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Coding standards</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First warning … stop reading!</a:t>
              </a:r>
            </a:p>
          </p:txBody>
        </p:sp>
      </p:grpSp>
      <p:pic>
        <p:nvPicPr>
          <p:cNvPr id="26" name="Picture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09425" y="3198699"/>
            <a:ext cx="705603" cy="705603"/>
          </a:xfrm>
          <a:prstGeom prst="rect">
            <a:avLst/>
          </a:prstGeom>
        </p:spPr>
      </p:pic>
      <p:grpSp>
        <p:nvGrpSpPr>
          <p:cNvPr id="27" name="Group 26">
            <a:extLst>
              <a:ext uri="{FF2B5EF4-FFF2-40B4-BE49-F238E27FC236}">
                <a16:creationId xmlns:a16="http://schemas.microsoft.com/office/drawing/2014/main" id="{32306301-D796-4546-8A6B-02DFE3FD5F16}"/>
              </a:ext>
            </a:extLst>
          </p:cNvPr>
          <p:cNvGrpSpPr/>
          <p:nvPr/>
        </p:nvGrpSpPr>
        <p:grpSpPr>
          <a:xfrm>
            <a:off x="8682389" y="2571003"/>
            <a:ext cx="2655238" cy="1760012"/>
            <a:chOff x="8921977" y="1097393"/>
            <a:chExt cx="2926080" cy="2605315"/>
          </a:xfrm>
        </p:grpSpPr>
        <p:sp>
          <p:nvSpPr>
            <p:cNvPr id="28" name="TextBox 29">
              <a:extLst>
                <a:ext uri="{FF2B5EF4-FFF2-40B4-BE49-F238E27FC236}">
                  <a16:creationId xmlns:a16="http://schemas.microsoft.com/office/drawing/2014/main" id="{2479D4D5-D449-1748-9FDD-0C3A5A7D1BAD}"/>
                </a:ext>
              </a:extLst>
            </p:cNvPr>
            <p:cNvSpPr txBox="1"/>
            <p:nvPr/>
          </p:nvSpPr>
          <p:spPr>
            <a:xfrm>
              <a:off x="8921977" y="1097393"/>
              <a:ext cx="2926080" cy="83099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400" dirty="0" smtClean="0">
                  <a:latin typeface="Arial" panose="020B0604020202020204" pitchFamily="34" charset="0"/>
                  <a:cs typeface="Arial" panose="020B0604020202020204" pitchFamily="34" charset="0"/>
                </a:rPr>
                <a:t>Developer Tooling</a:t>
              </a:r>
              <a:endParaRPr lang="en-US" sz="2400" b="1" noProof="1">
                <a:solidFill>
                  <a:schemeClr val="bg1"/>
                </a:solidFill>
                <a:latin typeface="Arial" panose="020B0604020202020204" pitchFamily="34" charset="0"/>
                <a:cs typeface="Arial" panose="020B0604020202020204" pitchFamily="34" charset="0"/>
              </a:endParaRPr>
            </a:p>
          </p:txBody>
        </p:sp>
        <p:sp>
          <p:nvSpPr>
            <p:cNvPr id="29" name="TextBox 30">
              <a:extLst>
                <a:ext uri="{FF2B5EF4-FFF2-40B4-BE49-F238E27FC236}">
                  <a16:creationId xmlns:a16="http://schemas.microsoft.com/office/drawing/2014/main" id="{ACB1D35D-6D85-D847-A9BB-55FC57810797}"/>
                </a:ext>
              </a:extLst>
            </p:cNvPr>
            <p:cNvSpPr txBox="1"/>
            <p:nvPr/>
          </p:nvSpPr>
          <p:spPr>
            <a:xfrm>
              <a:off x="8921977" y="1925882"/>
              <a:ext cx="2926080" cy="1776826"/>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IDE</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Package Management</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Application Lifecycle Management</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Ticketing system</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DAST tooling</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Source control</a:t>
              </a:r>
            </a:p>
          </p:txBody>
        </p:sp>
      </p:grpSp>
      <p:grpSp>
        <p:nvGrpSpPr>
          <p:cNvPr id="30" name="Group 29">
            <a:extLst>
              <a:ext uri="{FF2B5EF4-FFF2-40B4-BE49-F238E27FC236}">
                <a16:creationId xmlns:a16="http://schemas.microsoft.com/office/drawing/2014/main" id="{32306301-D796-4546-8A6B-02DFE3FD5F16}"/>
              </a:ext>
            </a:extLst>
          </p:cNvPr>
          <p:cNvGrpSpPr/>
          <p:nvPr/>
        </p:nvGrpSpPr>
        <p:grpSpPr>
          <a:xfrm>
            <a:off x="7962226" y="1009986"/>
            <a:ext cx="2002930" cy="1659485"/>
            <a:chOff x="8921977" y="1466725"/>
            <a:chExt cx="2926080" cy="1659485"/>
          </a:xfrm>
        </p:grpSpPr>
        <p:sp>
          <p:nvSpPr>
            <p:cNvPr id="31" name="TextBox 29">
              <a:extLst>
                <a:ext uri="{FF2B5EF4-FFF2-40B4-BE49-F238E27FC236}">
                  <a16:creationId xmlns:a16="http://schemas.microsoft.com/office/drawing/2014/main" id="{2479D4D5-D449-1748-9FDD-0C3A5A7D1BAD}"/>
                </a:ext>
              </a:extLst>
            </p:cNvPr>
            <p:cNvSpPr txBox="1"/>
            <p:nvPr/>
          </p:nvSpPr>
          <p:spPr>
            <a:xfrm>
              <a:off x="8921977" y="1466725"/>
              <a:ext cx="2926080" cy="461665"/>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400" dirty="0" smtClean="0">
                  <a:latin typeface="Arial" panose="020B0604020202020204" pitchFamily="34" charset="0"/>
                  <a:cs typeface="Arial" panose="020B0604020202020204" pitchFamily="34" charset="0"/>
                </a:rPr>
                <a:t>Infrastructure</a:t>
              </a:r>
              <a:endParaRPr lang="en-US" sz="2400" b="1" noProof="1">
                <a:solidFill>
                  <a:schemeClr val="bg1"/>
                </a:solidFill>
                <a:latin typeface="Arial" panose="020B0604020202020204" pitchFamily="34" charset="0"/>
                <a:cs typeface="Arial" panose="020B0604020202020204" pitchFamily="34" charset="0"/>
              </a:endParaRPr>
            </a:p>
          </p:txBody>
        </p:sp>
        <p:sp>
          <p:nvSpPr>
            <p:cNvPr id="32" name="TextBox 30">
              <a:extLst>
                <a:ext uri="{FF2B5EF4-FFF2-40B4-BE49-F238E27FC236}">
                  <a16:creationId xmlns:a16="http://schemas.microsoft.com/office/drawing/2014/main" id="{ACB1D35D-6D85-D847-A9BB-55FC57810797}"/>
                </a:ext>
              </a:extLst>
            </p:cNvPr>
            <p:cNvSpPr txBox="1"/>
            <p:nvPr/>
          </p:nvSpPr>
          <p:spPr>
            <a:xfrm>
              <a:off x="8921977" y="1925881"/>
              <a:ext cx="2926080" cy="1200329"/>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Image library source</a:t>
              </a:r>
              <a:endParaRPr lang="en-US" sz="1200" noProof="1">
                <a:solidFill>
                  <a:schemeClr val="bg1">
                    <a:lumMod val="75000"/>
                  </a:schemeClr>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Server hardening</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Patching</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Gold image curation</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Networks and firewalls </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Automatic provisioning</a:t>
              </a:r>
            </a:p>
          </p:txBody>
        </p:sp>
      </p:grpSp>
      <p:pic>
        <p:nvPicPr>
          <p:cNvPr id="33" name="Picture 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94060" y="1359081"/>
            <a:ext cx="705603" cy="705603"/>
          </a:xfrm>
          <a:prstGeom prst="rect">
            <a:avLst/>
          </a:prstGeom>
        </p:spPr>
      </p:pic>
      <p:pic>
        <p:nvPicPr>
          <p:cNvPr id="34" name="Picture 3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465243" y="3193177"/>
            <a:ext cx="705603" cy="705603"/>
          </a:xfrm>
          <a:prstGeom prst="rect">
            <a:avLst/>
          </a:prstGeom>
        </p:spPr>
      </p:pic>
      <p:grpSp>
        <p:nvGrpSpPr>
          <p:cNvPr id="35" name="Group 34">
            <a:extLst>
              <a:ext uri="{FF2B5EF4-FFF2-40B4-BE49-F238E27FC236}">
                <a16:creationId xmlns:a16="http://schemas.microsoft.com/office/drawing/2014/main" id="{32306301-D796-4546-8A6B-02DFE3FD5F16}"/>
              </a:ext>
            </a:extLst>
          </p:cNvPr>
          <p:cNvGrpSpPr/>
          <p:nvPr/>
        </p:nvGrpSpPr>
        <p:grpSpPr>
          <a:xfrm>
            <a:off x="1133810" y="2870224"/>
            <a:ext cx="2002930" cy="2028816"/>
            <a:chOff x="8921977" y="1466725"/>
            <a:chExt cx="2926080" cy="2028816"/>
          </a:xfrm>
        </p:grpSpPr>
        <p:sp>
          <p:nvSpPr>
            <p:cNvPr id="36" name="TextBox 29">
              <a:extLst>
                <a:ext uri="{FF2B5EF4-FFF2-40B4-BE49-F238E27FC236}">
                  <a16:creationId xmlns:a16="http://schemas.microsoft.com/office/drawing/2014/main" id="{2479D4D5-D449-1748-9FDD-0C3A5A7D1BAD}"/>
                </a:ext>
              </a:extLst>
            </p:cNvPr>
            <p:cNvSpPr txBox="1"/>
            <p:nvPr/>
          </p:nvSpPr>
          <p:spPr>
            <a:xfrm>
              <a:off x="8921977" y="1466725"/>
              <a:ext cx="2926080" cy="461665"/>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400" dirty="0" smtClean="0">
                  <a:latin typeface="Arial" panose="020B0604020202020204" pitchFamily="34" charset="0"/>
                  <a:cs typeface="Arial" panose="020B0604020202020204" pitchFamily="34" charset="0"/>
                </a:rPr>
                <a:t>Monitoring</a:t>
              </a:r>
              <a:endParaRPr lang="en-US" sz="2400" b="1" noProof="1">
                <a:solidFill>
                  <a:schemeClr val="bg1"/>
                </a:solidFill>
                <a:latin typeface="Arial" panose="020B0604020202020204" pitchFamily="34" charset="0"/>
                <a:cs typeface="Arial" panose="020B0604020202020204" pitchFamily="34" charset="0"/>
              </a:endParaRPr>
            </a:p>
          </p:txBody>
        </p:sp>
        <p:sp>
          <p:nvSpPr>
            <p:cNvPr id="37" name="TextBox 30">
              <a:extLst>
                <a:ext uri="{FF2B5EF4-FFF2-40B4-BE49-F238E27FC236}">
                  <a16:creationId xmlns:a16="http://schemas.microsoft.com/office/drawing/2014/main" id="{ACB1D35D-6D85-D847-A9BB-55FC57810797}"/>
                </a:ext>
              </a:extLst>
            </p:cNvPr>
            <p:cNvSpPr txBox="1"/>
            <p:nvPr/>
          </p:nvSpPr>
          <p:spPr>
            <a:xfrm>
              <a:off x="8921977" y="1925881"/>
              <a:ext cx="2926080" cy="1569660"/>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Logging</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Metrics</a:t>
              </a:r>
              <a:endParaRPr lang="en-US" sz="1200" noProof="1">
                <a:solidFill>
                  <a:schemeClr val="bg1">
                    <a:lumMod val="75000"/>
                  </a:schemeClr>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Analysis</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Reporting</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Threat intelligence</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Evidence as policy</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Slide isn’t meant to be read</a:t>
              </a:r>
            </a:p>
          </p:txBody>
        </p:sp>
      </p:grpSp>
      <p:pic>
        <p:nvPicPr>
          <p:cNvPr id="38" name="Picture 3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03411" y="5050698"/>
            <a:ext cx="705603" cy="705603"/>
          </a:xfrm>
          <a:prstGeom prst="rect">
            <a:avLst/>
          </a:prstGeom>
        </p:spPr>
      </p:pic>
      <p:pic>
        <p:nvPicPr>
          <p:cNvPr id="39" name="Picture 3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590604" y="4998956"/>
            <a:ext cx="703625" cy="703625"/>
          </a:xfrm>
          <a:prstGeom prst="rect">
            <a:avLst/>
          </a:prstGeom>
        </p:spPr>
      </p:pic>
      <p:grpSp>
        <p:nvGrpSpPr>
          <p:cNvPr id="40" name="Group 39">
            <a:extLst>
              <a:ext uri="{FF2B5EF4-FFF2-40B4-BE49-F238E27FC236}">
                <a16:creationId xmlns:a16="http://schemas.microsoft.com/office/drawing/2014/main" id="{32306301-D796-4546-8A6B-02DFE3FD5F16}"/>
              </a:ext>
            </a:extLst>
          </p:cNvPr>
          <p:cNvGrpSpPr/>
          <p:nvPr/>
        </p:nvGrpSpPr>
        <p:grpSpPr>
          <a:xfrm>
            <a:off x="2065947" y="4640440"/>
            <a:ext cx="2002930" cy="1659485"/>
            <a:chOff x="8921977" y="1466725"/>
            <a:chExt cx="2926080" cy="1659485"/>
          </a:xfrm>
        </p:grpSpPr>
        <p:sp>
          <p:nvSpPr>
            <p:cNvPr id="41" name="TextBox 29">
              <a:extLst>
                <a:ext uri="{FF2B5EF4-FFF2-40B4-BE49-F238E27FC236}">
                  <a16:creationId xmlns:a16="http://schemas.microsoft.com/office/drawing/2014/main" id="{2479D4D5-D449-1748-9FDD-0C3A5A7D1BAD}"/>
                </a:ext>
              </a:extLst>
            </p:cNvPr>
            <p:cNvSpPr txBox="1"/>
            <p:nvPr/>
          </p:nvSpPr>
          <p:spPr>
            <a:xfrm>
              <a:off x="8921977" y="1466725"/>
              <a:ext cx="2926080" cy="461665"/>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400" dirty="0" smtClean="0">
                  <a:latin typeface="Arial" panose="020B0604020202020204" pitchFamily="34" charset="0"/>
                  <a:cs typeface="Arial" panose="020B0604020202020204" pitchFamily="34" charset="0"/>
                </a:rPr>
                <a:t>Operations</a:t>
              </a:r>
              <a:endParaRPr lang="en-US" sz="2400" b="1" noProof="1">
                <a:solidFill>
                  <a:schemeClr val="bg1"/>
                </a:solidFill>
                <a:latin typeface="Arial" panose="020B0604020202020204" pitchFamily="34" charset="0"/>
                <a:cs typeface="Arial" panose="020B0604020202020204" pitchFamily="34" charset="0"/>
              </a:endParaRPr>
            </a:p>
          </p:txBody>
        </p:sp>
        <p:sp>
          <p:nvSpPr>
            <p:cNvPr id="42" name="TextBox 30">
              <a:extLst>
                <a:ext uri="{FF2B5EF4-FFF2-40B4-BE49-F238E27FC236}">
                  <a16:creationId xmlns:a16="http://schemas.microsoft.com/office/drawing/2014/main" id="{ACB1D35D-6D85-D847-A9BB-55FC57810797}"/>
                </a:ext>
              </a:extLst>
            </p:cNvPr>
            <p:cNvSpPr txBox="1"/>
            <p:nvPr/>
          </p:nvSpPr>
          <p:spPr>
            <a:xfrm>
              <a:off x="8921977" y="1925881"/>
              <a:ext cx="2926080" cy="1200329"/>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Support</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Service desk</a:t>
              </a:r>
              <a:endParaRPr lang="en-US" sz="1200" noProof="1">
                <a:solidFill>
                  <a:schemeClr val="bg1">
                    <a:lumMod val="75000"/>
                  </a:schemeClr>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Continuous monitoring</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Vulnerability management</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Security scanning</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Policy enforcement</a:t>
              </a:r>
            </a:p>
          </p:txBody>
        </p:sp>
      </p:grpSp>
      <p:grpSp>
        <p:nvGrpSpPr>
          <p:cNvPr id="43" name="Group 42">
            <a:extLst>
              <a:ext uri="{FF2B5EF4-FFF2-40B4-BE49-F238E27FC236}">
                <a16:creationId xmlns:a16="http://schemas.microsoft.com/office/drawing/2014/main" id="{32306301-D796-4546-8A6B-02DFE3FD5F16}"/>
              </a:ext>
            </a:extLst>
          </p:cNvPr>
          <p:cNvGrpSpPr/>
          <p:nvPr/>
        </p:nvGrpSpPr>
        <p:grpSpPr>
          <a:xfrm>
            <a:off x="8005147" y="4371436"/>
            <a:ext cx="2655238" cy="2029631"/>
            <a:chOff x="8921977" y="1244995"/>
            <a:chExt cx="2926080" cy="3004427"/>
          </a:xfrm>
        </p:grpSpPr>
        <p:sp>
          <p:nvSpPr>
            <p:cNvPr id="44" name="TextBox 29">
              <a:extLst>
                <a:ext uri="{FF2B5EF4-FFF2-40B4-BE49-F238E27FC236}">
                  <a16:creationId xmlns:a16="http://schemas.microsoft.com/office/drawing/2014/main" id="{2479D4D5-D449-1748-9FDD-0C3A5A7D1BAD}"/>
                </a:ext>
              </a:extLst>
            </p:cNvPr>
            <p:cNvSpPr txBox="1"/>
            <p:nvPr/>
          </p:nvSpPr>
          <p:spPr>
            <a:xfrm>
              <a:off x="8921977" y="1244995"/>
              <a:ext cx="2926080" cy="683395"/>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400" dirty="0" smtClean="0">
                  <a:latin typeface="Arial" panose="020B0604020202020204" pitchFamily="34" charset="0"/>
                  <a:cs typeface="Arial" panose="020B0604020202020204" pitchFamily="34" charset="0"/>
                </a:rPr>
                <a:t>Deployment</a:t>
              </a:r>
              <a:endParaRPr lang="en-US" sz="2400" b="1" noProof="1">
                <a:solidFill>
                  <a:schemeClr val="bg1"/>
                </a:solidFill>
                <a:latin typeface="Arial" panose="020B0604020202020204" pitchFamily="34" charset="0"/>
                <a:cs typeface="Arial" panose="020B0604020202020204" pitchFamily="34" charset="0"/>
              </a:endParaRPr>
            </a:p>
          </p:txBody>
        </p:sp>
        <p:sp>
          <p:nvSpPr>
            <p:cNvPr id="45" name="TextBox 30">
              <a:extLst>
                <a:ext uri="{FF2B5EF4-FFF2-40B4-BE49-F238E27FC236}">
                  <a16:creationId xmlns:a16="http://schemas.microsoft.com/office/drawing/2014/main" id="{ACB1D35D-6D85-D847-A9BB-55FC57810797}"/>
                </a:ext>
              </a:extLst>
            </p:cNvPr>
            <p:cNvSpPr txBox="1"/>
            <p:nvPr/>
          </p:nvSpPr>
          <p:spPr>
            <a:xfrm>
              <a:off x="8921977" y="1925882"/>
              <a:ext cx="2926080" cy="2323540"/>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Build pipelines</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SAST tooling</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Automated testing</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Deployment environments</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Automatic fault reporting</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DAST tooling</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Secrets </a:t>
              </a:r>
              <a:r>
                <a:rPr lang="en-US" sz="1200" dirty="0" smtClean="0">
                  <a:latin typeface="Arial" panose="020B0604020202020204" pitchFamily="34" charset="0"/>
                  <a:cs typeface="Arial" panose="020B0604020202020204" pitchFamily="34" charset="0"/>
                </a:rPr>
                <a:t>management</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Stop reading this slide!</a:t>
              </a:r>
              <a:endParaRPr lang="en-US" sz="12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2506807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a:t>
            </a:r>
            <a:r>
              <a:rPr lang="en-GB" dirty="0" err="1"/>
              <a:t>DevSecOpsHow</a:t>
            </a:r>
            <a:endParaRPr lang="en-GB" dirty="0"/>
          </a:p>
        </p:txBody>
      </p:sp>
      <p:pic>
        <p:nvPicPr>
          <p:cNvPr id="46" name="Picture 45"/>
          <p:cNvPicPr>
            <a:picLocks noChangeAspect="1"/>
          </p:cNvPicPr>
          <p:nvPr/>
        </p:nvPicPr>
        <p:blipFill>
          <a:blip r:embed="rId3"/>
          <a:stretch>
            <a:fillRect/>
          </a:stretch>
        </p:blipFill>
        <p:spPr>
          <a:xfrm>
            <a:off x="3991870" y="2848022"/>
            <a:ext cx="4277799" cy="2276766"/>
          </a:xfrm>
          <a:prstGeom prst="rect">
            <a:avLst/>
          </a:prstGeom>
        </p:spPr>
      </p:pic>
      <p:sp>
        <p:nvSpPr>
          <p:cNvPr id="47" name="Footer Placeholder 1"/>
          <p:cNvSpPr>
            <a:spLocks noGrp="1"/>
          </p:cNvSpPr>
          <p:nvPr>
            <p:ph type="ftr" sz="quarter" idx="11"/>
          </p:nvPr>
        </p:nvSpPr>
        <p:spPr>
          <a:xfrm>
            <a:off x="3051174" y="6381751"/>
            <a:ext cx="6096001" cy="382270"/>
          </a:xfrm>
        </p:spPr>
        <p:txBody>
          <a:bodyPr/>
          <a:lstStyle/>
          <a:p>
            <a:r>
              <a:rPr lang="en-GB" dirty="0" smtClean="0"/>
              <a:t>Document Classification: </a:t>
            </a:r>
            <a:r>
              <a:rPr lang="en-GB" dirty="0" smtClean="0">
                <a:solidFill>
                  <a:srgbClr val="00B050"/>
                </a:solidFill>
              </a:rPr>
              <a:t>Green</a:t>
            </a:r>
            <a:endParaRPr lang="en-GB" dirty="0">
              <a:solidFill>
                <a:srgbClr val="00B050"/>
              </a:solidFill>
            </a:endParaRPr>
          </a:p>
        </p:txBody>
      </p:sp>
      <p:grpSp>
        <p:nvGrpSpPr>
          <p:cNvPr id="48" name="Group 47"/>
          <p:cNvGrpSpPr/>
          <p:nvPr/>
        </p:nvGrpSpPr>
        <p:grpSpPr>
          <a:xfrm>
            <a:off x="477332" y="1449232"/>
            <a:ext cx="3660128" cy="1505459"/>
            <a:chOff x="585302" y="1486554"/>
            <a:chExt cx="3660128" cy="1505459"/>
          </a:xfrm>
        </p:grpSpPr>
        <p:grpSp>
          <p:nvGrpSpPr>
            <p:cNvPr id="49" name="Group 48"/>
            <p:cNvGrpSpPr/>
            <p:nvPr/>
          </p:nvGrpSpPr>
          <p:grpSpPr>
            <a:xfrm>
              <a:off x="717524" y="1523902"/>
              <a:ext cx="3429026" cy="1382486"/>
              <a:chOff x="717524" y="1523902"/>
              <a:chExt cx="3429026" cy="1382486"/>
            </a:xfrm>
          </p:grpSpPr>
          <p:sp>
            <p:nvSpPr>
              <p:cNvPr id="51" name="TextBox 29">
                <a:extLst>
                  <a:ext uri="{FF2B5EF4-FFF2-40B4-BE49-F238E27FC236}">
                    <a16:creationId xmlns:a16="http://schemas.microsoft.com/office/drawing/2014/main" id="{2479D4D5-D449-1748-9FDD-0C3A5A7D1BAD}"/>
                  </a:ext>
                </a:extLst>
              </p:cNvPr>
              <p:cNvSpPr txBox="1"/>
              <p:nvPr/>
            </p:nvSpPr>
            <p:spPr>
              <a:xfrm>
                <a:off x="717524" y="1523902"/>
                <a:ext cx="3429026" cy="30777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smtClean="0">
                    <a:latin typeface="Arial" panose="020B0604020202020204" pitchFamily="34" charset="0"/>
                    <a:cs typeface="Arial" panose="020B0604020202020204" pitchFamily="34" charset="0"/>
                  </a:rPr>
                  <a:t>Culture</a:t>
                </a:r>
                <a:endParaRPr lang="en-US" sz="1400" b="1" noProof="1">
                  <a:solidFill>
                    <a:schemeClr val="bg1"/>
                  </a:solidFill>
                  <a:latin typeface="Arial" panose="020B0604020202020204" pitchFamily="34" charset="0"/>
                  <a:cs typeface="Arial" panose="020B0604020202020204" pitchFamily="34" charset="0"/>
                </a:endParaRPr>
              </a:p>
            </p:txBody>
          </p:sp>
          <p:sp>
            <p:nvSpPr>
              <p:cNvPr id="52" name="TextBox 30">
                <a:extLst>
                  <a:ext uri="{FF2B5EF4-FFF2-40B4-BE49-F238E27FC236}">
                    <a16:creationId xmlns:a16="http://schemas.microsoft.com/office/drawing/2014/main" id="{ACB1D35D-6D85-D847-A9BB-55FC57810797}"/>
                  </a:ext>
                </a:extLst>
              </p:cNvPr>
              <p:cNvSpPr txBox="1"/>
              <p:nvPr/>
            </p:nvSpPr>
            <p:spPr>
              <a:xfrm>
                <a:off x="717524" y="1829170"/>
                <a:ext cx="1739926"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Code Warrior</a:t>
                </a: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Pluralsight</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OWASP Top 10</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LinkedIn Learning</a:t>
                </a: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Udemy</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Evil user stories</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CERT Secure Coding Standards</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Game day exercises</a:t>
                </a:r>
              </a:p>
            </p:txBody>
          </p:sp>
          <p:sp>
            <p:nvSpPr>
              <p:cNvPr id="53" name="TextBox 30">
                <a:extLst>
                  <a:ext uri="{FF2B5EF4-FFF2-40B4-BE49-F238E27FC236}">
                    <a16:creationId xmlns:a16="http://schemas.microsoft.com/office/drawing/2014/main" id="{ACB1D35D-6D85-D847-A9BB-55FC57810797}"/>
                  </a:ext>
                </a:extLst>
              </p:cNvPr>
              <p:cNvSpPr txBox="1"/>
              <p:nvPr/>
            </p:nvSpPr>
            <p:spPr>
              <a:xfrm>
                <a:off x="2457450" y="1829170"/>
                <a:ext cx="1689100"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Gerrit</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Github</a:t>
                </a:r>
                <a:r>
                  <a:rPr lang="en-US" sz="800" dirty="0" smtClean="0">
                    <a:latin typeface="Arial" panose="020B0604020202020204" pitchFamily="34" charset="0"/>
                    <a:cs typeface="Arial" panose="020B0604020202020204" pitchFamily="34" charset="0"/>
                  </a:rPr>
                  <a:t> pull requests</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Review board</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JUnit</a:t>
                </a: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xUnit</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Evil user stories</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OWASP Threat Dragon</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CERT Secure Coding Standards</a:t>
                </a:r>
              </a:p>
            </p:txBody>
          </p:sp>
        </p:grpSp>
        <p:sp>
          <p:nvSpPr>
            <p:cNvPr id="50" name="Rectangle 49"/>
            <p:cNvSpPr/>
            <p:nvPr/>
          </p:nvSpPr>
          <p:spPr>
            <a:xfrm>
              <a:off x="585302" y="1486554"/>
              <a:ext cx="3660128" cy="1505459"/>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4" name="Group 53"/>
          <p:cNvGrpSpPr/>
          <p:nvPr/>
        </p:nvGrpSpPr>
        <p:grpSpPr>
          <a:xfrm>
            <a:off x="144540" y="3123153"/>
            <a:ext cx="3660128" cy="1505459"/>
            <a:chOff x="585302" y="1486554"/>
            <a:chExt cx="3660128" cy="1505459"/>
          </a:xfrm>
        </p:grpSpPr>
        <p:grpSp>
          <p:nvGrpSpPr>
            <p:cNvPr id="55" name="Group 54"/>
            <p:cNvGrpSpPr/>
            <p:nvPr/>
          </p:nvGrpSpPr>
          <p:grpSpPr>
            <a:xfrm>
              <a:off x="717524" y="1523902"/>
              <a:ext cx="3429026" cy="1382486"/>
              <a:chOff x="717524" y="1523902"/>
              <a:chExt cx="3429026" cy="1382486"/>
            </a:xfrm>
          </p:grpSpPr>
          <p:sp>
            <p:nvSpPr>
              <p:cNvPr id="57" name="TextBox 29">
                <a:extLst>
                  <a:ext uri="{FF2B5EF4-FFF2-40B4-BE49-F238E27FC236}">
                    <a16:creationId xmlns:a16="http://schemas.microsoft.com/office/drawing/2014/main" id="{2479D4D5-D449-1748-9FDD-0C3A5A7D1BAD}"/>
                  </a:ext>
                </a:extLst>
              </p:cNvPr>
              <p:cNvSpPr txBox="1"/>
              <p:nvPr/>
            </p:nvSpPr>
            <p:spPr>
              <a:xfrm>
                <a:off x="717524" y="1523902"/>
                <a:ext cx="3429026" cy="30777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smtClean="0">
                    <a:latin typeface="Arial" panose="020B0604020202020204" pitchFamily="34" charset="0"/>
                    <a:cs typeface="Arial" panose="020B0604020202020204" pitchFamily="34" charset="0"/>
                  </a:rPr>
                  <a:t>Monitoring</a:t>
                </a:r>
                <a:endParaRPr lang="en-US" sz="1400" b="1" noProof="1">
                  <a:solidFill>
                    <a:schemeClr val="bg1"/>
                  </a:solidFill>
                  <a:latin typeface="Arial" panose="020B0604020202020204" pitchFamily="34" charset="0"/>
                  <a:cs typeface="Arial" panose="020B0604020202020204" pitchFamily="34" charset="0"/>
                </a:endParaRPr>
              </a:p>
            </p:txBody>
          </p:sp>
          <p:sp>
            <p:nvSpPr>
              <p:cNvPr id="58" name="TextBox 30">
                <a:extLst>
                  <a:ext uri="{FF2B5EF4-FFF2-40B4-BE49-F238E27FC236}">
                    <a16:creationId xmlns:a16="http://schemas.microsoft.com/office/drawing/2014/main" id="{ACB1D35D-6D85-D847-A9BB-55FC57810797}"/>
                  </a:ext>
                </a:extLst>
              </p:cNvPr>
              <p:cNvSpPr txBox="1"/>
              <p:nvPr/>
            </p:nvSpPr>
            <p:spPr>
              <a:xfrm>
                <a:off x="717524" y="1829170"/>
                <a:ext cx="1739926"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Azure Defender for Cloud</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Azure Sentinel</a:t>
                </a: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Splunk</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SolarWinds</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RSA </a:t>
                </a:r>
                <a:r>
                  <a:rPr lang="en-US" sz="800" dirty="0" err="1" smtClean="0">
                    <a:latin typeface="Arial" panose="020B0604020202020204" pitchFamily="34" charset="0"/>
                    <a:cs typeface="Arial" panose="020B0604020202020204" pitchFamily="34" charset="0"/>
                  </a:rPr>
                  <a:t>NetWitness</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Archer</a:t>
                </a: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ThreatConnect</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OWASP Threat Dragon</a:t>
                </a:r>
              </a:p>
            </p:txBody>
          </p:sp>
          <p:sp>
            <p:nvSpPr>
              <p:cNvPr id="59" name="TextBox 30">
                <a:extLst>
                  <a:ext uri="{FF2B5EF4-FFF2-40B4-BE49-F238E27FC236}">
                    <a16:creationId xmlns:a16="http://schemas.microsoft.com/office/drawing/2014/main" id="{ACB1D35D-6D85-D847-A9BB-55FC57810797}"/>
                  </a:ext>
                </a:extLst>
              </p:cNvPr>
              <p:cNvSpPr txBox="1"/>
              <p:nvPr/>
            </p:nvSpPr>
            <p:spPr>
              <a:xfrm>
                <a:off x="2457450" y="1829170"/>
                <a:ext cx="1689100"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Chef</a:t>
                </a: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HashiCorp</a:t>
                </a:r>
                <a:r>
                  <a:rPr lang="en-US" sz="800" dirty="0" smtClean="0">
                    <a:latin typeface="Arial" panose="020B0604020202020204" pitchFamily="34" charset="0"/>
                    <a:cs typeface="Arial" panose="020B0604020202020204" pitchFamily="34" charset="0"/>
                  </a:rPr>
                  <a:t> Sentinel</a:t>
                </a: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nmap</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Etsy Morgue</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Orca Security</a:t>
                </a: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HackerOne</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graphite</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Wiz.io</a:t>
                </a:r>
              </a:p>
            </p:txBody>
          </p:sp>
        </p:grpSp>
        <p:sp>
          <p:nvSpPr>
            <p:cNvPr id="56" name="Rectangle 55"/>
            <p:cNvSpPr/>
            <p:nvPr/>
          </p:nvSpPr>
          <p:spPr>
            <a:xfrm>
              <a:off x="585302" y="1486554"/>
              <a:ext cx="3660128" cy="1505459"/>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0" name="Group 59"/>
          <p:cNvGrpSpPr/>
          <p:nvPr/>
        </p:nvGrpSpPr>
        <p:grpSpPr>
          <a:xfrm>
            <a:off x="519416" y="4756940"/>
            <a:ext cx="3660128" cy="1505459"/>
            <a:chOff x="585302" y="1486554"/>
            <a:chExt cx="3660128" cy="1505459"/>
          </a:xfrm>
        </p:grpSpPr>
        <p:grpSp>
          <p:nvGrpSpPr>
            <p:cNvPr id="61" name="Group 60"/>
            <p:cNvGrpSpPr/>
            <p:nvPr/>
          </p:nvGrpSpPr>
          <p:grpSpPr>
            <a:xfrm>
              <a:off x="717524" y="1523902"/>
              <a:ext cx="3429026" cy="1382486"/>
              <a:chOff x="717524" y="1523902"/>
              <a:chExt cx="3429026" cy="1382486"/>
            </a:xfrm>
          </p:grpSpPr>
          <p:sp>
            <p:nvSpPr>
              <p:cNvPr id="63" name="TextBox 29">
                <a:extLst>
                  <a:ext uri="{FF2B5EF4-FFF2-40B4-BE49-F238E27FC236}">
                    <a16:creationId xmlns:a16="http://schemas.microsoft.com/office/drawing/2014/main" id="{2479D4D5-D449-1748-9FDD-0C3A5A7D1BAD}"/>
                  </a:ext>
                </a:extLst>
              </p:cNvPr>
              <p:cNvSpPr txBox="1"/>
              <p:nvPr/>
            </p:nvSpPr>
            <p:spPr>
              <a:xfrm>
                <a:off x="717524" y="1523902"/>
                <a:ext cx="3429026" cy="30777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smtClean="0">
                    <a:latin typeface="Arial" panose="020B0604020202020204" pitchFamily="34" charset="0"/>
                    <a:cs typeface="Arial" panose="020B0604020202020204" pitchFamily="34" charset="0"/>
                  </a:rPr>
                  <a:t>Operations</a:t>
                </a:r>
                <a:endParaRPr lang="en-US" sz="1400" b="1" noProof="1">
                  <a:solidFill>
                    <a:schemeClr val="bg1"/>
                  </a:solidFill>
                  <a:latin typeface="Arial" panose="020B0604020202020204" pitchFamily="34" charset="0"/>
                  <a:cs typeface="Arial" panose="020B0604020202020204" pitchFamily="34" charset="0"/>
                </a:endParaRPr>
              </a:p>
            </p:txBody>
          </p:sp>
          <p:sp>
            <p:nvSpPr>
              <p:cNvPr id="64" name="TextBox 30">
                <a:extLst>
                  <a:ext uri="{FF2B5EF4-FFF2-40B4-BE49-F238E27FC236}">
                    <a16:creationId xmlns:a16="http://schemas.microsoft.com/office/drawing/2014/main" id="{ACB1D35D-6D85-D847-A9BB-55FC57810797}"/>
                  </a:ext>
                </a:extLst>
              </p:cNvPr>
              <p:cNvSpPr txBox="1"/>
              <p:nvPr/>
            </p:nvSpPr>
            <p:spPr>
              <a:xfrm>
                <a:off x="717524" y="1829170"/>
                <a:ext cx="1739926" cy="954107"/>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BMC Remedy</a:t>
                </a: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ServiceNow</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LinkedIn Learning</a:t>
                </a: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Udemy</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Evil user stories</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OWASP Threat Dragon</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CERT Secure Coding Standards</a:t>
                </a:r>
              </a:p>
            </p:txBody>
          </p:sp>
          <p:sp>
            <p:nvSpPr>
              <p:cNvPr id="65" name="TextBox 30">
                <a:extLst>
                  <a:ext uri="{FF2B5EF4-FFF2-40B4-BE49-F238E27FC236}">
                    <a16:creationId xmlns:a16="http://schemas.microsoft.com/office/drawing/2014/main" id="{ACB1D35D-6D85-D847-A9BB-55FC57810797}"/>
                  </a:ext>
                </a:extLst>
              </p:cNvPr>
              <p:cNvSpPr txBox="1"/>
              <p:nvPr/>
            </p:nvSpPr>
            <p:spPr>
              <a:xfrm>
                <a:off x="2457450" y="1829170"/>
                <a:ext cx="1689100"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Qualys</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Tenable</a:t>
                </a: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Spiceworks</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BeyondTrust</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AWS </a:t>
                </a:r>
                <a:r>
                  <a:rPr lang="en-US" sz="800" dirty="0" err="1" smtClean="0">
                    <a:latin typeface="Arial" panose="020B0604020202020204" pitchFamily="34" charset="0"/>
                    <a:cs typeface="Arial" panose="020B0604020202020204" pitchFamily="34" charset="0"/>
                  </a:rPr>
                  <a:t>CloudTrail</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Nessus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Seriously … stop reading</a:t>
                </a:r>
                <a:r>
                  <a:rPr lang="en-US" sz="800" dirty="0" smtClean="0">
                    <a:latin typeface="Arial" panose="020B0604020202020204" pitchFamily="34" charset="0"/>
                    <a:cs typeface="Arial" panose="020B0604020202020204" pitchFamily="34" charset="0"/>
                  </a:rPr>
                  <a:t>!  You will hurt your eyes.</a:t>
                </a:r>
                <a:endParaRPr lang="en-US" sz="800" dirty="0">
                  <a:latin typeface="Arial" panose="020B0604020202020204" pitchFamily="34" charset="0"/>
                  <a:cs typeface="Arial" panose="020B0604020202020204" pitchFamily="34" charset="0"/>
                </a:endParaRPr>
              </a:p>
            </p:txBody>
          </p:sp>
        </p:grpSp>
        <p:sp>
          <p:nvSpPr>
            <p:cNvPr id="62" name="Rectangle 61"/>
            <p:cNvSpPr/>
            <p:nvPr/>
          </p:nvSpPr>
          <p:spPr>
            <a:xfrm>
              <a:off x="585302" y="1486554"/>
              <a:ext cx="3660128" cy="1505459"/>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6" name="Group 65"/>
          <p:cNvGrpSpPr/>
          <p:nvPr/>
        </p:nvGrpSpPr>
        <p:grpSpPr>
          <a:xfrm>
            <a:off x="7674344" y="1227793"/>
            <a:ext cx="3660128" cy="1505459"/>
            <a:chOff x="585302" y="1486554"/>
            <a:chExt cx="3660128" cy="1505459"/>
          </a:xfrm>
        </p:grpSpPr>
        <p:grpSp>
          <p:nvGrpSpPr>
            <p:cNvPr id="67" name="Group 66"/>
            <p:cNvGrpSpPr/>
            <p:nvPr/>
          </p:nvGrpSpPr>
          <p:grpSpPr>
            <a:xfrm>
              <a:off x="717524" y="1523902"/>
              <a:ext cx="3429026" cy="1382486"/>
              <a:chOff x="717524" y="1523902"/>
              <a:chExt cx="3429026" cy="1382486"/>
            </a:xfrm>
          </p:grpSpPr>
          <p:sp>
            <p:nvSpPr>
              <p:cNvPr id="69" name="TextBox 29">
                <a:extLst>
                  <a:ext uri="{FF2B5EF4-FFF2-40B4-BE49-F238E27FC236}">
                    <a16:creationId xmlns:a16="http://schemas.microsoft.com/office/drawing/2014/main" id="{2479D4D5-D449-1748-9FDD-0C3A5A7D1BAD}"/>
                  </a:ext>
                </a:extLst>
              </p:cNvPr>
              <p:cNvSpPr txBox="1"/>
              <p:nvPr/>
            </p:nvSpPr>
            <p:spPr>
              <a:xfrm>
                <a:off x="717524" y="1523902"/>
                <a:ext cx="3429026" cy="30777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smtClean="0">
                    <a:latin typeface="Arial" panose="020B0604020202020204" pitchFamily="34" charset="0"/>
                    <a:cs typeface="Arial" panose="020B0604020202020204" pitchFamily="34" charset="0"/>
                  </a:rPr>
                  <a:t>Infrastructure</a:t>
                </a:r>
                <a:endParaRPr lang="en-US" sz="1400" b="1" noProof="1">
                  <a:solidFill>
                    <a:schemeClr val="bg1"/>
                  </a:solidFill>
                  <a:latin typeface="Arial" panose="020B0604020202020204" pitchFamily="34" charset="0"/>
                  <a:cs typeface="Arial" panose="020B0604020202020204" pitchFamily="34" charset="0"/>
                </a:endParaRPr>
              </a:p>
            </p:txBody>
          </p:sp>
          <p:sp>
            <p:nvSpPr>
              <p:cNvPr id="70" name="TextBox 30">
                <a:extLst>
                  <a:ext uri="{FF2B5EF4-FFF2-40B4-BE49-F238E27FC236}">
                    <a16:creationId xmlns:a16="http://schemas.microsoft.com/office/drawing/2014/main" id="{ACB1D35D-6D85-D847-A9BB-55FC57810797}"/>
                  </a:ext>
                </a:extLst>
              </p:cNvPr>
              <p:cNvSpPr txBox="1"/>
              <p:nvPr/>
            </p:nvSpPr>
            <p:spPr>
              <a:xfrm>
                <a:off x="717524" y="1829170"/>
                <a:ext cx="1739926"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Azure Virtual Machines</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Amazon Machine Images</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GCP Compute Engine</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Docker</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ECR</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Terraform</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YAML</a:t>
                </a: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Ansible</a:t>
                </a:r>
                <a:endParaRPr lang="en-US" sz="800" dirty="0" smtClean="0">
                  <a:latin typeface="Arial" panose="020B0604020202020204" pitchFamily="34" charset="0"/>
                  <a:cs typeface="Arial" panose="020B0604020202020204" pitchFamily="34" charset="0"/>
                </a:endParaRPr>
              </a:p>
            </p:txBody>
          </p:sp>
          <p:sp>
            <p:nvSpPr>
              <p:cNvPr id="71" name="TextBox 30">
                <a:extLst>
                  <a:ext uri="{FF2B5EF4-FFF2-40B4-BE49-F238E27FC236}">
                    <a16:creationId xmlns:a16="http://schemas.microsoft.com/office/drawing/2014/main" id="{ACB1D35D-6D85-D847-A9BB-55FC57810797}"/>
                  </a:ext>
                </a:extLst>
              </p:cNvPr>
              <p:cNvSpPr txBox="1"/>
              <p:nvPr/>
            </p:nvSpPr>
            <p:spPr>
              <a:xfrm>
                <a:off x="2457450" y="1829170"/>
                <a:ext cx="1689100"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Chef</a:t>
                </a: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SaltStack</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AWS </a:t>
                </a:r>
                <a:r>
                  <a:rPr lang="en-US" sz="800" dirty="0" err="1" smtClean="0">
                    <a:latin typeface="Arial" panose="020B0604020202020204" pitchFamily="34" charset="0"/>
                    <a:cs typeface="Arial" panose="020B0604020202020204" pitchFamily="34" charset="0"/>
                  </a:rPr>
                  <a:t>CloudFormation</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Azure Resource Manager</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CIS Benchmarks</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SCCM</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Qualys Patch Management</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Automatic Updates</a:t>
                </a:r>
              </a:p>
            </p:txBody>
          </p:sp>
        </p:grpSp>
        <p:sp>
          <p:nvSpPr>
            <p:cNvPr id="68" name="Rectangle 67"/>
            <p:cNvSpPr/>
            <p:nvPr/>
          </p:nvSpPr>
          <p:spPr>
            <a:xfrm>
              <a:off x="585302" y="1486554"/>
              <a:ext cx="3660128" cy="1505459"/>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2" name="Group 71"/>
          <p:cNvGrpSpPr/>
          <p:nvPr/>
        </p:nvGrpSpPr>
        <p:grpSpPr>
          <a:xfrm>
            <a:off x="8420793" y="3003156"/>
            <a:ext cx="3660128" cy="1505459"/>
            <a:chOff x="585302" y="1486554"/>
            <a:chExt cx="3660128" cy="1505459"/>
          </a:xfrm>
        </p:grpSpPr>
        <p:grpSp>
          <p:nvGrpSpPr>
            <p:cNvPr id="73" name="Group 72"/>
            <p:cNvGrpSpPr/>
            <p:nvPr/>
          </p:nvGrpSpPr>
          <p:grpSpPr>
            <a:xfrm>
              <a:off x="717524" y="1523902"/>
              <a:ext cx="3429026" cy="1382486"/>
              <a:chOff x="717524" y="1523902"/>
              <a:chExt cx="3429026" cy="1382486"/>
            </a:xfrm>
          </p:grpSpPr>
          <p:sp>
            <p:nvSpPr>
              <p:cNvPr id="75" name="TextBox 29">
                <a:extLst>
                  <a:ext uri="{FF2B5EF4-FFF2-40B4-BE49-F238E27FC236}">
                    <a16:creationId xmlns:a16="http://schemas.microsoft.com/office/drawing/2014/main" id="{2479D4D5-D449-1748-9FDD-0C3A5A7D1BAD}"/>
                  </a:ext>
                </a:extLst>
              </p:cNvPr>
              <p:cNvSpPr txBox="1"/>
              <p:nvPr/>
            </p:nvSpPr>
            <p:spPr>
              <a:xfrm>
                <a:off x="717524" y="1523902"/>
                <a:ext cx="3429026" cy="30777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smtClean="0">
                    <a:latin typeface="Arial" panose="020B0604020202020204" pitchFamily="34" charset="0"/>
                    <a:cs typeface="Arial" panose="020B0604020202020204" pitchFamily="34" charset="0"/>
                  </a:rPr>
                  <a:t>Developer Tooling</a:t>
                </a:r>
                <a:endParaRPr lang="en-US" sz="1400" b="1" noProof="1">
                  <a:solidFill>
                    <a:schemeClr val="bg1"/>
                  </a:solidFill>
                  <a:latin typeface="Arial" panose="020B0604020202020204" pitchFamily="34" charset="0"/>
                  <a:cs typeface="Arial" panose="020B0604020202020204" pitchFamily="34" charset="0"/>
                </a:endParaRPr>
              </a:p>
            </p:txBody>
          </p:sp>
          <p:sp>
            <p:nvSpPr>
              <p:cNvPr id="76" name="TextBox 30">
                <a:extLst>
                  <a:ext uri="{FF2B5EF4-FFF2-40B4-BE49-F238E27FC236}">
                    <a16:creationId xmlns:a16="http://schemas.microsoft.com/office/drawing/2014/main" id="{ACB1D35D-6D85-D847-A9BB-55FC57810797}"/>
                  </a:ext>
                </a:extLst>
              </p:cNvPr>
              <p:cNvSpPr txBox="1"/>
              <p:nvPr/>
            </p:nvSpPr>
            <p:spPr>
              <a:xfrm>
                <a:off x="717524" y="1829170"/>
                <a:ext cx="1739926"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NPM</a:t>
                </a: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NodeJS</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SonarLint</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DeepSource</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SonarQube</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JetBrains</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Github</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GitLab</a:t>
                </a:r>
                <a:endParaRPr lang="en-US" sz="800" dirty="0" smtClean="0">
                  <a:latin typeface="Arial" panose="020B0604020202020204" pitchFamily="34" charset="0"/>
                  <a:cs typeface="Arial" panose="020B0604020202020204" pitchFamily="34" charset="0"/>
                </a:endParaRPr>
              </a:p>
            </p:txBody>
          </p:sp>
          <p:sp>
            <p:nvSpPr>
              <p:cNvPr id="77" name="TextBox 30">
                <a:extLst>
                  <a:ext uri="{FF2B5EF4-FFF2-40B4-BE49-F238E27FC236}">
                    <a16:creationId xmlns:a16="http://schemas.microsoft.com/office/drawing/2014/main" id="{ACB1D35D-6D85-D847-A9BB-55FC57810797}"/>
                  </a:ext>
                </a:extLst>
              </p:cNvPr>
              <p:cNvSpPr txBox="1"/>
              <p:nvPr/>
            </p:nvSpPr>
            <p:spPr>
              <a:xfrm>
                <a:off x="2457450" y="1829170"/>
                <a:ext cx="1689100"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BitBucket</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Azure DevOps</a:t>
                </a: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Github</a:t>
                </a:r>
                <a:r>
                  <a:rPr lang="en-US" sz="800" dirty="0" smtClean="0">
                    <a:latin typeface="Arial" panose="020B0604020202020204" pitchFamily="34" charset="0"/>
                    <a:cs typeface="Arial" panose="020B0604020202020204" pitchFamily="34" charset="0"/>
                  </a:rPr>
                  <a:t> Actions</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JIRA</a:t>
                </a: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Artifactory</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ReSharper</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Final warning!  Stop it!</a:t>
                </a: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VSCode</a:t>
                </a:r>
                <a:endParaRPr lang="en-US" sz="800" dirty="0" smtClean="0">
                  <a:latin typeface="Arial" panose="020B0604020202020204" pitchFamily="34" charset="0"/>
                  <a:cs typeface="Arial" panose="020B0604020202020204" pitchFamily="34" charset="0"/>
                </a:endParaRPr>
              </a:p>
            </p:txBody>
          </p:sp>
        </p:grpSp>
        <p:sp>
          <p:nvSpPr>
            <p:cNvPr id="74" name="Rectangle 73"/>
            <p:cNvSpPr/>
            <p:nvPr/>
          </p:nvSpPr>
          <p:spPr>
            <a:xfrm>
              <a:off x="585302" y="1486554"/>
              <a:ext cx="3660128" cy="1505459"/>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8" name="Group 77"/>
          <p:cNvGrpSpPr/>
          <p:nvPr/>
        </p:nvGrpSpPr>
        <p:grpSpPr>
          <a:xfrm>
            <a:off x="7716428" y="4756939"/>
            <a:ext cx="3660128" cy="1505459"/>
            <a:chOff x="585302" y="1486554"/>
            <a:chExt cx="3660128" cy="1505459"/>
          </a:xfrm>
        </p:grpSpPr>
        <p:grpSp>
          <p:nvGrpSpPr>
            <p:cNvPr id="79" name="Group 78"/>
            <p:cNvGrpSpPr/>
            <p:nvPr/>
          </p:nvGrpSpPr>
          <p:grpSpPr>
            <a:xfrm>
              <a:off x="717524" y="1523902"/>
              <a:ext cx="3429026" cy="1382486"/>
              <a:chOff x="717524" y="1523902"/>
              <a:chExt cx="3429026" cy="1382486"/>
            </a:xfrm>
          </p:grpSpPr>
          <p:sp>
            <p:nvSpPr>
              <p:cNvPr id="81" name="TextBox 29">
                <a:extLst>
                  <a:ext uri="{FF2B5EF4-FFF2-40B4-BE49-F238E27FC236}">
                    <a16:creationId xmlns:a16="http://schemas.microsoft.com/office/drawing/2014/main" id="{2479D4D5-D449-1748-9FDD-0C3A5A7D1BAD}"/>
                  </a:ext>
                </a:extLst>
              </p:cNvPr>
              <p:cNvSpPr txBox="1"/>
              <p:nvPr/>
            </p:nvSpPr>
            <p:spPr>
              <a:xfrm>
                <a:off x="717524" y="1523902"/>
                <a:ext cx="3429026" cy="30777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smtClean="0">
                    <a:latin typeface="Arial" panose="020B0604020202020204" pitchFamily="34" charset="0"/>
                    <a:cs typeface="Arial" panose="020B0604020202020204" pitchFamily="34" charset="0"/>
                  </a:rPr>
                  <a:t>Deployment</a:t>
                </a:r>
                <a:endParaRPr lang="en-US" sz="1400" b="1" noProof="1">
                  <a:solidFill>
                    <a:schemeClr val="bg1"/>
                  </a:solidFill>
                  <a:latin typeface="Arial" panose="020B0604020202020204" pitchFamily="34" charset="0"/>
                  <a:cs typeface="Arial" panose="020B0604020202020204" pitchFamily="34" charset="0"/>
                </a:endParaRPr>
              </a:p>
            </p:txBody>
          </p:sp>
          <p:sp>
            <p:nvSpPr>
              <p:cNvPr id="82" name="TextBox 30">
                <a:extLst>
                  <a:ext uri="{FF2B5EF4-FFF2-40B4-BE49-F238E27FC236}">
                    <a16:creationId xmlns:a16="http://schemas.microsoft.com/office/drawing/2014/main" id="{ACB1D35D-6D85-D847-A9BB-55FC57810797}"/>
                  </a:ext>
                </a:extLst>
              </p:cNvPr>
              <p:cNvSpPr txBox="1"/>
              <p:nvPr/>
            </p:nvSpPr>
            <p:spPr>
              <a:xfrm>
                <a:off x="717524" y="1829170"/>
                <a:ext cx="1739926"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Jenkins</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Azure DevOps</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AWS Deploy</a:t>
                </a: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VeraCode</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Fortify</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Selenium</a:t>
                </a: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TestComplete</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Azure Key Vault</a:t>
                </a:r>
              </a:p>
            </p:txBody>
          </p:sp>
          <p:sp>
            <p:nvSpPr>
              <p:cNvPr id="83" name="TextBox 30">
                <a:extLst>
                  <a:ext uri="{FF2B5EF4-FFF2-40B4-BE49-F238E27FC236}">
                    <a16:creationId xmlns:a16="http://schemas.microsoft.com/office/drawing/2014/main" id="{ACB1D35D-6D85-D847-A9BB-55FC57810797}"/>
                  </a:ext>
                </a:extLst>
              </p:cNvPr>
              <p:cNvSpPr txBox="1"/>
              <p:nvPr/>
            </p:nvSpPr>
            <p:spPr>
              <a:xfrm>
                <a:off x="2457450" y="1829170"/>
                <a:ext cx="1689100"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AWS KMS</a:t>
                </a: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Atlassian</a:t>
                </a:r>
                <a:r>
                  <a:rPr lang="en-US" sz="800" dirty="0" smtClean="0">
                    <a:latin typeface="Arial" panose="020B0604020202020204" pitchFamily="34" charset="0"/>
                    <a:cs typeface="Arial" panose="020B0604020202020204" pitchFamily="34" charset="0"/>
                  </a:rPr>
                  <a:t> Bamboo</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TeamCity</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YAML</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PowerShell</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SARIF SAST Tools</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Yarn</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Test Management</a:t>
                </a:r>
              </a:p>
            </p:txBody>
          </p:sp>
        </p:grpSp>
        <p:sp>
          <p:nvSpPr>
            <p:cNvPr id="80" name="Rectangle 79"/>
            <p:cNvSpPr/>
            <p:nvPr/>
          </p:nvSpPr>
          <p:spPr>
            <a:xfrm>
              <a:off x="585302" y="1486554"/>
              <a:ext cx="3660128" cy="1505459"/>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 name="Rectangle 2"/>
          <p:cNvSpPr/>
          <p:nvPr/>
        </p:nvSpPr>
        <p:spPr>
          <a:xfrm>
            <a:off x="4441610" y="1395645"/>
            <a:ext cx="2821606" cy="954107"/>
          </a:xfrm>
          <a:prstGeom prst="rect">
            <a:avLst/>
          </a:prstGeom>
        </p:spPr>
        <p:txBody>
          <a:bodyPr wrap="none">
            <a:spAutoFit/>
          </a:bodyPr>
          <a:lstStyle/>
          <a:p>
            <a:r>
              <a:rPr lang="en-GB" sz="2800" dirty="0">
                <a:latin typeface="Arial" panose="020B0604020202020204" pitchFamily="34" charset="0"/>
                <a:cs typeface="Arial" panose="020B0604020202020204" pitchFamily="34" charset="0"/>
              </a:rPr>
              <a:t>The </a:t>
            </a:r>
            <a:r>
              <a:rPr lang="en-GB" sz="2800" dirty="0" err="1" smtClean="0">
                <a:latin typeface="Arial" panose="020B0604020202020204" pitchFamily="34" charset="0"/>
                <a:cs typeface="Arial" panose="020B0604020202020204" pitchFamily="34" charset="0"/>
              </a:rPr>
              <a:t>DevSecOps</a:t>
            </a:r>
            <a:endParaRPr lang="en-GB" sz="2800" dirty="0" smtClean="0">
              <a:latin typeface="Arial" panose="020B0604020202020204" pitchFamily="34" charset="0"/>
              <a:cs typeface="Arial" panose="020B0604020202020204" pitchFamily="34" charset="0"/>
            </a:endParaRPr>
          </a:p>
          <a:p>
            <a:pPr algn="ctr"/>
            <a:r>
              <a:rPr lang="en-GB" sz="2800" dirty="0" smtClean="0">
                <a:latin typeface="Arial" panose="020B0604020202020204" pitchFamily="34" charset="0"/>
                <a:cs typeface="Arial" panose="020B0604020202020204" pitchFamily="34" charset="0"/>
              </a:rPr>
              <a:t>Toolchain </a:t>
            </a:r>
          </a:p>
        </p:txBody>
      </p:sp>
      <p:sp>
        <p:nvSpPr>
          <p:cNvPr id="5" name="Rectangle 4"/>
          <p:cNvSpPr/>
          <p:nvPr/>
        </p:nvSpPr>
        <p:spPr>
          <a:xfrm>
            <a:off x="4625654" y="5546293"/>
            <a:ext cx="2587632" cy="461665"/>
          </a:xfrm>
          <a:prstGeom prst="rect">
            <a:avLst/>
          </a:prstGeom>
        </p:spPr>
        <p:txBody>
          <a:bodyPr wrap="none">
            <a:spAutoFit/>
          </a:bodyPr>
          <a:lstStyle/>
          <a:p>
            <a:pPr algn="ctr"/>
            <a:r>
              <a:rPr lang="en-GB" sz="2400" dirty="0">
                <a:latin typeface="Arial" panose="020B0604020202020204" pitchFamily="34" charset="0"/>
                <a:cs typeface="Arial" panose="020B0604020202020204" pitchFamily="34" charset="0"/>
              </a:rPr>
              <a:t>(VERY abridged!)</a:t>
            </a:r>
          </a:p>
        </p:txBody>
      </p:sp>
    </p:spTree>
    <p:extLst>
      <p:ext uri="{BB962C8B-B14F-4D97-AF65-F5344CB8AC3E}">
        <p14:creationId xmlns:p14="http://schemas.microsoft.com/office/powerpoint/2010/main" val="420160290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Bank LINKS Template">
  <a:themeElements>
    <a:clrScheme name="Custom 36">
      <a:dk1>
        <a:srgbClr val="000000"/>
      </a:dk1>
      <a:lt1>
        <a:srgbClr val="FFFFFF"/>
      </a:lt1>
      <a:dk2>
        <a:srgbClr val="12273F"/>
      </a:dk2>
      <a:lt2>
        <a:srgbClr val="C4C9CF"/>
      </a:lt2>
      <a:accent1>
        <a:srgbClr val="3CD7D9"/>
      </a:accent1>
      <a:accent2>
        <a:srgbClr val="FF7300"/>
      </a:accent2>
      <a:accent3>
        <a:srgbClr val="9E71FE"/>
      </a:accent3>
      <a:accent4>
        <a:srgbClr val="D4AF37"/>
      </a:accent4>
      <a:accent5>
        <a:srgbClr val="A5D700"/>
      </a:accent5>
      <a:accent6>
        <a:srgbClr val="FF50C8"/>
      </a:accent6>
      <a:hlink>
        <a:srgbClr val="12273F"/>
      </a:hlink>
      <a:folHlink>
        <a:srgbClr val="12273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E-Official Template A V2" id="{05EC74AB-E69D-4B41-9543-D57883680519}" vid="{A6AC0DB2-2B97-FF42-889B-B46D3A30912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1536</TotalTime>
  <Words>2910</Words>
  <Application>Microsoft Office PowerPoint</Application>
  <PresentationFormat>Widescreen</PresentationFormat>
  <Paragraphs>370</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Bahnschrift Condensed</vt:lpstr>
      <vt:lpstr>Berlin Sans FB</vt:lpstr>
      <vt:lpstr>Calibri</vt:lpstr>
      <vt:lpstr>Century Gothic</vt:lpstr>
      <vt:lpstr>Lucida Console</vt:lpstr>
      <vt:lpstr>Bank LINKS Template</vt:lpstr>
      <vt:lpstr>PowerPoint Presentation</vt:lpstr>
      <vt:lpstr>Who’s this talking to me now?</vt:lpstr>
      <vt:lpstr>DevOps vs Security – The Perception</vt:lpstr>
      <vt:lpstr>Where should Sec live?</vt:lpstr>
      <vt:lpstr>Where should Sec live?</vt:lpstr>
      <vt:lpstr>Where should Sec live?</vt:lpstr>
      <vt:lpstr>Where should Sec live?</vt:lpstr>
      <vt:lpstr>#DevSecOpsHow</vt:lpstr>
      <vt:lpstr>#DevSecOpsHow</vt:lpstr>
      <vt:lpstr>Vince’s Five Rules of DevSecOps in the Cloud</vt:lpstr>
      <vt:lpstr>And Finally…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Matteo Ruisi</dc:creator>
  <cp:lastModifiedBy>King, Vincent</cp:lastModifiedBy>
  <cp:revision>47</cp:revision>
  <cp:lastPrinted>2022-08-25T09:46:36Z</cp:lastPrinted>
  <dcterms:created xsi:type="dcterms:W3CDTF">2022-03-04T14:18:02Z</dcterms:created>
  <dcterms:modified xsi:type="dcterms:W3CDTF">2022-10-24T10:45:53Z</dcterms:modified>
</cp:coreProperties>
</file>