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8" r:id="rId1"/>
    <p:sldMasterId id="2147483817" r:id="rId2"/>
  </p:sldMasterIdLst>
  <p:notesMasterIdLst>
    <p:notesMasterId r:id="rId21"/>
  </p:notesMasterIdLst>
  <p:sldIdLst>
    <p:sldId id="378" r:id="rId3"/>
    <p:sldId id="379" r:id="rId4"/>
    <p:sldId id="383" r:id="rId5"/>
    <p:sldId id="386" r:id="rId6"/>
    <p:sldId id="380" r:id="rId7"/>
    <p:sldId id="387" r:id="rId8"/>
    <p:sldId id="389" r:id="rId9"/>
    <p:sldId id="395" r:id="rId10"/>
    <p:sldId id="306" r:id="rId11"/>
    <p:sldId id="388" r:id="rId12"/>
    <p:sldId id="390" r:id="rId13"/>
    <p:sldId id="391" r:id="rId14"/>
    <p:sldId id="392" r:id="rId15"/>
    <p:sldId id="393" r:id="rId16"/>
    <p:sldId id="394" r:id="rId17"/>
    <p:sldId id="357" r:id="rId18"/>
    <p:sldId id="385" r:id="rId19"/>
    <p:sldId id="381" r:id="rId20"/>
  </p:sldIdLst>
  <p:sldSz cx="12192000" cy="6858000"/>
  <p:notesSz cx="6858000" cy="91440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263E"/>
    <a:srgbClr val="12273F"/>
    <a:srgbClr val="E7E9EC"/>
    <a:srgbClr val="77E3E4"/>
    <a:srgbClr val="C4C9CF"/>
    <a:srgbClr val="FE015B"/>
    <a:srgbClr val="3CD7D9"/>
    <a:srgbClr val="FF7300"/>
    <a:srgbClr val="9E71FE"/>
    <a:srgbClr val="D4AF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8EF121-8A75-46BA-A189-86895C31D7ED}" v="11" dt="2023-01-27T09:46:27.5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9" autoAdjust="0"/>
    <p:restoredTop sz="61512" autoAdjust="0"/>
  </p:normalViewPr>
  <p:slideViewPr>
    <p:cSldViewPr snapToGrid="0" showGuides="1">
      <p:cViewPr varScale="1">
        <p:scale>
          <a:sx n="64" d="100"/>
          <a:sy n="64" d="100"/>
        </p:scale>
        <p:origin x="1276" y="56"/>
      </p:cViewPr>
      <p:guideLst/>
    </p:cSldViewPr>
  </p:slideViewPr>
  <p:notesTextViewPr>
    <p:cViewPr>
      <p:scale>
        <a:sx n="125" d="100"/>
        <a:sy n="125" d="100"/>
      </p:scale>
      <p:origin x="0" y="0"/>
    </p:cViewPr>
  </p:notesTextViewPr>
  <p:sorterViewPr>
    <p:cViewPr>
      <p:scale>
        <a:sx n="100" d="100"/>
        <a:sy n="100" d="100"/>
      </p:scale>
      <p:origin x="0" y="-105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gs" Target="tags/tag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cent King" userId="f96d9c2d90ad25d7" providerId="LiveId" clId="{E08EF121-8A75-46BA-A189-86895C31D7ED}"/>
    <pc:docChg chg="custSel addSld delSld modSld sldOrd modMainMaster">
      <pc:chgData name="Vincent King" userId="f96d9c2d90ad25d7" providerId="LiveId" clId="{E08EF121-8A75-46BA-A189-86895C31D7ED}" dt="2023-01-27T09:46:44.282" v="183" actId="478"/>
      <pc:docMkLst>
        <pc:docMk/>
      </pc:docMkLst>
      <pc:sldChg chg="addSp delSp modSp add mod">
        <pc:chgData name="Vincent King" userId="f96d9c2d90ad25d7" providerId="LiveId" clId="{E08EF121-8A75-46BA-A189-86895C31D7ED}" dt="2023-01-27T09:46:44.282" v="183" actId="478"/>
        <pc:sldMkLst>
          <pc:docMk/>
          <pc:sldMk cId="3546127149" sldId="306"/>
        </pc:sldMkLst>
        <pc:spChg chg="mod">
          <ac:chgData name="Vincent King" userId="f96d9c2d90ad25d7" providerId="LiveId" clId="{E08EF121-8A75-46BA-A189-86895C31D7ED}" dt="2023-01-27T09:46:26.154" v="178" actId="1076"/>
          <ac:spMkLst>
            <pc:docMk/>
            <pc:sldMk cId="3546127149" sldId="306"/>
            <ac:spMk id="2" creationId="{00000000-0000-0000-0000-000000000000}"/>
          </ac:spMkLst>
        </pc:spChg>
        <pc:spChg chg="mod">
          <ac:chgData name="Vincent King" userId="f96d9c2d90ad25d7" providerId="LiveId" clId="{E08EF121-8A75-46BA-A189-86895C31D7ED}" dt="2023-01-27T09:45:45.566" v="177" actId="20577"/>
          <ac:spMkLst>
            <pc:docMk/>
            <pc:sldMk cId="3546127149" sldId="306"/>
            <ac:spMk id="12" creationId="{00000000-0000-0000-0000-000000000000}"/>
          </ac:spMkLst>
        </pc:spChg>
        <pc:picChg chg="add mod">
          <ac:chgData name="Vincent King" userId="f96d9c2d90ad25d7" providerId="LiveId" clId="{E08EF121-8A75-46BA-A189-86895C31D7ED}" dt="2023-01-27T09:45:12.376" v="140" actId="14100"/>
          <ac:picMkLst>
            <pc:docMk/>
            <pc:sldMk cId="3546127149" sldId="306"/>
            <ac:picMk id="5" creationId="{100844DC-713A-76DC-79EA-0C00D1BB84DD}"/>
          </ac:picMkLst>
        </pc:picChg>
        <pc:picChg chg="add del mod">
          <ac:chgData name="Vincent King" userId="f96d9c2d90ad25d7" providerId="LiveId" clId="{E08EF121-8A75-46BA-A189-86895C31D7ED}" dt="2023-01-27T09:46:44.282" v="183" actId="478"/>
          <ac:picMkLst>
            <pc:docMk/>
            <pc:sldMk cId="3546127149" sldId="306"/>
            <ac:picMk id="6" creationId="{7C724D1C-4304-EDC3-D107-848E04CF188F}"/>
          </ac:picMkLst>
        </pc:picChg>
      </pc:sldChg>
      <pc:sldChg chg="modSp">
        <pc:chgData name="Vincent King" userId="f96d9c2d90ad25d7" providerId="LiveId" clId="{E08EF121-8A75-46BA-A189-86895C31D7ED}" dt="2023-01-27T09:10:48.811" v="5"/>
        <pc:sldMkLst>
          <pc:docMk/>
          <pc:sldMk cId="2819155554" sldId="357"/>
        </pc:sldMkLst>
        <pc:spChg chg="mod">
          <ac:chgData name="Vincent King" userId="f96d9c2d90ad25d7" providerId="LiveId" clId="{E08EF121-8A75-46BA-A189-86895C31D7ED}" dt="2023-01-27T09:10:48.811" v="5"/>
          <ac:spMkLst>
            <pc:docMk/>
            <pc:sldMk cId="2819155554" sldId="357"/>
            <ac:spMk id="4" creationId="{00000000-0000-0000-0000-000000000000}"/>
          </ac:spMkLst>
        </pc:spChg>
      </pc:sldChg>
      <pc:sldChg chg="modSp del">
        <pc:chgData name="Vincent King" userId="f96d9c2d90ad25d7" providerId="LiveId" clId="{E08EF121-8A75-46BA-A189-86895C31D7ED}" dt="2023-01-27T09:20:11.877" v="66" actId="47"/>
        <pc:sldMkLst>
          <pc:docMk/>
          <pc:sldMk cId="614914171" sldId="370"/>
        </pc:sldMkLst>
        <pc:spChg chg="mod">
          <ac:chgData name="Vincent King" userId="f96d9c2d90ad25d7" providerId="LiveId" clId="{E08EF121-8A75-46BA-A189-86895C31D7ED}" dt="2023-01-27T09:10:48.811" v="5"/>
          <ac:spMkLst>
            <pc:docMk/>
            <pc:sldMk cId="614914171" sldId="370"/>
            <ac:spMk id="2" creationId="{00000000-0000-0000-0000-000000000000}"/>
          </ac:spMkLst>
        </pc:spChg>
        <pc:spChg chg="mod">
          <ac:chgData name="Vincent King" userId="f96d9c2d90ad25d7" providerId="LiveId" clId="{E08EF121-8A75-46BA-A189-86895C31D7ED}" dt="2023-01-27T09:10:48.811" v="5"/>
          <ac:spMkLst>
            <pc:docMk/>
            <pc:sldMk cId="614914171" sldId="370"/>
            <ac:spMk id="4" creationId="{00000000-0000-0000-0000-000000000000}"/>
          </ac:spMkLst>
        </pc:spChg>
      </pc:sldChg>
      <pc:sldChg chg="addSp delSp modSp mod modClrScheme chgLayout">
        <pc:chgData name="Vincent King" userId="f96d9c2d90ad25d7" providerId="LiveId" clId="{E08EF121-8A75-46BA-A189-86895C31D7ED}" dt="2023-01-27T09:14:45.962" v="65" actId="478"/>
        <pc:sldMkLst>
          <pc:docMk/>
          <pc:sldMk cId="2833185368" sldId="378"/>
        </pc:sldMkLst>
        <pc:spChg chg="add del mod ord">
          <ac:chgData name="Vincent King" userId="f96d9c2d90ad25d7" providerId="LiveId" clId="{E08EF121-8A75-46BA-A189-86895C31D7ED}" dt="2023-01-27T09:12:12.101" v="9" actId="478"/>
          <ac:spMkLst>
            <pc:docMk/>
            <pc:sldMk cId="2833185368" sldId="378"/>
            <ac:spMk id="2" creationId="{8A4E0909-1C14-C936-CA3B-DE867EC840BE}"/>
          </ac:spMkLst>
        </pc:spChg>
        <pc:spChg chg="add mod ord">
          <ac:chgData name="Vincent King" userId="f96d9c2d90ad25d7" providerId="LiveId" clId="{E08EF121-8A75-46BA-A189-86895C31D7ED}" dt="2023-01-27T09:14:32.162" v="63" actId="27636"/>
          <ac:spMkLst>
            <pc:docMk/>
            <pc:sldMk cId="2833185368" sldId="378"/>
            <ac:spMk id="3" creationId="{5577B330-78C3-9678-B0C1-A6C912CA285E}"/>
          </ac:spMkLst>
        </pc:spChg>
        <pc:spChg chg="mod ord">
          <ac:chgData name="Vincent King" userId="f96d9c2d90ad25d7" providerId="LiveId" clId="{E08EF121-8A75-46BA-A189-86895C31D7ED}" dt="2023-01-27T09:14:32.143" v="62" actId="700"/>
          <ac:spMkLst>
            <pc:docMk/>
            <pc:sldMk cId="2833185368" sldId="378"/>
            <ac:spMk id="4" creationId="{0A4140A4-F2C2-C2C1-9A5C-52A09F130CD6}"/>
          </ac:spMkLst>
        </pc:spChg>
        <pc:spChg chg="del mod ord">
          <ac:chgData name="Vincent King" userId="f96d9c2d90ad25d7" providerId="LiveId" clId="{E08EF121-8A75-46BA-A189-86895C31D7ED}" dt="2023-01-27T09:11:45.408" v="8" actId="478"/>
          <ac:spMkLst>
            <pc:docMk/>
            <pc:sldMk cId="2833185368" sldId="378"/>
            <ac:spMk id="5" creationId="{EF34D590-D017-207D-A2E6-B9E58C3BE0AA}"/>
          </ac:spMkLst>
        </pc:spChg>
        <pc:spChg chg="mod ord">
          <ac:chgData name="Vincent King" userId="f96d9c2d90ad25d7" providerId="LiveId" clId="{E08EF121-8A75-46BA-A189-86895C31D7ED}" dt="2023-01-27T09:14:32.143" v="62" actId="700"/>
          <ac:spMkLst>
            <pc:docMk/>
            <pc:sldMk cId="2833185368" sldId="378"/>
            <ac:spMk id="6" creationId="{00000000-0000-0000-0000-000000000000}"/>
          </ac:spMkLst>
        </pc:spChg>
        <pc:spChg chg="del mod">
          <ac:chgData name="Vincent King" userId="f96d9c2d90ad25d7" providerId="LiveId" clId="{E08EF121-8A75-46BA-A189-86895C31D7ED}" dt="2023-01-27T09:12:31.905" v="58" actId="478"/>
          <ac:spMkLst>
            <pc:docMk/>
            <pc:sldMk cId="2833185368" sldId="378"/>
            <ac:spMk id="7" creationId="{00000000-0000-0000-0000-000000000000}"/>
          </ac:spMkLst>
        </pc:spChg>
        <pc:spChg chg="add del mod">
          <ac:chgData name="Vincent King" userId="f96d9c2d90ad25d7" providerId="LiveId" clId="{E08EF121-8A75-46BA-A189-86895C31D7ED}" dt="2023-01-27T09:14:41.812" v="64" actId="478"/>
          <ac:spMkLst>
            <pc:docMk/>
            <pc:sldMk cId="2833185368" sldId="378"/>
            <ac:spMk id="8" creationId="{F6FA2523-942E-FBD2-6143-9E24B13D3918}"/>
          </ac:spMkLst>
        </pc:spChg>
        <pc:spChg chg="add del mod">
          <ac:chgData name="Vincent King" userId="f96d9c2d90ad25d7" providerId="LiveId" clId="{E08EF121-8A75-46BA-A189-86895C31D7ED}" dt="2023-01-27T09:14:45.962" v="65" actId="478"/>
          <ac:spMkLst>
            <pc:docMk/>
            <pc:sldMk cId="2833185368" sldId="378"/>
            <ac:spMk id="9" creationId="{7908959A-2FB3-E984-1895-D6D916FA4030}"/>
          </ac:spMkLst>
        </pc:spChg>
      </pc:sldChg>
      <pc:sldChg chg="modSp modNotesTx">
        <pc:chgData name="Vincent King" userId="f96d9c2d90ad25d7" providerId="LiveId" clId="{E08EF121-8A75-46BA-A189-86895C31D7ED}" dt="2023-01-27T09:41:16.098" v="131" actId="20577"/>
        <pc:sldMkLst>
          <pc:docMk/>
          <pc:sldMk cId="3210425699" sldId="379"/>
        </pc:sldMkLst>
        <pc:spChg chg="mod">
          <ac:chgData name="Vincent King" userId="f96d9c2d90ad25d7" providerId="LiveId" clId="{E08EF121-8A75-46BA-A189-86895C31D7ED}" dt="2023-01-27T09:10:48.811" v="5"/>
          <ac:spMkLst>
            <pc:docMk/>
            <pc:sldMk cId="3210425699" sldId="379"/>
            <ac:spMk id="2" creationId="{00000000-0000-0000-0000-000000000000}"/>
          </ac:spMkLst>
        </pc:spChg>
        <pc:spChg chg="mod">
          <ac:chgData name="Vincent King" userId="f96d9c2d90ad25d7" providerId="LiveId" clId="{E08EF121-8A75-46BA-A189-86895C31D7ED}" dt="2023-01-27T09:10:48.811" v="5"/>
          <ac:spMkLst>
            <pc:docMk/>
            <pc:sldMk cId="3210425699" sldId="379"/>
            <ac:spMk id="4" creationId="{00000000-0000-0000-0000-000000000000}"/>
          </ac:spMkLst>
        </pc:spChg>
      </pc:sldChg>
      <pc:sldChg chg="modSp">
        <pc:chgData name="Vincent King" userId="f96d9c2d90ad25d7" providerId="LiveId" clId="{E08EF121-8A75-46BA-A189-86895C31D7ED}" dt="2023-01-27T09:10:48.811" v="5"/>
        <pc:sldMkLst>
          <pc:docMk/>
          <pc:sldMk cId="2407275958" sldId="380"/>
        </pc:sldMkLst>
        <pc:spChg chg="mod">
          <ac:chgData name="Vincent King" userId="f96d9c2d90ad25d7" providerId="LiveId" clId="{E08EF121-8A75-46BA-A189-86895C31D7ED}" dt="2023-01-27T09:10:48.811" v="5"/>
          <ac:spMkLst>
            <pc:docMk/>
            <pc:sldMk cId="2407275958" sldId="380"/>
            <ac:spMk id="2" creationId="{00000000-0000-0000-0000-000000000000}"/>
          </ac:spMkLst>
        </pc:spChg>
        <pc:spChg chg="mod">
          <ac:chgData name="Vincent King" userId="f96d9c2d90ad25d7" providerId="LiveId" clId="{E08EF121-8A75-46BA-A189-86895C31D7ED}" dt="2023-01-27T09:10:48.811" v="5"/>
          <ac:spMkLst>
            <pc:docMk/>
            <pc:sldMk cId="2407275958" sldId="380"/>
            <ac:spMk id="4" creationId="{00000000-0000-0000-0000-000000000000}"/>
          </ac:spMkLst>
        </pc:spChg>
      </pc:sldChg>
      <pc:sldChg chg="modSp">
        <pc:chgData name="Vincent King" userId="f96d9c2d90ad25d7" providerId="LiveId" clId="{E08EF121-8A75-46BA-A189-86895C31D7ED}" dt="2023-01-27T09:10:48.811" v="5"/>
        <pc:sldMkLst>
          <pc:docMk/>
          <pc:sldMk cId="562706707" sldId="381"/>
        </pc:sldMkLst>
        <pc:spChg chg="mod">
          <ac:chgData name="Vincent King" userId="f96d9c2d90ad25d7" providerId="LiveId" clId="{E08EF121-8A75-46BA-A189-86895C31D7ED}" dt="2023-01-27T09:10:48.811" v="5"/>
          <ac:spMkLst>
            <pc:docMk/>
            <pc:sldMk cId="562706707" sldId="381"/>
            <ac:spMk id="2" creationId="{00000000-0000-0000-0000-000000000000}"/>
          </ac:spMkLst>
        </pc:spChg>
        <pc:spChg chg="mod">
          <ac:chgData name="Vincent King" userId="f96d9c2d90ad25d7" providerId="LiveId" clId="{E08EF121-8A75-46BA-A189-86895C31D7ED}" dt="2023-01-27T09:10:48.811" v="5"/>
          <ac:spMkLst>
            <pc:docMk/>
            <pc:sldMk cId="562706707" sldId="381"/>
            <ac:spMk id="4" creationId="{00000000-0000-0000-0000-000000000000}"/>
          </ac:spMkLst>
        </pc:spChg>
      </pc:sldChg>
      <pc:sldChg chg="modSp">
        <pc:chgData name="Vincent King" userId="f96d9c2d90ad25d7" providerId="LiveId" clId="{E08EF121-8A75-46BA-A189-86895C31D7ED}" dt="2023-01-27T09:10:48.811" v="5"/>
        <pc:sldMkLst>
          <pc:docMk/>
          <pc:sldMk cId="565443294" sldId="383"/>
        </pc:sldMkLst>
        <pc:spChg chg="mod">
          <ac:chgData name="Vincent King" userId="f96d9c2d90ad25d7" providerId="LiveId" clId="{E08EF121-8A75-46BA-A189-86895C31D7ED}" dt="2023-01-27T09:10:48.811" v="5"/>
          <ac:spMkLst>
            <pc:docMk/>
            <pc:sldMk cId="565443294" sldId="383"/>
            <ac:spMk id="2" creationId="{00000000-0000-0000-0000-000000000000}"/>
          </ac:spMkLst>
        </pc:spChg>
        <pc:spChg chg="mod">
          <ac:chgData name="Vincent King" userId="f96d9c2d90ad25d7" providerId="LiveId" clId="{E08EF121-8A75-46BA-A189-86895C31D7ED}" dt="2023-01-27T09:10:48.811" v="5"/>
          <ac:spMkLst>
            <pc:docMk/>
            <pc:sldMk cId="565443294" sldId="383"/>
            <ac:spMk id="4" creationId="{00000000-0000-0000-0000-000000000000}"/>
          </ac:spMkLst>
        </pc:spChg>
      </pc:sldChg>
      <pc:sldChg chg="modSp">
        <pc:chgData name="Vincent King" userId="f96d9c2d90ad25d7" providerId="LiveId" clId="{E08EF121-8A75-46BA-A189-86895C31D7ED}" dt="2023-01-27T09:10:48.811" v="5"/>
        <pc:sldMkLst>
          <pc:docMk/>
          <pc:sldMk cId="2613478091" sldId="385"/>
        </pc:sldMkLst>
        <pc:spChg chg="mod">
          <ac:chgData name="Vincent King" userId="f96d9c2d90ad25d7" providerId="LiveId" clId="{E08EF121-8A75-46BA-A189-86895C31D7ED}" dt="2023-01-27T09:10:48.811" v="5"/>
          <ac:spMkLst>
            <pc:docMk/>
            <pc:sldMk cId="2613478091" sldId="385"/>
            <ac:spMk id="3" creationId="{00000000-0000-0000-0000-000000000000}"/>
          </ac:spMkLst>
        </pc:spChg>
        <pc:spChg chg="mod">
          <ac:chgData name="Vincent King" userId="f96d9c2d90ad25d7" providerId="LiveId" clId="{E08EF121-8A75-46BA-A189-86895C31D7ED}" dt="2023-01-27T09:10:48.811" v="5"/>
          <ac:spMkLst>
            <pc:docMk/>
            <pc:sldMk cId="2613478091" sldId="385"/>
            <ac:spMk id="9" creationId="{005555C0-A187-2398-F0CE-3BE3E3BD6CE2}"/>
          </ac:spMkLst>
        </pc:spChg>
      </pc:sldChg>
      <pc:sldChg chg="modSp">
        <pc:chgData name="Vincent King" userId="f96d9c2d90ad25d7" providerId="LiveId" clId="{E08EF121-8A75-46BA-A189-86895C31D7ED}" dt="2023-01-27T09:10:48.811" v="5"/>
        <pc:sldMkLst>
          <pc:docMk/>
          <pc:sldMk cId="290505203" sldId="386"/>
        </pc:sldMkLst>
        <pc:spChg chg="mod">
          <ac:chgData name="Vincent King" userId="f96d9c2d90ad25d7" providerId="LiveId" clId="{E08EF121-8A75-46BA-A189-86895C31D7ED}" dt="2023-01-27T09:10:48.811" v="5"/>
          <ac:spMkLst>
            <pc:docMk/>
            <pc:sldMk cId="290505203" sldId="386"/>
            <ac:spMk id="2" creationId="{00000000-0000-0000-0000-000000000000}"/>
          </ac:spMkLst>
        </pc:spChg>
        <pc:spChg chg="mod">
          <ac:chgData name="Vincent King" userId="f96d9c2d90ad25d7" providerId="LiveId" clId="{E08EF121-8A75-46BA-A189-86895C31D7ED}" dt="2023-01-27T09:10:48.811" v="5"/>
          <ac:spMkLst>
            <pc:docMk/>
            <pc:sldMk cId="290505203" sldId="386"/>
            <ac:spMk id="4" creationId="{00000000-0000-0000-0000-000000000000}"/>
          </ac:spMkLst>
        </pc:spChg>
      </pc:sldChg>
      <pc:sldChg chg="modSp">
        <pc:chgData name="Vincent King" userId="f96d9c2d90ad25d7" providerId="LiveId" clId="{E08EF121-8A75-46BA-A189-86895C31D7ED}" dt="2023-01-27T09:10:48.811" v="5"/>
        <pc:sldMkLst>
          <pc:docMk/>
          <pc:sldMk cId="2989144380" sldId="387"/>
        </pc:sldMkLst>
        <pc:spChg chg="mod">
          <ac:chgData name="Vincent King" userId="f96d9c2d90ad25d7" providerId="LiveId" clId="{E08EF121-8A75-46BA-A189-86895C31D7ED}" dt="2023-01-27T09:10:48.811" v="5"/>
          <ac:spMkLst>
            <pc:docMk/>
            <pc:sldMk cId="2989144380" sldId="387"/>
            <ac:spMk id="2" creationId="{00000000-0000-0000-0000-000000000000}"/>
          </ac:spMkLst>
        </pc:spChg>
        <pc:spChg chg="mod">
          <ac:chgData name="Vincent King" userId="f96d9c2d90ad25d7" providerId="LiveId" clId="{E08EF121-8A75-46BA-A189-86895C31D7ED}" dt="2023-01-27T09:10:48.811" v="5"/>
          <ac:spMkLst>
            <pc:docMk/>
            <pc:sldMk cId="2989144380" sldId="387"/>
            <ac:spMk id="4" creationId="{00000000-0000-0000-0000-000000000000}"/>
          </ac:spMkLst>
        </pc:spChg>
      </pc:sldChg>
      <pc:sldChg chg="modSp">
        <pc:chgData name="Vincent King" userId="f96d9c2d90ad25d7" providerId="LiveId" clId="{E08EF121-8A75-46BA-A189-86895C31D7ED}" dt="2023-01-27T09:10:48.811" v="5"/>
        <pc:sldMkLst>
          <pc:docMk/>
          <pc:sldMk cId="3506013272" sldId="388"/>
        </pc:sldMkLst>
        <pc:spChg chg="mod">
          <ac:chgData name="Vincent King" userId="f96d9c2d90ad25d7" providerId="LiveId" clId="{E08EF121-8A75-46BA-A189-86895C31D7ED}" dt="2023-01-27T09:10:48.811" v="5"/>
          <ac:spMkLst>
            <pc:docMk/>
            <pc:sldMk cId="3506013272" sldId="388"/>
            <ac:spMk id="2" creationId="{00000000-0000-0000-0000-000000000000}"/>
          </ac:spMkLst>
        </pc:spChg>
        <pc:spChg chg="mod">
          <ac:chgData name="Vincent King" userId="f96d9c2d90ad25d7" providerId="LiveId" clId="{E08EF121-8A75-46BA-A189-86895C31D7ED}" dt="2023-01-27T09:10:48.811" v="5"/>
          <ac:spMkLst>
            <pc:docMk/>
            <pc:sldMk cId="3506013272" sldId="388"/>
            <ac:spMk id="4" creationId="{00000000-0000-0000-0000-000000000000}"/>
          </ac:spMkLst>
        </pc:spChg>
      </pc:sldChg>
      <pc:sldChg chg="modSp">
        <pc:chgData name="Vincent King" userId="f96d9c2d90ad25d7" providerId="LiveId" clId="{E08EF121-8A75-46BA-A189-86895C31D7ED}" dt="2023-01-27T09:10:48.811" v="5"/>
        <pc:sldMkLst>
          <pc:docMk/>
          <pc:sldMk cId="1076016668" sldId="389"/>
        </pc:sldMkLst>
        <pc:spChg chg="mod">
          <ac:chgData name="Vincent King" userId="f96d9c2d90ad25d7" providerId="LiveId" clId="{E08EF121-8A75-46BA-A189-86895C31D7ED}" dt="2023-01-27T09:10:48.811" v="5"/>
          <ac:spMkLst>
            <pc:docMk/>
            <pc:sldMk cId="1076016668" sldId="389"/>
            <ac:spMk id="4" creationId="{00000000-0000-0000-0000-000000000000}"/>
          </ac:spMkLst>
        </pc:spChg>
      </pc:sldChg>
      <pc:sldChg chg="modSp">
        <pc:chgData name="Vincent King" userId="f96d9c2d90ad25d7" providerId="LiveId" clId="{E08EF121-8A75-46BA-A189-86895C31D7ED}" dt="2023-01-27T09:10:48.811" v="5"/>
        <pc:sldMkLst>
          <pc:docMk/>
          <pc:sldMk cId="357775427" sldId="390"/>
        </pc:sldMkLst>
        <pc:spChg chg="mod">
          <ac:chgData name="Vincent King" userId="f96d9c2d90ad25d7" providerId="LiveId" clId="{E08EF121-8A75-46BA-A189-86895C31D7ED}" dt="2023-01-27T09:10:48.811" v="5"/>
          <ac:spMkLst>
            <pc:docMk/>
            <pc:sldMk cId="357775427" sldId="390"/>
            <ac:spMk id="2" creationId="{00000000-0000-0000-0000-000000000000}"/>
          </ac:spMkLst>
        </pc:spChg>
        <pc:spChg chg="mod">
          <ac:chgData name="Vincent King" userId="f96d9c2d90ad25d7" providerId="LiveId" clId="{E08EF121-8A75-46BA-A189-86895C31D7ED}" dt="2023-01-27T09:10:48.811" v="5"/>
          <ac:spMkLst>
            <pc:docMk/>
            <pc:sldMk cId="357775427" sldId="390"/>
            <ac:spMk id="4" creationId="{00000000-0000-0000-0000-000000000000}"/>
          </ac:spMkLst>
        </pc:spChg>
      </pc:sldChg>
      <pc:sldChg chg="modSp">
        <pc:chgData name="Vincent King" userId="f96d9c2d90ad25d7" providerId="LiveId" clId="{E08EF121-8A75-46BA-A189-86895C31D7ED}" dt="2023-01-27T09:10:48.811" v="5"/>
        <pc:sldMkLst>
          <pc:docMk/>
          <pc:sldMk cId="1004717950" sldId="391"/>
        </pc:sldMkLst>
        <pc:spChg chg="mod">
          <ac:chgData name="Vincent King" userId="f96d9c2d90ad25d7" providerId="LiveId" clId="{E08EF121-8A75-46BA-A189-86895C31D7ED}" dt="2023-01-27T09:10:48.811" v="5"/>
          <ac:spMkLst>
            <pc:docMk/>
            <pc:sldMk cId="1004717950" sldId="391"/>
            <ac:spMk id="2" creationId="{00000000-0000-0000-0000-000000000000}"/>
          </ac:spMkLst>
        </pc:spChg>
        <pc:spChg chg="mod">
          <ac:chgData name="Vincent King" userId="f96d9c2d90ad25d7" providerId="LiveId" clId="{E08EF121-8A75-46BA-A189-86895C31D7ED}" dt="2023-01-27T09:10:48.811" v="5"/>
          <ac:spMkLst>
            <pc:docMk/>
            <pc:sldMk cId="1004717950" sldId="391"/>
            <ac:spMk id="4" creationId="{00000000-0000-0000-0000-000000000000}"/>
          </ac:spMkLst>
        </pc:spChg>
      </pc:sldChg>
      <pc:sldChg chg="modSp">
        <pc:chgData name="Vincent King" userId="f96d9c2d90ad25d7" providerId="LiveId" clId="{E08EF121-8A75-46BA-A189-86895C31D7ED}" dt="2023-01-27T09:10:48.811" v="5"/>
        <pc:sldMkLst>
          <pc:docMk/>
          <pc:sldMk cId="2846239092" sldId="392"/>
        </pc:sldMkLst>
        <pc:spChg chg="mod">
          <ac:chgData name="Vincent King" userId="f96d9c2d90ad25d7" providerId="LiveId" clId="{E08EF121-8A75-46BA-A189-86895C31D7ED}" dt="2023-01-27T09:10:48.811" v="5"/>
          <ac:spMkLst>
            <pc:docMk/>
            <pc:sldMk cId="2846239092" sldId="392"/>
            <ac:spMk id="2" creationId="{00000000-0000-0000-0000-000000000000}"/>
          </ac:spMkLst>
        </pc:spChg>
        <pc:spChg chg="mod">
          <ac:chgData name="Vincent King" userId="f96d9c2d90ad25d7" providerId="LiveId" clId="{E08EF121-8A75-46BA-A189-86895C31D7ED}" dt="2023-01-27T09:10:48.811" v="5"/>
          <ac:spMkLst>
            <pc:docMk/>
            <pc:sldMk cId="2846239092" sldId="392"/>
            <ac:spMk id="4" creationId="{00000000-0000-0000-0000-000000000000}"/>
          </ac:spMkLst>
        </pc:spChg>
      </pc:sldChg>
      <pc:sldChg chg="modSp">
        <pc:chgData name="Vincent King" userId="f96d9c2d90ad25d7" providerId="LiveId" clId="{E08EF121-8A75-46BA-A189-86895C31D7ED}" dt="2023-01-27T09:10:48.811" v="5"/>
        <pc:sldMkLst>
          <pc:docMk/>
          <pc:sldMk cId="2394120143" sldId="393"/>
        </pc:sldMkLst>
        <pc:spChg chg="mod">
          <ac:chgData name="Vincent King" userId="f96d9c2d90ad25d7" providerId="LiveId" clId="{E08EF121-8A75-46BA-A189-86895C31D7ED}" dt="2023-01-27T09:10:48.811" v="5"/>
          <ac:spMkLst>
            <pc:docMk/>
            <pc:sldMk cId="2394120143" sldId="393"/>
            <ac:spMk id="4" creationId="{00000000-0000-0000-0000-000000000000}"/>
          </ac:spMkLst>
        </pc:spChg>
      </pc:sldChg>
      <pc:sldChg chg="modSp">
        <pc:chgData name="Vincent King" userId="f96d9c2d90ad25d7" providerId="LiveId" clId="{E08EF121-8A75-46BA-A189-86895C31D7ED}" dt="2023-01-27T09:10:48.811" v="5"/>
        <pc:sldMkLst>
          <pc:docMk/>
          <pc:sldMk cId="2792149978" sldId="394"/>
        </pc:sldMkLst>
        <pc:spChg chg="mod">
          <ac:chgData name="Vincent King" userId="f96d9c2d90ad25d7" providerId="LiveId" clId="{E08EF121-8A75-46BA-A189-86895C31D7ED}" dt="2023-01-27T09:10:48.811" v="5"/>
          <ac:spMkLst>
            <pc:docMk/>
            <pc:sldMk cId="2792149978" sldId="394"/>
            <ac:spMk id="3" creationId="{00000000-0000-0000-0000-000000000000}"/>
          </ac:spMkLst>
        </pc:spChg>
      </pc:sldChg>
      <pc:sldChg chg="addSp modSp add mod ord modClrScheme chgLayout">
        <pc:chgData name="Vincent King" userId="f96d9c2d90ad25d7" providerId="LiveId" clId="{E08EF121-8A75-46BA-A189-86895C31D7ED}" dt="2023-01-27T09:44:58.120" v="137" actId="14100"/>
        <pc:sldMkLst>
          <pc:docMk/>
          <pc:sldMk cId="1593397280" sldId="395"/>
        </pc:sldMkLst>
        <pc:spChg chg="add mod ord">
          <ac:chgData name="Vincent King" userId="f96d9c2d90ad25d7" providerId="LiveId" clId="{E08EF121-8A75-46BA-A189-86895C31D7ED}" dt="2023-01-27T09:43:39.997" v="135" actId="700"/>
          <ac:spMkLst>
            <pc:docMk/>
            <pc:sldMk cId="1593397280" sldId="395"/>
            <ac:spMk id="2" creationId="{31814323-858C-B4B5-AFAC-B34868120E8E}"/>
          </ac:spMkLst>
        </pc:spChg>
        <pc:spChg chg="add mod ord">
          <ac:chgData name="Vincent King" userId="f96d9c2d90ad25d7" providerId="LiveId" clId="{E08EF121-8A75-46BA-A189-86895C31D7ED}" dt="2023-01-27T09:44:58.120" v="137" actId="14100"/>
          <ac:spMkLst>
            <pc:docMk/>
            <pc:sldMk cId="1593397280" sldId="395"/>
            <ac:spMk id="4" creationId="{48D0C549-59B0-C515-0EC6-BD7365181B36}"/>
          </ac:spMkLst>
        </pc:spChg>
      </pc:sldChg>
      <pc:sldMasterChg chg="addSp delSldLayout modSldLayout">
        <pc:chgData name="Vincent King" userId="f96d9c2d90ad25d7" providerId="LiveId" clId="{E08EF121-8A75-46BA-A189-86895C31D7ED}" dt="2023-01-27T09:20:11.877" v="66" actId="47"/>
        <pc:sldMasterMkLst>
          <pc:docMk/>
          <pc:sldMasterMk cId="3435407685" sldId="2147483788"/>
        </pc:sldMasterMkLst>
        <pc:spChg chg="add">
          <ac:chgData name="Vincent King" userId="f96d9c2d90ad25d7" providerId="LiveId" clId="{E08EF121-8A75-46BA-A189-86895C31D7ED}" dt="2023-01-27T09:10:46.167" v="3"/>
          <ac:spMkLst>
            <pc:docMk/>
            <pc:sldMasterMk cId="3435407685" sldId="2147483788"/>
            <ac:spMk id="7" creationId="{ECC86626-2CF9-127D-455F-FECD3C0E25BC}"/>
          </ac:spMkLst>
        </pc:spChg>
        <pc:spChg chg="add">
          <ac:chgData name="Vincent King" userId="f96d9c2d90ad25d7" providerId="LiveId" clId="{E08EF121-8A75-46BA-A189-86895C31D7ED}" dt="2023-01-27T09:10:46.167" v="3"/>
          <ac:spMkLst>
            <pc:docMk/>
            <pc:sldMasterMk cId="3435407685" sldId="2147483788"/>
            <ac:spMk id="8" creationId="{1BBEB44B-928A-5306-9E51-F2A6626698C0}"/>
          </ac:spMkLst>
        </pc:spChg>
        <pc:picChg chg="add">
          <ac:chgData name="Vincent King" userId="f96d9c2d90ad25d7" providerId="LiveId" clId="{E08EF121-8A75-46BA-A189-86895C31D7ED}" dt="2023-01-27T09:10:46.167" v="3"/>
          <ac:picMkLst>
            <pc:docMk/>
            <pc:sldMasterMk cId="3435407685" sldId="2147483788"/>
            <ac:picMk id="9" creationId="{D88FF5A9-8D6C-9732-8CEE-BEA9E58204A2}"/>
          </ac:picMkLst>
        </pc:picChg>
        <pc:sldLayoutChg chg="addSp">
          <pc:chgData name="Vincent King" userId="f96d9c2d90ad25d7" providerId="LiveId" clId="{E08EF121-8A75-46BA-A189-86895C31D7ED}" dt="2023-01-27T09:10:46.167" v="3"/>
          <pc:sldLayoutMkLst>
            <pc:docMk/>
            <pc:sldMasterMk cId="3435407685" sldId="2147483788"/>
            <pc:sldLayoutMk cId="2042289454" sldId="2147483791"/>
          </pc:sldLayoutMkLst>
          <pc:spChg chg="add">
            <ac:chgData name="Vincent King" userId="f96d9c2d90ad25d7" providerId="LiveId" clId="{E08EF121-8A75-46BA-A189-86895C31D7ED}" dt="2023-01-27T09:10:46.167" v="3"/>
            <ac:spMkLst>
              <pc:docMk/>
              <pc:sldMasterMk cId="3435407685" sldId="2147483788"/>
              <pc:sldLayoutMk cId="2042289454" sldId="2147483791"/>
              <ac:spMk id="11" creationId="{42A3ECBD-F3FE-9CD9-CCC4-7380E3847995}"/>
            </ac:spMkLst>
          </pc:spChg>
          <pc:spChg chg="add">
            <ac:chgData name="Vincent King" userId="f96d9c2d90ad25d7" providerId="LiveId" clId="{E08EF121-8A75-46BA-A189-86895C31D7ED}" dt="2023-01-27T09:10:46.167" v="3"/>
            <ac:spMkLst>
              <pc:docMk/>
              <pc:sldMasterMk cId="3435407685" sldId="2147483788"/>
              <pc:sldLayoutMk cId="2042289454" sldId="2147483791"/>
              <ac:spMk id="12" creationId="{2048B5F3-DDFB-51EB-BEA9-3A167BFB5292}"/>
            </ac:spMkLst>
          </pc:spChg>
          <pc:spChg chg="add">
            <ac:chgData name="Vincent King" userId="f96d9c2d90ad25d7" providerId="LiveId" clId="{E08EF121-8A75-46BA-A189-86895C31D7ED}" dt="2023-01-27T09:10:46.167" v="3"/>
            <ac:spMkLst>
              <pc:docMk/>
              <pc:sldMasterMk cId="3435407685" sldId="2147483788"/>
              <pc:sldLayoutMk cId="2042289454" sldId="2147483791"/>
              <ac:spMk id="13" creationId="{C0AE825D-A8BD-AF93-2093-12B313B8B3AC}"/>
            </ac:spMkLst>
          </pc:spChg>
          <pc:spChg chg="add">
            <ac:chgData name="Vincent King" userId="f96d9c2d90ad25d7" providerId="LiveId" clId="{E08EF121-8A75-46BA-A189-86895C31D7ED}" dt="2023-01-27T09:10:46.167" v="3"/>
            <ac:spMkLst>
              <pc:docMk/>
              <pc:sldMasterMk cId="3435407685" sldId="2147483788"/>
              <pc:sldLayoutMk cId="2042289454" sldId="2147483791"/>
              <ac:spMk id="14" creationId="{CCE7CD90-B0B6-76AC-F144-798BB7719FFA}"/>
            </ac:spMkLst>
          </pc:spChg>
          <pc:spChg chg="add">
            <ac:chgData name="Vincent King" userId="f96d9c2d90ad25d7" providerId="LiveId" clId="{E08EF121-8A75-46BA-A189-86895C31D7ED}" dt="2023-01-27T09:10:46.167" v="3"/>
            <ac:spMkLst>
              <pc:docMk/>
              <pc:sldMasterMk cId="3435407685" sldId="2147483788"/>
              <pc:sldLayoutMk cId="2042289454" sldId="2147483791"/>
              <ac:spMk id="15" creationId="{98346AD2-4CFB-963B-54A2-51263C536F14}"/>
            </ac:spMkLst>
          </pc:spChg>
          <pc:grpChg chg="add">
            <ac:chgData name="Vincent King" userId="f96d9c2d90ad25d7" providerId="LiveId" clId="{E08EF121-8A75-46BA-A189-86895C31D7ED}" dt="2023-01-27T09:10:46.167" v="3"/>
            <ac:grpSpMkLst>
              <pc:docMk/>
              <pc:sldMasterMk cId="3435407685" sldId="2147483788"/>
              <pc:sldLayoutMk cId="2042289454" sldId="2147483791"/>
              <ac:grpSpMk id="7" creationId="{730FBC56-15A0-F3F5-C957-412FD590F774}"/>
            </ac:grpSpMkLst>
          </pc:grpChg>
          <pc:cxnChg chg="add">
            <ac:chgData name="Vincent King" userId="f96d9c2d90ad25d7" providerId="LiveId" clId="{E08EF121-8A75-46BA-A189-86895C31D7ED}" dt="2023-01-27T09:10:46.167" v="3"/>
            <ac:cxnSpMkLst>
              <pc:docMk/>
              <pc:sldMasterMk cId="3435407685" sldId="2147483788"/>
              <pc:sldLayoutMk cId="2042289454" sldId="2147483791"/>
              <ac:cxnSpMk id="16" creationId="{A82C6502-E7C0-435E-1063-8F778E28E55B}"/>
            </ac:cxnSpMkLst>
          </pc:cxnChg>
        </pc:sldLayoutChg>
        <pc:sldLayoutChg chg="del">
          <pc:chgData name="Vincent King" userId="f96d9c2d90ad25d7" providerId="LiveId" clId="{E08EF121-8A75-46BA-A189-86895C31D7ED}" dt="2023-01-27T09:20:11.877" v="66" actId="47"/>
          <pc:sldLayoutMkLst>
            <pc:docMk/>
            <pc:sldMasterMk cId="3435407685" sldId="2147483788"/>
            <pc:sldLayoutMk cId="869246777" sldId="2147483802"/>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40E002-B88B-4BB0-BA5A-919501F4FBF2}" type="datetimeFigureOut">
              <a:rPr lang="en-GB" smtClean="0"/>
              <a:t>27/01/2023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5E53B0-EFB7-4B0E-B012-E676534541B5}" type="slidenum">
              <a:rPr lang="en-GB" smtClean="0"/>
              <a:t>‹#›</a:t>
            </a:fld>
            <a:endParaRPr lang="en-GB"/>
          </a:p>
        </p:txBody>
      </p:sp>
    </p:spTree>
    <p:extLst>
      <p:ext uri="{BB962C8B-B14F-4D97-AF65-F5344CB8AC3E}">
        <p14:creationId xmlns:p14="http://schemas.microsoft.com/office/powerpoint/2010/main" val="283066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000000"/>
                </a:solidFill>
                <a:effectLst/>
                <a:latin typeface="-apple-system"/>
              </a:rPr>
              <a:t>Shift-left Security: More than just a catchphrase</a:t>
            </a:r>
          </a:p>
          <a:p>
            <a:pPr algn="l"/>
            <a:r>
              <a:rPr lang="en-GB" b="0" i="0" dirty="0">
                <a:solidFill>
                  <a:srgbClr val="000000"/>
                </a:solidFill>
                <a:effectLst/>
                <a:latin typeface="-apple-system"/>
              </a:rPr>
              <a:t>Vulnerabilities like Log4j may be headline grabbers, but thousands of applications are being targeted by hackers who use flaws in code as attack vectors.  Vulnerabilities such as cross-site scripting or improper authorisation are on the increase, and with the increased use of open source software we need to ensure "shift-left security" is more than just a catchphrase.</a:t>
            </a:r>
          </a:p>
          <a:p>
            <a:pPr algn="l"/>
            <a:r>
              <a:rPr lang="en-GB" b="0" i="0" dirty="0">
                <a:solidFill>
                  <a:srgbClr val="000000"/>
                </a:solidFill>
                <a:effectLst/>
                <a:latin typeface="-apple-system"/>
              </a:rPr>
              <a:t> </a:t>
            </a:r>
          </a:p>
          <a:p>
            <a:pPr algn="l"/>
            <a:r>
              <a:rPr lang="en-GB" b="0" i="0" dirty="0">
                <a:solidFill>
                  <a:srgbClr val="000000"/>
                </a:solidFill>
                <a:effectLst/>
                <a:latin typeface="-apple-system"/>
              </a:rPr>
              <a:t>During this presentation we'll look at:</a:t>
            </a:r>
          </a:p>
          <a:p>
            <a:pPr algn="l"/>
            <a:r>
              <a:rPr lang="en-GB" b="0" i="0" dirty="0">
                <a:solidFill>
                  <a:srgbClr val="000000"/>
                </a:solidFill>
                <a:effectLst/>
                <a:latin typeface="-apple-system"/>
              </a:rPr>
              <a:t>- what modern development looks like</a:t>
            </a:r>
          </a:p>
          <a:p>
            <a:pPr algn="l"/>
            <a:r>
              <a:rPr lang="en-GB" b="0" i="0" dirty="0">
                <a:solidFill>
                  <a:srgbClr val="000000"/>
                </a:solidFill>
                <a:effectLst/>
                <a:latin typeface="-apple-system"/>
              </a:rPr>
              <a:t>- what developers want</a:t>
            </a:r>
          </a:p>
          <a:p>
            <a:pPr algn="l"/>
            <a:r>
              <a:rPr lang="en-GB" b="0" i="0" dirty="0">
                <a:solidFill>
                  <a:srgbClr val="000000"/>
                </a:solidFill>
                <a:effectLst/>
                <a:latin typeface="-apple-system"/>
              </a:rPr>
              <a:t>- what developers actually need</a:t>
            </a:r>
          </a:p>
          <a:p>
            <a:pPr algn="l"/>
            <a:r>
              <a:rPr lang="en-GB" b="0" i="0" dirty="0">
                <a:solidFill>
                  <a:srgbClr val="000000"/>
                </a:solidFill>
                <a:effectLst/>
                <a:latin typeface="-apple-system"/>
              </a:rPr>
              <a:t>- where does security fit into to all this "agile" working?</a:t>
            </a:r>
          </a:p>
          <a:p>
            <a:endParaRPr lang="en-GB" dirty="0"/>
          </a:p>
        </p:txBody>
      </p:sp>
      <p:sp>
        <p:nvSpPr>
          <p:cNvPr id="4" name="Slide Number Placeholder 3"/>
          <p:cNvSpPr>
            <a:spLocks noGrp="1"/>
          </p:cNvSpPr>
          <p:nvPr>
            <p:ph type="sldNum" sz="quarter" idx="5"/>
          </p:nvPr>
        </p:nvSpPr>
        <p:spPr/>
        <p:txBody>
          <a:bodyPr/>
          <a:lstStyle/>
          <a:p>
            <a:fld id="{2F5E53B0-EFB7-4B0E-B012-E676534541B5}" type="slidenum">
              <a:rPr lang="en-GB" smtClean="0"/>
              <a:t>1</a:t>
            </a:fld>
            <a:endParaRPr lang="en-GB"/>
          </a:p>
        </p:txBody>
      </p:sp>
    </p:spTree>
    <p:extLst>
      <p:ext uri="{BB962C8B-B14F-4D97-AF65-F5344CB8AC3E}">
        <p14:creationId xmlns:p14="http://schemas.microsoft.com/office/powerpoint/2010/main" val="2177738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31F20"/>
                </a:solidFill>
                <a:effectLst/>
                <a:latin typeface="Arimo"/>
              </a:rPr>
              <a:t>Now we’re in good shape, right?  We have a strong secure development culture.  We have reliable, repeatable, and secure deployments.  What’s left?</a:t>
            </a:r>
          </a:p>
          <a:p>
            <a:endParaRPr lang="en-GB" b="0" i="0" dirty="0">
              <a:solidFill>
                <a:srgbClr val="231F20"/>
              </a:solidFill>
              <a:effectLst/>
              <a:latin typeface="Arimo"/>
            </a:endParaRPr>
          </a:p>
          <a:p>
            <a:r>
              <a:rPr lang="en-GB" b="0" i="0" dirty="0">
                <a:solidFill>
                  <a:srgbClr val="231F20"/>
                </a:solidFill>
                <a:effectLst/>
                <a:latin typeface="Arimo"/>
              </a:rPr>
              <a:t>25,226 Common Vulnerabilities and Exposures (CVEs) were published last year alone; and increase of 25% from 2021.  A</a:t>
            </a:r>
            <a:r>
              <a:rPr lang="en-GB" sz="1200" b="0" i="0" dirty="0">
                <a:solidFill>
                  <a:srgbClr val="231F20"/>
                </a:solidFill>
                <a:effectLst/>
                <a:latin typeface="Arimo"/>
              </a:rPr>
              <a:t>lmost 70 per day!  This year already there are almost 2,000.</a:t>
            </a:r>
          </a:p>
          <a:p>
            <a:endParaRPr lang="en-GB" sz="1200" b="0" i="0" dirty="0">
              <a:solidFill>
                <a:srgbClr val="231F20"/>
              </a:solidFill>
              <a:effectLst/>
              <a:latin typeface="Arimo"/>
            </a:endParaRPr>
          </a:p>
          <a:p>
            <a:r>
              <a:rPr lang="en-GB" sz="1200" b="0" i="0" dirty="0">
                <a:solidFill>
                  <a:srgbClr val="231F20"/>
                </a:solidFill>
                <a:effectLst/>
                <a:latin typeface="Arimo"/>
              </a:rPr>
              <a:t>Of those 26,000 CVEs 3.4% (860) had a CVSS score between 9 and 10, the most critical.</a:t>
            </a:r>
            <a:endParaRPr lang="en-GB" b="0" i="0" dirty="0">
              <a:solidFill>
                <a:srgbClr val="231F20"/>
              </a:solidFill>
              <a:effectLst/>
              <a:latin typeface="Arimo"/>
            </a:endParaRPr>
          </a:p>
          <a:p>
            <a:endParaRPr lang="en-GB" b="0" i="0" dirty="0">
              <a:solidFill>
                <a:srgbClr val="231F20"/>
              </a:solidFill>
              <a:effectLst/>
              <a:latin typeface="Arimo"/>
            </a:endParaRPr>
          </a:p>
          <a:p>
            <a:r>
              <a:rPr lang="en-GB" b="0" i="0" dirty="0">
                <a:solidFill>
                  <a:srgbClr val="231F20"/>
                </a:solidFill>
                <a:effectLst/>
                <a:latin typeface="Arimo"/>
              </a:rPr>
              <a:t>A report on the </a:t>
            </a:r>
            <a:r>
              <a:rPr lang="en-GB" dirty="0"/>
              <a:t>State of Application Security (Forrester) tells us that </a:t>
            </a:r>
            <a:r>
              <a:rPr lang="en-GB" b="0" i="0" dirty="0">
                <a:solidFill>
                  <a:srgbClr val="231F20"/>
                </a:solidFill>
                <a:effectLst/>
                <a:latin typeface="Arimo"/>
              </a:rPr>
              <a:t>57% of cyberattack victims report that their breaches could have been prevented by installing an available patch.  Even more chilling, 34% of those victims knew of the vulnerability, but hadn’t taken action</a:t>
            </a:r>
          </a:p>
          <a:p>
            <a:endParaRPr lang="en-GB" b="0" i="0" dirty="0">
              <a:solidFill>
                <a:srgbClr val="231F20"/>
              </a:solidFill>
              <a:effectLst/>
              <a:latin typeface="Arimo"/>
            </a:endParaRPr>
          </a:p>
          <a:p>
            <a:r>
              <a:rPr lang="en-GB" b="0" i="0" dirty="0">
                <a:solidFill>
                  <a:srgbClr val="231F20"/>
                </a:solidFill>
                <a:effectLst/>
                <a:latin typeface="Arimo"/>
              </a:rPr>
              <a:t>74% of companies say they simply can’t patch fast enough because the average time to patch is 102 days according to </a:t>
            </a:r>
            <a:r>
              <a:rPr lang="en-GB" b="0" i="0" dirty="0" err="1">
                <a:solidFill>
                  <a:srgbClr val="231F20"/>
                </a:solidFill>
                <a:effectLst/>
                <a:latin typeface="Arimo"/>
              </a:rPr>
              <a:t>Ponemon</a:t>
            </a:r>
            <a:r>
              <a:rPr lang="en-GB" b="0" i="0" dirty="0">
                <a:solidFill>
                  <a:srgbClr val="231F20"/>
                </a:solidFill>
                <a:effectLst/>
                <a:latin typeface="Arimo"/>
              </a:rPr>
              <a:t>.</a:t>
            </a:r>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5E53B0-EFB7-4B0E-B012-E676534541B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75058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One of my favourite concepts when talking about cloud is the ability to destroy and rebuild resources</a:t>
            </a:r>
            <a:r>
              <a:rPr lang="en-GB" baseline="0" dirty="0"/>
              <a:t> and the idea of pets versus cattle.  I remember the last time I asked for a new, on premise, server.  After much form-filling, interrogation, and small brown envelopes in the hands of the right people, I finally got my server.  It was like a pet.  When it was ill I’d care for it by updating and patching software.  I’d feed it with new applications and libraries.  And, I’d never let it be turned off.  But in the cloud we have to think very differently.  Our resources shouldn’t be treated as pets; they should be seen as cattle.  When a head of cattle is ill, it is disposed of, and replaced.  This should be the same with our cloud assets.</a:t>
            </a:r>
          </a:p>
          <a:p>
            <a:endParaRPr lang="en-GB" baseline="0" dirty="0"/>
          </a:p>
          <a:p>
            <a:r>
              <a:rPr lang="en-GB" baseline="0" dirty="0"/>
              <a:t>Embracing this concepts helps us in a number of ways.  Setting up processes to destroy and recreate assets with the latest versions of software keeps us on top of any newly released vulnerabilities.  If we regularly rejuvenate our assets every 7 days, we limit the potential persistence of any issues.  A hacker can spend weeks trying to infiltrate a system and systems that get refreshed regularly are going to a more difficult target.</a:t>
            </a:r>
          </a:p>
          <a:p>
            <a:endParaRPr lang="en-GB" baseline="0" dirty="0"/>
          </a:p>
          <a:p>
            <a:r>
              <a:rPr lang="en-GB" baseline="0" dirty="0"/>
              <a:t>Patching, vulnerability management, and Cloud Security Posture Management are big topics, and I have a completely separate rant about them…. See me after class if you are interested.</a:t>
            </a:r>
          </a:p>
          <a:p>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t>As part of our vulnerability management, threat intelligence and insights into our cloud assets will help us understand what is a real risk and which are truly critical severity vulnerabilities for us.  Having a list of issues for an individual asset gives us limited information, what we really need is context.  If you remember one thing from this presentation about monitoring it should be this … Risks without context are meaningless.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t>A major part of everything I’ve talked about so far is culture, and one of the most important elements of this is communication.  Any operational team, whether it be application support or security, need to be in constant contact with developers.  No longer can we raise a backlog item and forget about it, we need to collaborate to enforce positive </a:t>
            </a:r>
            <a:r>
              <a:rPr lang="en-GB" baseline="0" dirty="0" err="1"/>
              <a:t>behaviors</a:t>
            </a:r>
            <a:r>
              <a:rPr lang="en-GB" baseline="0" dirty="0"/>
              <a:t>.</a:t>
            </a:r>
            <a:endParaRPr lang="en-GB" dirty="0"/>
          </a:p>
          <a:p>
            <a:endParaRPr lang="en-GB" baseline="0" dirty="0"/>
          </a:p>
          <a:p>
            <a:r>
              <a:rPr lang="en-GB" dirty="0"/>
              <a:t>Needless to say they are all important and creating</a:t>
            </a:r>
            <a:r>
              <a:rPr lang="en-GB" baseline="0" dirty="0"/>
              <a:t> the people, processes, and tooling is vital.  Knowing what you have in the cloud can be challenging due to the ephemeral nature of cloud resources, but understanding what your estate looks like is imperative.  You can’t protect what you don’t know about.</a:t>
            </a:r>
          </a:p>
          <a:p>
            <a:endParaRPr lang="en-GB" baseline="0" dirty="0"/>
          </a:p>
        </p:txBody>
      </p:sp>
      <p:sp>
        <p:nvSpPr>
          <p:cNvPr id="4" name="Slide Number Placeholder 3"/>
          <p:cNvSpPr>
            <a:spLocks noGrp="1"/>
          </p:cNvSpPr>
          <p:nvPr>
            <p:ph type="sldNum" sz="quarter" idx="10"/>
          </p:nvPr>
        </p:nvSpPr>
        <p:spPr/>
        <p:txBody>
          <a:bodyPr/>
          <a:lstStyle/>
          <a:p>
            <a:fld id="{2F5E53B0-EFB7-4B0E-B012-E676534541B5}" type="slidenum">
              <a:rPr lang="en-GB" smtClean="0"/>
              <a:t>12</a:t>
            </a:fld>
            <a:endParaRPr lang="en-GB"/>
          </a:p>
        </p:txBody>
      </p:sp>
    </p:spTree>
    <p:extLst>
      <p:ext uri="{BB962C8B-B14F-4D97-AF65-F5344CB8AC3E}">
        <p14:creationId xmlns:p14="http://schemas.microsoft.com/office/powerpoint/2010/main" val="433891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I’ve given you an overview of how to start, or continue your </a:t>
            </a:r>
            <a:r>
              <a:rPr lang="en-GB" baseline="0" dirty="0" err="1"/>
              <a:t>DevSecOps</a:t>
            </a:r>
            <a:r>
              <a:rPr lang="en-GB" baseline="0" dirty="0"/>
              <a:t> adventure … I don’t like the word journey, but I appreciate it can be overwhelming.</a:t>
            </a:r>
          </a:p>
          <a:p>
            <a:endParaRPr lang="en-GB" baseline="0" dirty="0"/>
          </a:p>
          <a:p>
            <a:r>
              <a:rPr lang="en-GB" baseline="0" dirty="0"/>
              <a:t>This slide, and the next, are “anti-best practice” slides – they are not meant to be read, and I’ve already excepted my on personal limit for slides per presentation.  But it is important to understand the scale of what we are trying to achieve and how much there is to do.</a:t>
            </a:r>
          </a:p>
          <a:p>
            <a:endParaRPr lang="en-GB" baseline="0" dirty="0"/>
          </a:p>
          <a:p>
            <a:r>
              <a:rPr lang="en-GB" baseline="0" dirty="0"/>
              <a:t>We talk about the giants of </a:t>
            </a:r>
            <a:r>
              <a:rPr lang="en-GB" baseline="0" dirty="0" err="1"/>
              <a:t>DevSecOps</a:t>
            </a:r>
            <a:r>
              <a:rPr lang="en-GB" baseline="0" dirty="0"/>
              <a:t> … Netflix, Microsoft, Google, CapitalOne.  These companies seem to have it all sorted, performing hundreds of deployments a day.  We can learn a lot from them, but there is one thing that is more important to learn than anything else.  It took these companies 10 years to get where they are today.</a:t>
            </a:r>
          </a:p>
          <a:p>
            <a:endParaRPr lang="en-GB" baseline="0" dirty="0"/>
          </a:p>
          <a:p>
            <a:r>
              <a:rPr lang="en-GB" baseline="0" dirty="0"/>
              <a:t>So … Identify an area for improved within your own organisation … implement a change … check it’s effectiveness … keep if it is positive … dump if it isn’t … repeat.</a:t>
            </a:r>
          </a:p>
        </p:txBody>
      </p:sp>
      <p:sp>
        <p:nvSpPr>
          <p:cNvPr id="4" name="Slide Number Placeholder 3"/>
          <p:cNvSpPr>
            <a:spLocks noGrp="1"/>
          </p:cNvSpPr>
          <p:nvPr>
            <p:ph type="sldNum" sz="quarter" idx="10"/>
          </p:nvPr>
        </p:nvSpPr>
        <p:spPr/>
        <p:txBody>
          <a:bodyPr/>
          <a:lstStyle/>
          <a:p>
            <a:fld id="{2F5E53B0-EFB7-4B0E-B012-E676534541B5}" type="slidenum">
              <a:rPr lang="en-GB" smtClean="0"/>
              <a:t>13</a:t>
            </a:fld>
            <a:endParaRPr lang="en-GB"/>
          </a:p>
        </p:txBody>
      </p:sp>
    </p:spTree>
    <p:extLst>
      <p:ext uri="{BB962C8B-B14F-4D97-AF65-F5344CB8AC3E}">
        <p14:creationId xmlns:p14="http://schemas.microsoft.com/office/powerpoint/2010/main" val="1750911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If you thought the previous slide was overwhelming, then I apologise for this.</a:t>
            </a:r>
          </a:p>
          <a:p>
            <a:endParaRPr lang="en-GB" baseline="0" dirty="0"/>
          </a:p>
          <a:p>
            <a:r>
              <a:rPr lang="en-GB" baseline="0" dirty="0"/>
              <a:t>There are a lot of vendors and an even greater number of tools that will “do” </a:t>
            </a:r>
            <a:r>
              <a:rPr lang="en-GB" baseline="0" dirty="0" err="1"/>
              <a:t>DevSecOps</a:t>
            </a:r>
            <a:r>
              <a:rPr lang="en-GB" baseline="0" dirty="0"/>
              <a:t> for you.  Just like culture; Start small and build. </a:t>
            </a:r>
          </a:p>
          <a:p>
            <a:endParaRPr lang="en-GB" baseline="0" dirty="0"/>
          </a:p>
          <a:p>
            <a:r>
              <a:rPr lang="en-GB" baseline="0" dirty="0"/>
              <a:t>Budgets are always a factor, so start with open source tools … remembering to keep them up to date!  Prove their worth by creating and tracking metrics that can be communicated across your organisation and show managers the improvements.</a:t>
            </a:r>
          </a:p>
        </p:txBody>
      </p:sp>
      <p:sp>
        <p:nvSpPr>
          <p:cNvPr id="4" name="Slide Number Placeholder 3"/>
          <p:cNvSpPr>
            <a:spLocks noGrp="1"/>
          </p:cNvSpPr>
          <p:nvPr>
            <p:ph type="sldNum" sz="quarter" idx="10"/>
          </p:nvPr>
        </p:nvSpPr>
        <p:spPr/>
        <p:txBody>
          <a:bodyPr/>
          <a:lstStyle/>
          <a:p>
            <a:fld id="{2F5E53B0-EFB7-4B0E-B012-E676534541B5}" type="slidenum">
              <a:rPr lang="en-GB" smtClean="0"/>
              <a:t>14</a:t>
            </a:fld>
            <a:endParaRPr lang="en-GB"/>
          </a:p>
        </p:txBody>
      </p:sp>
    </p:spTree>
    <p:extLst>
      <p:ext uri="{BB962C8B-B14F-4D97-AF65-F5344CB8AC3E}">
        <p14:creationId xmlns:p14="http://schemas.microsoft.com/office/powerpoint/2010/main" val="2662555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41584" indent="-241584">
              <a:buAutoNum type="arabicPeriod"/>
            </a:pPr>
            <a:r>
              <a:rPr lang="en-GB" dirty="0"/>
              <a:t>Too often</a:t>
            </a:r>
            <a:r>
              <a:rPr lang="en-GB" baseline="0" dirty="0"/>
              <a:t> due to time pressures or the lack of capacity or capability, we lift and shift rather than use the enhanced features and resources that cloud platforms afford us.  The more you build the more you have to work.  A lot more maintenance is needed for a website that is built on a cloud VM than if using a native application (</a:t>
            </a:r>
            <a:r>
              <a:rPr lang="en-GB" baseline="0" dirty="0" err="1"/>
              <a:t>WebApp</a:t>
            </a:r>
            <a:r>
              <a:rPr lang="en-GB" baseline="0" dirty="0"/>
              <a:t>).  The cloud is more than just another data centre to support and maintain.  If you don’t use the benefits of the Cloud, you will be creating technical debt that will, in all likelihood, outlive your role.  Capitalise on data storage resources instead of a database server.  Use bastion resources instead of creating yet another VM as a </a:t>
            </a:r>
            <a:r>
              <a:rPr lang="en-GB" baseline="0" dirty="0" err="1"/>
              <a:t>jumpbox</a:t>
            </a:r>
            <a:r>
              <a:rPr lang="en-GB" baseline="0" dirty="0"/>
              <a:t>.  </a:t>
            </a:r>
          </a:p>
          <a:p>
            <a:pPr marL="241584" indent="-241584">
              <a:buAutoNum type="arabicPeriod"/>
            </a:pPr>
            <a:r>
              <a:rPr lang="en-GB" baseline="0" dirty="0"/>
              <a:t>Code reviews, unit testing, integration testing, continuous monitoring, all these CAN be automated by investing in tooling … there are many companies here today that will gladly help you.  We can aim to automate everything, but we have to be realistic.  Not everything can, or will be automated.  For those manual processes that remain, spend time reviewing the process and make it as secure as you can.  Too often I build processes that are so complex that only a few people understand them (which opens a bigger can of worms), or deployment pipelines that stop in the middle to allow some manual manipulation.</a:t>
            </a:r>
          </a:p>
          <a:p>
            <a:pPr marL="241584" indent="-241584">
              <a:buAutoNum type="arabicPeriod"/>
            </a:pPr>
            <a:r>
              <a:rPr lang="en-GB" baseline="0" dirty="0"/>
              <a:t>Policies and controls are the guardrails that protect us from ourselves.  Use the to create a safe area for developers to work in.  Trust </a:t>
            </a:r>
            <a:r>
              <a:rPr lang="en-GB" baseline="0"/>
              <a:t>but verify.</a:t>
            </a:r>
            <a:endParaRPr lang="en-GB" baseline="0" dirty="0"/>
          </a:p>
          <a:p>
            <a:pPr marL="241584" indent="-241584">
              <a:buAutoNum type="arabicPeriod"/>
            </a:pPr>
            <a:r>
              <a:rPr lang="en-GB" baseline="0" dirty="0"/>
              <a:t>Having compliance statistics available isn’t the end of the story.  Use this data to praise the good, and highlight the bad.  </a:t>
            </a:r>
          </a:p>
          <a:p>
            <a:pPr marL="241584" indent="-241584">
              <a:buAutoNum type="arabicPeriod"/>
            </a:pPr>
            <a:r>
              <a:rPr lang="en-GB" baseline="0" dirty="0"/>
              <a:t>Please, go out and support the companies here today, but no amount of budget spending on the newest, shiniest tools will fix all your problems.  Remember that companies grow great through a combination of People, Process, and Technology.  Create a culture of support, openness, and learning to retain the best staff.  Define processes to enable work to flow and establish clear lines of feedback to help improvement.  And, yes, invest in tooling.  Tooling will support your processes, and help your staff be more efficient.  </a:t>
            </a:r>
            <a:endParaRPr lang="en-GB" dirty="0"/>
          </a:p>
          <a:p>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15</a:t>
            </a:fld>
            <a:endParaRPr lang="en-GB"/>
          </a:p>
        </p:txBody>
      </p:sp>
    </p:spTree>
    <p:extLst>
      <p:ext uri="{BB962C8B-B14F-4D97-AF65-F5344CB8AC3E}">
        <p14:creationId xmlns:p14="http://schemas.microsoft.com/office/powerpoint/2010/main" val="31221899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effectLst/>
                <a:latin typeface="-apple-system"/>
              </a:rPr>
              <a:t>Hot on the heels of Okta's source code breach, in December we had Slack experiencing a threat actor accessing their repositories using stolen (valid) tokens.</a:t>
            </a:r>
            <a:br>
              <a:rPr lang="en-GB" dirty="0"/>
            </a:br>
            <a:br>
              <a:rPr lang="en-GB" dirty="0"/>
            </a:br>
            <a:r>
              <a:rPr lang="en-GB" b="0" i="0" dirty="0">
                <a:effectLst/>
                <a:latin typeface="-apple-system"/>
              </a:rPr>
              <a:t>Access tokens are an invaluable capability of working with remote services, including GitHub, but as always WE have to be careful as they can expose great power.</a:t>
            </a:r>
            <a:br>
              <a:rPr lang="en-GB" dirty="0"/>
            </a:br>
            <a:br>
              <a:rPr lang="en-GB" dirty="0"/>
            </a:br>
            <a:r>
              <a:rPr lang="en-GB" b="0" i="0" dirty="0">
                <a:effectLst/>
                <a:latin typeface="-apple-system"/>
              </a:rPr>
              <a:t>Simple GitHub access token advice:</a:t>
            </a:r>
            <a:br>
              <a:rPr lang="en-GB" dirty="0"/>
            </a:br>
            <a:r>
              <a:rPr lang="en-GB" b="0" i="0" dirty="0">
                <a:effectLst/>
                <a:latin typeface="-apple-system"/>
              </a:rPr>
              <a:t>- store tokens securely (always the first bit of advice in this type of post... don't write them down!)</a:t>
            </a:r>
            <a:br>
              <a:rPr lang="en-GB" dirty="0"/>
            </a:br>
            <a:r>
              <a:rPr lang="en-GB" b="0" i="0" dirty="0">
                <a:effectLst/>
                <a:latin typeface="-apple-system"/>
              </a:rPr>
              <a:t>- use fine grained access tokens to enforce the principal of least privilege</a:t>
            </a:r>
            <a:br>
              <a:rPr lang="en-GB" dirty="0"/>
            </a:br>
            <a:r>
              <a:rPr lang="en-GB" b="0" i="0" dirty="0">
                <a:effectLst/>
                <a:latin typeface="-apple-system"/>
              </a:rPr>
              <a:t>- create and enforce an expiration policy; the longer they exist, the more damage can be done</a:t>
            </a:r>
            <a:br>
              <a:rPr lang="en-GB" dirty="0"/>
            </a:br>
            <a:r>
              <a:rPr lang="en-GB" b="0" i="0" dirty="0">
                <a:effectLst/>
                <a:latin typeface="-apple-system"/>
              </a:rPr>
              <a:t>- tokens don't just give access to code, they can allow access to Actions, so check their capabilities</a:t>
            </a:r>
            <a:br>
              <a:rPr lang="en-GB" dirty="0"/>
            </a:br>
            <a:r>
              <a:rPr lang="en-GB" b="0" i="0" dirty="0">
                <a:effectLst/>
                <a:latin typeface="-apple-system"/>
              </a:rPr>
              <a:t>- and finally, understand why the token is needed; not every user or app needs access to repos.</a:t>
            </a:r>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17</a:t>
            </a:fld>
            <a:endParaRPr lang="en-GB"/>
          </a:p>
        </p:txBody>
      </p:sp>
    </p:spTree>
    <p:extLst>
      <p:ext uri="{BB962C8B-B14F-4D97-AF65-F5344CB8AC3E}">
        <p14:creationId xmlns:p14="http://schemas.microsoft.com/office/powerpoint/2010/main" val="6980115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effectLst/>
                <a:latin typeface="-apple-system"/>
              </a:rPr>
              <a:t>Hot on the heels of Okta's source code breach, in December we had Slack experiencing a threat actor accessing their repositories using stolen (valid) tokens.</a:t>
            </a:r>
            <a:br>
              <a:rPr lang="en-GB" dirty="0"/>
            </a:br>
            <a:br>
              <a:rPr lang="en-GB" dirty="0"/>
            </a:br>
            <a:r>
              <a:rPr lang="en-GB" b="0" i="0" dirty="0">
                <a:effectLst/>
                <a:latin typeface="-apple-system"/>
              </a:rPr>
              <a:t>Access tokens are an invaluable capability of working with remote services, including GitHub, but as always WE have to be careful as they can expose great power.</a:t>
            </a:r>
            <a:br>
              <a:rPr lang="en-GB" dirty="0"/>
            </a:br>
            <a:br>
              <a:rPr lang="en-GB" dirty="0"/>
            </a:br>
            <a:r>
              <a:rPr lang="en-GB" b="0" i="0" dirty="0">
                <a:effectLst/>
                <a:latin typeface="-apple-system"/>
              </a:rPr>
              <a:t>Simple GitHub access token advice:</a:t>
            </a:r>
            <a:br>
              <a:rPr lang="en-GB" dirty="0"/>
            </a:br>
            <a:r>
              <a:rPr lang="en-GB" b="0" i="0" dirty="0">
                <a:effectLst/>
                <a:latin typeface="-apple-system"/>
              </a:rPr>
              <a:t>- store tokens securely (always the first bit of advice in this type of post... don't write them down!)</a:t>
            </a:r>
            <a:br>
              <a:rPr lang="en-GB" dirty="0"/>
            </a:br>
            <a:r>
              <a:rPr lang="en-GB" b="0" i="0" dirty="0">
                <a:effectLst/>
                <a:latin typeface="-apple-system"/>
              </a:rPr>
              <a:t>- use fine grained access tokens to enforce the principal of least privilege</a:t>
            </a:r>
            <a:br>
              <a:rPr lang="en-GB" dirty="0"/>
            </a:br>
            <a:r>
              <a:rPr lang="en-GB" b="0" i="0" dirty="0">
                <a:effectLst/>
                <a:latin typeface="-apple-system"/>
              </a:rPr>
              <a:t>- create and enforce an expiration policy; the longer they exist, the more damage can be done</a:t>
            </a:r>
            <a:br>
              <a:rPr lang="en-GB" dirty="0"/>
            </a:br>
            <a:r>
              <a:rPr lang="en-GB" b="0" i="0" dirty="0">
                <a:effectLst/>
                <a:latin typeface="-apple-system"/>
              </a:rPr>
              <a:t>- tokens don't just give access to code, they can allow access to Actions, so check their capabilities</a:t>
            </a:r>
            <a:br>
              <a:rPr lang="en-GB" dirty="0"/>
            </a:br>
            <a:r>
              <a:rPr lang="en-GB" b="0" i="0" dirty="0">
                <a:effectLst/>
                <a:latin typeface="-apple-system"/>
              </a:rPr>
              <a:t>- and finally, understand why the token is needed; not every user or app needs access to repos.</a:t>
            </a:r>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5E53B0-EFB7-4B0E-B012-E676534541B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42128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My </a:t>
            </a:r>
            <a:r>
              <a:rPr lang="en-GB" baseline="0" dirty="0"/>
              <a:t>name is Vince King, and I’ve been at the Bank of England for almost 10 years.  I’m a reformed developer, and have numerous roles including Ops Lead and DevOps subject matter expert having created the DevOps capability within the Bank.  I produced and run training courses on secure coding practices.  I moved to Cyber 4 years ago working on Vulnerability Management and have been picking up as much experience (and as many certifications) as I can.</a:t>
            </a:r>
          </a:p>
          <a:p>
            <a:endParaRPr lang="en-GB" baseline="0" dirty="0"/>
          </a:p>
          <a:p>
            <a:r>
              <a:rPr lang="en-GB" baseline="0" dirty="0"/>
              <a:t>With my experience in DevOps and Cyber Security, I’m happy to lead the effort for </a:t>
            </a:r>
            <a:r>
              <a:rPr lang="en-GB" baseline="0" dirty="0" err="1"/>
              <a:t>DevSecOps</a:t>
            </a:r>
            <a:r>
              <a:rPr lang="en-GB" baseline="0" dirty="0"/>
              <a:t> within the Bank.</a:t>
            </a:r>
          </a:p>
          <a:p>
            <a:endParaRPr lang="en-GB" baseline="0" dirty="0"/>
          </a:p>
          <a:p>
            <a:r>
              <a:rPr lang="en-GB" baseline="0" dirty="0"/>
              <a:t>Now a word on what this presentation is, and more importantly, what this presentation is not.  This presentation is an overview of what </a:t>
            </a:r>
            <a:r>
              <a:rPr lang="en-GB" baseline="0" dirty="0" err="1"/>
              <a:t>DeSecOps</a:t>
            </a:r>
            <a:r>
              <a:rPr lang="en-GB" baseline="0" dirty="0"/>
              <a:t> is; Why is it important; Why it isn’t just “shift-left”; and Where to start.</a:t>
            </a:r>
          </a:p>
          <a:p>
            <a:endParaRPr lang="en-GB" baseline="0" dirty="0"/>
          </a:p>
          <a:p>
            <a:r>
              <a:rPr lang="en-GB" baseline="0" dirty="0"/>
              <a:t>This presentation is not a discussion about specific tooling or vendors.  It is not a </a:t>
            </a:r>
            <a:r>
              <a:rPr lang="en-GB" baseline="0" dirty="0" err="1"/>
              <a:t>indepth</a:t>
            </a:r>
            <a:r>
              <a:rPr lang="en-GB" baseline="0" dirty="0"/>
              <a:t> course of best practice.  Most importantly, it is not the silver bullet that will immediately implement </a:t>
            </a:r>
            <a:r>
              <a:rPr lang="en-GB" baseline="0" dirty="0" err="1"/>
              <a:t>DevSecOps</a:t>
            </a:r>
            <a:r>
              <a:rPr lang="en-GB" baseline="0" dirty="0"/>
              <a:t> for you!</a:t>
            </a:r>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5E53B0-EFB7-4B0E-B012-E676534541B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9348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Hopefully we all know</a:t>
            </a:r>
            <a:r>
              <a:rPr lang="en-GB" baseline="0" dirty="0"/>
              <a:t> what good DevOps looks like.  Or at least we have read what it is supposed to look like.</a:t>
            </a:r>
          </a:p>
          <a:p>
            <a:r>
              <a:rPr lang="en-GB" baseline="0" dirty="0"/>
              <a:t>Small teams working independently to implement their features, validating correctness in pre-production environments, with deployments into production happening predictably, quickly, safely, and securely, throughout the business day.</a:t>
            </a:r>
          </a:p>
          <a:p>
            <a:r>
              <a:rPr lang="en-GB" baseline="0" dirty="0"/>
              <a:t>But why is reality not like the books?  Having worked across multiple roles, I have some strong feelings about this!</a:t>
            </a:r>
            <a:endParaRPr lang="en-GB" dirty="0"/>
          </a:p>
          <a:p>
            <a:r>
              <a:rPr lang="en-GB" dirty="0"/>
              <a:t>As a developer</a:t>
            </a:r>
            <a:r>
              <a:rPr lang="en-GB" baseline="0" dirty="0"/>
              <a:t> I saw Cyber Security as a blocker to my freedom.  It was stopping me using all the tools and code-snippets I found on the internet.  I would avoid Cyber people because they were the department of “no”.</a:t>
            </a:r>
          </a:p>
          <a:p>
            <a:r>
              <a:rPr lang="en-GB" baseline="0" dirty="0"/>
              <a:t>As a DevOps lead I saw Cyber as an impediment to innovation.  Why couldn’t I have admin rights on every machine within the enterprise so I can run unsigned PowerShell scripts to performed deployments?</a:t>
            </a:r>
          </a:p>
          <a:p>
            <a:r>
              <a:rPr lang="en-GB" baseline="0" dirty="0"/>
              <a:t>As an Ops lead I saw Cyber as the reason my new features were taking so long to reach production.  </a:t>
            </a:r>
          </a:p>
          <a:p>
            <a:r>
              <a:rPr lang="en-GB" baseline="0" dirty="0"/>
              <a:t>Finally, as a Cyber Analyst I saw that I was an idiot…. But in my defence, it wasn’t all my fault.  Throughout the Technology department Cyber Security and their policies were perceived as obstacles to be worked-around.  Their lack of open engagement supported their clandestine reputation.</a:t>
            </a:r>
            <a:endParaRPr lang="en-GB" dirty="0"/>
          </a:p>
          <a:p>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3</a:t>
            </a:fld>
            <a:endParaRPr lang="en-GB"/>
          </a:p>
        </p:txBody>
      </p:sp>
    </p:spTree>
    <p:extLst>
      <p:ext uri="{BB962C8B-B14F-4D97-AF65-F5344CB8AC3E}">
        <p14:creationId xmlns:p14="http://schemas.microsoft.com/office/powerpoint/2010/main" val="3197348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how</a:t>
            </a:r>
            <a:r>
              <a:rPr lang="en-GB" baseline="0" dirty="0"/>
              <a:t> do we fix it, and where should Security live in the SDLC?  Well … everywhere.</a:t>
            </a:r>
          </a:p>
          <a:p>
            <a:r>
              <a:rPr lang="en-GB" baseline="0" dirty="0"/>
              <a:t>Work must be done to create a culture of collaboration between development, operations, and security with engagement being established as the earliest stages of a project or change, and running throughout the lifecycle.</a:t>
            </a:r>
          </a:p>
          <a:p>
            <a:endParaRPr lang="en-GB" baseline="0" dirty="0"/>
          </a:p>
          <a:p>
            <a:r>
              <a:rPr lang="en-GB" baseline="0" dirty="0"/>
              <a:t>Too often Security, like testing, is an afterthought.  Problems are found too late to be corrected in time, and the system moves forward, running at risk.  Here starts the technical debt spiral.  Promises of, “we’ll fix this later” are rarely delivered due to other pressures.</a:t>
            </a:r>
          </a:p>
          <a:p>
            <a:endParaRPr lang="en-GB" baseline="0" dirty="0"/>
          </a:p>
          <a:p>
            <a:r>
              <a:rPr lang="en-GB" baseline="0" dirty="0"/>
              <a:t>Add in Cloud to this situation and part of this debt could lead to a major compromise or data breach.</a:t>
            </a:r>
          </a:p>
          <a:p>
            <a:endParaRPr lang="en-GB" baseline="0" dirty="0"/>
          </a:p>
          <a:p>
            <a:r>
              <a:rPr lang="en-GB" baseline="0" dirty="0"/>
              <a:t>As part of the culture change required to fully adopt </a:t>
            </a:r>
            <a:r>
              <a:rPr lang="en-GB" baseline="0" dirty="0" err="1"/>
              <a:t>DevSecOps</a:t>
            </a:r>
            <a:r>
              <a:rPr lang="en-GB" baseline="0" dirty="0"/>
              <a:t>, Security must work closely with Development and Operations, and most importantly, be an enabler.</a:t>
            </a:r>
          </a:p>
          <a:p>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4</a:t>
            </a:fld>
            <a:endParaRPr lang="en-GB"/>
          </a:p>
        </p:txBody>
      </p:sp>
    </p:spTree>
    <p:extLst>
      <p:ext uri="{BB962C8B-B14F-4D97-AF65-F5344CB8AC3E}">
        <p14:creationId xmlns:p14="http://schemas.microsoft.com/office/powerpoint/2010/main" val="3843098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Firstly … I’m going to assume that everyone listening to me is aware of, and uses source control. Even if it is Visual Source Safe!?!?</a:t>
            </a:r>
          </a:p>
          <a:p>
            <a:endParaRPr lang="en-GB" dirty="0"/>
          </a:p>
          <a:p>
            <a:r>
              <a:rPr lang="en-GB" dirty="0"/>
              <a:t>In August 2019, GitHub was called out in a US lawsuit following the Capital One breach. The reason? Allowing social security numbers to be stored in a Git repository.</a:t>
            </a:r>
          </a:p>
          <a:p>
            <a:endParaRPr lang="en-GB" dirty="0"/>
          </a:p>
          <a:p>
            <a:r>
              <a:rPr lang="en-GB" dirty="0"/>
              <a:t>In October 2019, </a:t>
            </a:r>
            <a:r>
              <a:rPr lang="en-GB" b="0" i="0" dirty="0">
                <a:solidFill>
                  <a:srgbClr val="070707"/>
                </a:solidFill>
                <a:effectLst/>
                <a:latin typeface="Georgia" panose="02040502050405020303" pitchFamily="18" charset="0"/>
              </a:rPr>
              <a:t>one misstep from developers at Starbucks left exposed an API key that could be used by an attacker to access internal systems and manipulate the list of authorized users.  Lucky the vulnerability was reported as part of a bug bounty program and quickly resolved.</a:t>
            </a:r>
          </a:p>
          <a:p>
            <a:endParaRPr lang="en-GB" b="0" i="0" dirty="0">
              <a:solidFill>
                <a:srgbClr val="070707"/>
              </a:solidFill>
              <a:effectLst/>
              <a:latin typeface="Georgia" panose="02040502050405020303" pitchFamily="18" charset="0"/>
            </a:endParaRPr>
          </a:p>
          <a:p>
            <a:r>
              <a:rPr lang="en-GB" b="0" i="0" dirty="0">
                <a:solidFill>
                  <a:srgbClr val="070707"/>
                </a:solidFill>
                <a:effectLst/>
                <a:latin typeface="Georgia" panose="02040502050405020303" pitchFamily="18" charset="0"/>
              </a:rPr>
              <a:t>In January 2021, a misconfigured Git server at Nissan North America lead to the leak of the source code of the company's mobile apps and internal tools. A Git server was left publicly exposed with a default username and password of admin/admin.</a:t>
            </a:r>
          </a:p>
          <a:p>
            <a:endParaRPr lang="en-GB" b="0" i="0" dirty="0">
              <a:solidFill>
                <a:srgbClr val="070707"/>
              </a:solidFill>
              <a:effectLst/>
              <a:latin typeface="Georgia" panose="02040502050405020303" pitchFamily="18" charset="0"/>
            </a:endParaRPr>
          </a:p>
          <a:p>
            <a:r>
              <a:rPr lang="en-GB" b="0" i="0" dirty="0">
                <a:solidFill>
                  <a:srgbClr val="070707"/>
                </a:solidFill>
                <a:effectLst/>
                <a:latin typeface="Georgia" panose="02040502050405020303" pitchFamily="18" charset="0"/>
              </a:rPr>
              <a:t>More recently, in December 2022, Okta reported a breach that included the unauthorised downloading of source code.  Access was possible through the use of stolen authorisation keys and could have been related to an extension phishing campaign in September of last year.</a:t>
            </a:r>
          </a:p>
          <a:p>
            <a:endParaRPr lang="en-GB" b="0" i="0" dirty="0">
              <a:solidFill>
                <a:srgbClr val="070707"/>
              </a:solidFill>
              <a:effectLst/>
              <a:latin typeface="Georgia" panose="02040502050405020303" pitchFamily="18" charset="0"/>
            </a:endParaRPr>
          </a:p>
          <a:p>
            <a:r>
              <a:rPr lang="en-GB" b="0" i="0" dirty="0">
                <a:solidFill>
                  <a:srgbClr val="070707"/>
                </a:solidFill>
                <a:effectLst/>
                <a:latin typeface="Georgia" panose="02040502050405020303" pitchFamily="18" charset="0"/>
              </a:rPr>
              <a:t>While still reading and digesting the information around the Okta breach, a few days later we got news of an attack on Slack. The incident involves threat actors gaining access to Slack's externally hosted GitHub repositories via a "limited" number of Slack employee tokens that were stolen.</a:t>
            </a:r>
          </a:p>
          <a:p>
            <a:endParaRPr lang="en-GB" b="0" i="0" dirty="0">
              <a:solidFill>
                <a:srgbClr val="070707"/>
              </a:solidFill>
              <a:effectLst/>
              <a:latin typeface="Georgia" panose="02040502050405020303" pitchFamily="18" charset="0"/>
            </a:endParaRPr>
          </a:p>
          <a:p>
            <a:r>
              <a:rPr lang="en-GB" b="0" i="0" dirty="0">
                <a:solidFill>
                  <a:srgbClr val="070707"/>
                </a:solidFill>
                <a:effectLst/>
                <a:latin typeface="Georgia" panose="02040502050405020303" pitchFamily="18" charset="0"/>
              </a:rPr>
              <a:t>Can anyone see the connection between all of these incidents … other than they involved source control?  </a:t>
            </a:r>
          </a:p>
          <a:p>
            <a:endParaRPr lang="en-GB" b="0" i="0" dirty="0">
              <a:solidFill>
                <a:srgbClr val="070707"/>
              </a:solidFill>
              <a:effectLst/>
              <a:latin typeface="Georgia" panose="02040502050405020303" pitchFamily="18" charset="0"/>
            </a:endParaRPr>
          </a:p>
          <a:p>
            <a:r>
              <a:rPr lang="en-GB" b="0" i="0" dirty="0">
                <a:solidFill>
                  <a:srgbClr val="070707"/>
                </a:solidFill>
                <a:effectLst/>
                <a:latin typeface="Georgia" panose="02040502050405020303" pitchFamily="18" charset="0"/>
              </a:rPr>
              <a:t>They all involved human error.  Tools can give us the ability to be secure, but they can’t guarantee it … they cannot protect us against ourselves.</a:t>
            </a:r>
          </a:p>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5E53B0-EFB7-4B0E-B012-E676534541B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7348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real terms, developers within an organisation fall within the “80/20” divide.  Any organisation that is more than 1 year old has technical debt, and an ever growing code base.  The 80% typically work on legacy systems fixing bugs and adding features to an already established application.</a:t>
            </a:r>
          </a:p>
          <a:p>
            <a:endParaRPr lang="en-GB" baseline="0" dirty="0"/>
          </a:p>
          <a:p>
            <a:r>
              <a:rPr lang="en-GB" baseline="0" dirty="0"/>
              <a:t>The other 20% are, typically, more senior or proactive </a:t>
            </a:r>
            <a:r>
              <a:rPr lang="en-GB" baseline="0" dirty="0" err="1"/>
              <a:t>devs</a:t>
            </a:r>
            <a:r>
              <a:rPr lang="en-GB" baseline="0" dirty="0"/>
              <a:t> who want to use all the cool new tools and resources.  They will seek out new processes and work with the latest, possibly less established, components, but are highly trusted.</a:t>
            </a:r>
          </a:p>
          <a:p>
            <a:endParaRPr lang="en-GB" baseline="0" dirty="0"/>
          </a:p>
          <a:p>
            <a:r>
              <a:rPr lang="en-GB" baseline="0" dirty="0"/>
              <a:t>Security must support these groups in different ways.  The 80s need the capability to produce security code, have processes to support peer review, understand the resources available in the Cloud, and have a clearly defined toolset to develop and test what they write.  SAST and DAST tools, when combined with a clear feedback loop helps re-enforce positive behaviour.  </a:t>
            </a:r>
          </a:p>
          <a:p>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t>Re-use, especially of open source components, is at the centre of a modern and efficient development team, but it also has the ability to introduce security issues.  The log4j vulnerability is still fresh in our minds.  Again, Security must be an enabler and support the use of open source components, but this must be done is a controlled manner.  The culture must move away from developers just jumping onto the internet and grabbing libraries and instead have access to a curated collection of components.  </a:t>
            </a:r>
          </a:p>
          <a:p>
            <a:endParaRPr lang="en-GB" baseline="0" dirty="0"/>
          </a:p>
          <a:p>
            <a:r>
              <a:rPr lang="en-GB" baseline="0" dirty="0"/>
              <a:t>Things for the 20% can be “slightly” less restricted and should be allowed to innovate by trying new things.  Being part of a “high trust, virtual, team” they should have a deeper understanding of security concerns but be enabled to test-drive new tooling and components.  Although the trust level is much higher, they should still play within a walled garden.  By creating this safe space for innovation and creating a process for new, approved, ways of working to be made available with the 80s, technical improvement can be seen across all teams.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t>A virtual community of Secure Code Champions, made up of this highly trusted 20%, can be leveraged to support 80% development teams.  This serves a number of purposes; it gives an opportunity for those interested in increasing their security knowledge through support and training; the team can act as a first point of contact and help triage security questions; they can help imbed processes such as threat modelling directly into the teams workflow.</a:t>
            </a:r>
          </a:p>
          <a:p>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6</a:t>
            </a:fld>
            <a:endParaRPr lang="en-GB"/>
          </a:p>
        </p:txBody>
      </p:sp>
    </p:spTree>
    <p:extLst>
      <p:ext uri="{BB962C8B-B14F-4D97-AF65-F5344CB8AC3E}">
        <p14:creationId xmlns:p14="http://schemas.microsoft.com/office/powerpoint/2010/main" val="1647478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42626"/>
                </a:solidFill>
                <a:effectLst/>
                <a:latin typeface="Fira Sans" panose="020B0503050000020004" pitchFamily="34" charset="0"/>
              </a:rPr>
              <a:t>In a recent report from Dynatrace (Dynatrace Global CISO report 2023), CISOs were asked to identify factors that made it more difficult to pinpoint and resolve application vulnerabilities.  </a:t>
            </a:r>
          </a:p>
          <a:p>
            <a:endParaRPr lang="en-GB" b="0" i="0" dirty="0">
              <a:solidFill>
                <a:srgbClr val="242626"/>
              </a:solidFill>
              <a:effectLst/>
              <a:latin typeface="Fira Sans" panose="020B0503050000020004" pitchFamily="34" charset="0"/>
            </a:endParaRPr>
          </a:p>
          <a:p>
            <a:r>
              <a:rPr lang="en-GB" b="0" i="0" dirty="0">
                <a:solidFill>
                  <a:srgbClr val="242626"/>
                </a:solidFill>
                <a:effectLst/>
                <a:latin typeface="Fira Sans" panose="020B0503050000020004" pitchFamily="34" charset="0"/>
              </a:rPr>
              <a:t>61% said that the use of 3</a:t>
            </a:r>
            <a:r>
              <a:rPr lang="en-GB" b="0" i="0" baseline="30000" dirty="0">
                <a:solidFill>
                  <a:srgbClr val="242626"/>
                </a:solidFill>
                <a:effectLst/>
                <a:latin typeface="Fira Sans" panose="020B0503050000020004" pitchFamily="34" charset="0"/>
              </a:rPr>
              <a:t>rd</a:t>
            </a:r>
            <a:r>
              <a:rPr lang="en-GB" b="0" i="0" dirty="0">
                <a:solidFill>
                  <a:srgbClr val="242626"/>
                </a:solidFill>
                <a:effectLst/>
                <a:latin typeface="Fira Sans" panose="020B0503050000020004" pitchFamily="34" charset="0"/>
              </a:rPr>
              <a:t> part code caused issues.  If we think about Log4J a number of organisations believed they where not exposed until they started to think about the dependencies not just of their only code, but the dependencies of the packages they use, and the exposure their vendors had.</a:t>
            </a:r>
          </a:p>
          <a:p>
            <a:endParaRPr lang="en-GB" b="0" i="0" dirty="0">
              <a:solidFill>
                <a:srgbClr val="242626"/>
              </a:solidFill>
              <a:effectLst/>
              <a:latin typeface="Fira Sans" panose="020B0503050000020004" pitchFamily="34" charset="0"/>
            </a:endParaRPr>
          </a:p>
          <a:p>
            <a:r>
              <a:rPr lang="en-GB" b="0" i="0" dirty="0">
                <a:solidFill>
                  <a:srgbClr val="242626"/>
                </a:solidFill>
                <a:effectLst/>
                <a:latin typeface="Fira Sans" panose="020B0503050000020004" pitchFamily="34" charset="0"/>
              </a:rPr>
              <a:t>I love the second value … 55% blamed DevOps and Agile.  Two of the great innovations in the development world are causing our Cyber leads pain.  Development is becoming too efficient and moving too quickly for security to keep up!</a:t>
            </a:r>
          </a:p>
          <a:p>
            <a:endParaRPr lang="en-GB" b="0" i="0" dirty="0">
              <a:solidFill>
                <a:srgbClr val="242626"/>
              </a:solidFill>
              <a:effectLst/>
              <a:latin typeface="Fira Sans" panose="020B0503050000020004" pitchFamily="34" charset="0"/>
            </a:endParaRPr>
          </a:p>
          <a:p>
            <a:r>
              <a:rPr lang="en-GB" dirty="0"/>
              <a:t>Finally, Veracode released some data … </a:t>
            </a:r>
            <a:r>
              <a:rPr lang="en-GB" b="0" i="0" dirty="0">
                <a:solidFill>
                  <a:srgbClr val="242626"/>
                </a:solidFill>
                <a:effectLst/>
                <a:latin typeface="Fira Sans" panose="020B0503050000020004" pitchFamily="34" charset="0"/>
              </a:rPr>
              <a:t>a scan of 130,000 applications found that nearly 68% of apps had a security flaw that fell into the OWASP Top 10.  Hopefully we are all aware of OWASP (Open Web Application Security Project); the Open Source Foundation regularly revise and publish their top 10 vulnerabilities found in Web apps.  The most recent (2021) has broken access control at number 1.  Injection (including SQL Injection) is always in the top 10, this time at number 3.  So what can we do to help our CISOs sleep better and our developers to avoid some basic mistakes?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5E53B0-EFB7-4B0E-B012-E676534541B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08503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Growing</a:t>
            </a:r>
            <a:r>
              <a:rPr lang="en-GB" baseline="0" dirty="0"/>
              <a:t> number of solutions</a:t>
            </a:r>
          </a:p>
          <a:p>
            <a:r>
              <a:rPr lang="en-GB" baseline="0" dirty="0"/>
              <a:t>47 requirements, but here are 3 of the most important</a:t>
            </a:r>
          </a:p>
          <a:p>
            <a:endParaRPr lang="en-GB" dirty="0"/>
          </a:p>
          <a:p>
            <a:r>
              <a:rPr lang="en-GB" dirty="0"/>
              <a:t>Inventory</a:t>
            </a:r>
          </a:p>
          <a:p>
            <a:r>
              <a:rPr lang="en-GB" dirty="0"/>
              <a:t>You can’t protect what you can’t see</a:t>
            </a:r>
          </a:p>
          <a:p>
            <a:r>
              <a:rPr lang="en-GB" dirty="0"/>
              <a:t>Agent-based</a:t>
            </a:r>
            <a:r>
              <a:rPr lang="en-GB" baseline="0" dirty="0"/>
              <a:t> solutions do not guarantee 100% coverage</a:t>
            </a:r>
          </a:p>
          <a:p>
            <a:r>
              <a:rPr lang="en-GB" baseline="0" dirty="0"/>
              <a:t>Created bespoke solution for unknown unknowns</a:t>
            </a:r>
          </a:p>
          <a:p>
            <a:r>
              <a:rPr lang="en-GB" baseline="0" dirty="0"/>
              <a:t>Multi cloud only increases the issue</a:t>
            </a:r>
          </a:p>
          <a:p>
            <a:r>
              <a:rPr lang="en-GB" baseline="0" dirty="0"/>
              <a:t>Should be moving away from traditional VM-based estate</a:t>
            </a:r>
          </a:p>
          <a:p>
            <a:endParaRPr lang="en-GB" dirty="0"/>
          </a:p>
          <a:p>
            <a:r>
              <a:rPr lang="en-GB" dirty="0"/>
              <a:t>Intelligence</a:t>
            </a:r>
          </a:p>
          <a:p>
            <a:r>
              <a:rPr lang="en-GB" dirty="0"/>
              <a:t>New vulnerabilities</a:t>
            </a:r>
            <a:r>
              <a:rPr lang="en-GB" baseline="0" dirty="0"/>
              <a:t> have threat actors knocking on our doors</a:t>
            </a:r>
          </a:p>
          <a:p>
            <a:r>
              <a:rPr lang="en-GB" baseline="0" dirty="0"/>
              <a:t>Time to exploit has reduced</a:t>
            </a:r>
          </a:p>
          <a:p>
            <a:r>
              <a:rPr lang="en-GB" baseline="0" dirty="0"/>
              <a:t>Vulnerability data sources widely available, you can do it yourself</a:t>
            </a:r>
          </a:p>
          <a:p>
            <a:endParaRPr lang="en-GB" baseline="0" dirty="0"/>
          </a:p>
          <a:p>
            <a:r>
              <a:rPr lang="en-GB" baseline="0" dirty="0"/>
              <a:t>Insights</a:t>
            </a:r>
          </a:p>
          <a:p>
            <a:r>
              <a:rPr lang="en-GB" baseline="0" dirty="0"/>
              <a:t>Risks without context are meaningless.  Remember that.</a:t>
            </a:r>
          </a:p>
          <a:p>
            <a:r>
              <a:rPr lang="en-GB" dirty="0"/>
              <a:t>CSPs highlight</a:t>
            </a:r>
            <a:r>
              <a:rPr lang="en-GB" baseline="0" dirty="0"/>
              <a:t> issues in isolation against policies</a:t>
            </a:r>
          </a:p>
          <a:p>
            <a:r>
              <a:rPr lang="en-GB" baseline="0" dirty="0"/>
              <a:t>Is a missing OS patch on a VM that serious?</a:t>
            </a:r>
          </a:p>
          <a:p>
            <a:r>
              <a:rPr lang="en-GB" baseline="0" dirty="0"/>
              <a:t>Following basic security principals provides layers of security</a:t>
            </a:r>
          </a:p>
          <a:p>
            <a:r>
              <a:rPr lang="en-GB" baseline="0" dirty="0"/>
              <a:t>What if game .. Unpatched server … Elevation of Privilege … Pubic IP … poor SSH… lateral move?</a:t>
            </a:r>
          </a:p>
          <a:p>
            <a:r>
              <a:rPr lang="en-GB" baseline="0" dirty="0"/>
              <a:t>Without context possible risk and impact may never be realised</a:t>
            </a:r>
          </a:p>
          <a:p>
            <a:endParaRPr lang="en-GB" baseline="0" dirty="0"/>
          </a:p>
          <a:p>
            <a:r>
              <a:rPr lang="en-GB" baseline="0" dirty="0"/>
              <a:t>Summary</a:t>
            </a:r>
          </a:p>
          <a:p>
            <a:r>
              <a:rPr lang="en-GB" baseline="0" dirty="0"/>
              <a:t>47 requirements .. A </a:t>
            </a:r>
            <a:r>
              <a:rPr lang="en-GB" baseline="0"/>
              <a:t>few must haves</a:t>
            </a:r>
          </a:p>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5E53B0-EFB7-4B0E-B012-E676534541B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98144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t>The most basic answer is CI/CD.  Even the simplest pipelines can start you on the road to repeatable, reliable, and secure deployments.  If you have to start with a documented set of manual steps, it is better than ad hoc “copy and pray” deployments.  These steps can then be replaced over time with automated processes.  Our goal is to automate everything, but that isn’t always possible.  Code scans, syntax checking, dependency checks, and secret scans can all be introduced into pipelines to reduce the number of vulnerabilities and errors.  We can trust that our developers won’t make mistakes, but there is no harm in verifying.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t>Similarly, r</a:t>
            </a:r>
            <a:r>
              <a:rPr lang="en-GB" dirty="0"/>
              <a:t>eplacing manual processes in application installation and configuration will provide predictable, reliable, secure, and faster deployments.</a:t>
            </a:r>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t>Everything as Code is a great concept and can bring great advantages, but remember code needs to be protected.  You must provide the same controls for Infrastructure code as you do application code.  Protected branches in version control, code reviews, and authorised pull requests should all be implemented.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a:p>
          <a:p>
            <a:r>
              <a:rPr lang="en-GB" baseline="0" dirty="0"/>
              <a:t>A major trigger topic for me is how we use the cloud.  There will always be a need for “lifting and shifting” on premise infrastructure into the cloud, but this should be the exception.  The cloud provides cost and efficiency benefits through the use of cloud native resources and SaaS solutions.  If we stick to our traditional VM-centric architecture, we will simply be creating another data centre and continue accruing technical debt.  No matter where you own the VM, you will be responsible for the support and maintenance including patching.</a:t>
            </a:r>
          </a:p>
          <a:p>
            <a:endParaRPr lang="en-GB" baseline="0" dirty="0"/>
          </a:p>
          <a:p>
            <a:r>
              <a:rPr lang="en-GB" baseline="0" dirty="0"/>
              <a:t>Efforts should be made to work with architecture teams and support developers in their use of cloud native resource, and we should be willing to challenge the use of VMs.</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t>The ambition to use containers is noble, but can inadvertently introduce vulnerabilities.  An approved list of images should be created, and maintained, to allow developers to work quickly and efficiently.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Security has to be an enabler.  If we come crashing in, imposing policies and constraints that slow down deployments or, worse, break previously working builds, the security culture will be ignored, processes will be circumvented, and tools to be turned off.  Start small … introduce new controls and don’t immediately break everything.  Then slowly turn the heat up until you reach your desired state.</a:t>
            </a:r>
            <a:endParaRPr lang="en-GB" baseline="0" dirty="0"/>
          </a:p>
          <a:p>
            <a:endParaRPr lang="en-GB" baseline="0" dirty="0"/>
          </a:p>
          <a:p>
            <a:endParaRPr lang="en-GB" baseline="0" dirty="0"/>
          </a:p>
        </p:txBody>
      </p:sp>
      <p:sp>
        <p:nvSpPr>
          <p:cNvPr id="4" name="Slide Number Placeholder 3"/>
          <p:cNvSpPr>
            <a:spLocks noGrp="1"/>
          </p:cNvSpPr>
          <p:nvPr>
            <p:ph type="sldNum" sz="quarter" idx="10"/>
          </p:nvPr>
        </p:nvSpPr>
        <p:spPr/>
        <p:txBody>
          <a:bodyPr/>
          <a:lstStyle/>
          <a:p>
            <a:fld id="{2F5E53B0-EFB7-4B0E-B012-E676534541B5}" type="slidenum">
              <a:rPr lang="en-GB" smtClean="0"/>
              <a:t>10</a:t>
            </a:fld>
            <a:endParaRPr lang="en-GB"/>
          </a:p>
        </p:txBody>
      </p:sp>
    </p:spTree>
    <p:extLst>
      <p:ext uri="{BB962C8B-B14F-4D97-AF65-F5344CB8AC3E}">
        <p14:creationId xmlns:p14="http://schemas.microsoft.com/office/powerpoint/2010/main" val="2742240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64575-A8C9-2CB9-0494-D6E356D35C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E59166D-667B-A4CD-56A1-E3FBBBE9CA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606F32C-1603-3BCD-0696-906F2C6C0E50}"/>
              </a:ext>
            </a:extLst>
          </p:cNvPr>
          <p:cNvSpPr>
            <a:spLocks noGrp="1"/>
          </p:cNvSpPr>
          <p:nvPr>
            <p:ph type="dt" sz="half" idx="10"/>
          </p:nvPr>
        </p:nvSpPr>
        <p:spPr/>
        <p:txBody>
          <a:bodyPr/>
          <a:lstStyle/>
          <a:p>
            <a:fld id="{93E446AC-8499-456F-B75F-C40B5C613BA1}" type="datetime1">
              <a:rPr lang="en-GB" smtClean="0"/>
              <a:t>27/01/2023</a:t>
            </a:fld>
            <a:endParaRPr lang="en-GB" dirty="0"/>
          </a:p>
        </p:txBody>
      </p:sp>
      <p:sp>
        <p:nvSpPr>
          <p:cNvPr id="5" name="Footer Placeholder 4">
            <a:extLst>
              <a:ext uri="{FF2B5EF4-FFF2-40B4-BE49-F238E27FC236}">
                <a16:creationId xmlns:a16="http://schemas.microsoft.com/office/drawing/2014/main" id="{5B6C7535-AFED-35CA-F71D-E8C0B1254DAE}"/>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7A511CD8-7E53-4AC1-338B-C02ED4B64DC5}"/>
              </a:ext>
            </a:extLst>
          </p:cNvPr>
          <p:cNvSpPr>
            <a:spLocks noGrp="1"/>
          </p:cNvSpPr>
          <p:nvPr>
            <p:ph type="sldNum" sz="quarter" idx="12"/>
          </p:nvPr>
        </p:nvSpPr>
        <p:spPr/>
        <p:txBody>
          <a:bodyPr/>
          <a:lstStyle/>
          <a:p>
            <a:fld id="{B0B34E4B-25F1-4D72-B319-B9B5A0ABC919}" type="slidenum">
              <a:rPr lang="en-GB" smtClean="0"/>
              <a:pPr/>
              <a:t>‹#›</a:t>
            </a:fld>
            <a:endParaRPr lang="en-GB" dirty="0"/>
          </a:p>
        </p:txBody>
      </p:sp>
    </p:spTree>
    <p:extLst>
      <p:ext uri="{BB962C8B-B14F-4D97-AF65-F5344CB8AC3E}">
        <p14:creationId xmlns:p14="http://schemas.microsoft.com/office/powerpoint/2010/main" val="1180016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0C098-6561-6DF1-7E5D-E6344BF73D9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08AB909-7253-7768-6619-AEC9A9BFFF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FBF028A-8011-61EA-3551-AE9F0D00C216}"/>
              </a:ext>
            </a:extLst>
          </p:cNvPr>
          <p:cNvSpPr>
            <a:spLocks noGrp="1"/>
          </p:cNvSpPr>
          <p:nvPr>
            <p:ph type="dt" sz="half" idx="10"/>
          </p:nvPr>
        </p:nvSpPr>
        <p:spPr/>
        <p:txBody>
          <a:bodyPr/>
          <a:lstStyle/>
          <a:p>
            <a:fld id="{E1450718-02AE-4FFC-9954-5252C14F4A6E}" type="datetime1">
              <a:rPr lang="en-GB" smtClean="0"/>
              <a:t>27/01/2023</a:t>
            </a:fld>
            <a:endParaRPr lang="en-GB" dirty="0"/>
          </a:p>
        </p:txBody>
      </p:sp>
      <p:sp>
        <p:nvSpPr>
          <p:cNvPr id="5" name="Footer Placeholder 4">
            <a:extLst>
              <a:ext uri="{FF2B5EF4-FFF2-40B4-BE49-F238E27FC236}">
                <a16:creationId xmlns:a16="http://schemas.microsoft.com/office/drawing/2014/main" id="{861842D0-0A50-7CDC-E26A-72DDA6875EF1}"/>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5EAB7245-CF55-2F46-C733-DAD6693CF401}"/>
              </a:ext>
            </a:extLst>
          </p:cNvPr>
          <p:cNvSpPr>
            <a:spLocks noGrp="1"/>
          </p:cNvSpPr>
          <p:nvPr>
            <p:ph type="sldNum" sz="quarter" idx="12"/>
          </p:nvPr>
        </p:nvSpPr>
        <p:spPr/>
        <p:txBody>
          <a:bodyPr/>
          <a:lstStyle/>
          <a:p>
            <a:fld id="{B0B34E4B-25F1-4D72-B319-B9B5A0ABC919}" type="slidenum">
              <a:rPr lang="en-GB" smtClean="0"/>
              <a:pPr/>
              <a:t>‹#›</a:t>
            </a:fld>
            <a:endParaRPr lang="en-GB" dirty="0"/>
          </a:p>
        </p:txBody>
      </p:sp>
    </p:spTree>
    <p:extLst>
      <p:ext uri="{BB962C8B-B14F-4D97-AF65-F5344CB8AC3E}">
        <p14:creationId xmlns:p14="http://schemas.microsoft.com/office/powerpoint/2010/main" val="2429243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80FC63-1F35-C107-DF20-527704F803D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E08F9E3-0414-7DFD-B35B-EEE33CBBDC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85B4998-5E89-A551-E552-4C241959AA42}"/>
              </a:ext>
            </a:extLst>
          </p:cNvPr>
          <p:cNvSpPr>
            <a:spLocks noGrp="1"/>
          </p:cNvSpPr>
          <p:nvPr>
            <p:ph type="dt" sz="half" idx="10"/>
          </p:nvPr>
        </p:nvSpPr>
        <p:spPr/>
        <p:txBody>
          <a:bodyPr/>
          <a:lstStyle/>
          <a:p>
            <a:fld id="{9D3A303C-B3C8-4B47-9D3C-AC9AEF414000}" type="datetime1">
              <a:rPr lang="en-GB" smtClean="0"/>
              <a:t>27/01/2023</a:t>
            </a:fld>
            <a:endParaRPr lang="en-GB" dirty="0"/>
          </a:p>
        </p:txBody>
      </p:sp>
      <p:sp>
        <p:nvSpPr>
          <p:cNvPr id="5" name="Footer Placeholder 4">
            <a:extLst>
              <a:ext uri="{FF2B5EF4-FFF2-40B4-BE49-F238E27FC236}">
                <a16:creationId xmlns:a16="http://schemas.microsoft.com/office/drawing/2014/main" id="{359DD664-C8C1-8596-3ED5-63685B5EF23F}"/>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0001AF12-3224-615E-9092-174B67F0CA1D}"/>
              </a:ext>
            </a:extLst>
          </p:cNvPr>
          <p:cNvSpPr>
            <a:spLocks noGrp="1"/>
          </p:cNvSpPr>
          <p:nvPr>
            <p:ph type="sldNum" sz="quarter" idx="12"/>
          </p:nvPr>
        </p:nvSpPr>
        <p:spPr/>
        <p:txBody>
          <a:bodyPr/>
          <a:lstStyle/>
          <a:p>
            <a:fld id="{B0B34E4B-25F1-4D72-B319-B9B5A0ABC919}" type="slidenum">
              <a:rPr lang="en-GB" smtClean="0"/>
              <a:pPr/>
              <a:t>‹#›</a:t>
            </a:fld>
            <a:endParaRPr lang="en-GB" dirty="0"/>
          </a:p>
        </p:txBody>
      </p:sp>
    </p:spTree>
    <p:extLst>
      <p:ext uri="{BB962C8B-B14F-4D97-AF65-F5344CB8AC3E}">
        <p14:creationId xmlns:p14="http://schemas.microsoft.com/office/powerpoint/2010/main" val="19587793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3_Dark Blue Cover">
    <p:bg>
      <p:bgPr>
        <a:solidFill>
          <a:srgbClr val="12263E"/>
        </a:solidFill>
        <a:effectLst/>
      </p:bgPr>
    </p:bg>
    <p:spTree>
      <p:nvGrpSpPr>
        <p:cNvPr id="1" name=""/>
        <p:cNvGrpSpPr/>
        <p:nvPr/>
      </p:nvGrpSpPr>
      <p:grpSpPr>
        <a:xfrm>
          <a:off x="0" y="0"/>
          <a:ext cx="0" cy="0"/>
          <a:chOff x="0" y="0"/>
          <a:chExt cx="0" cy="0"/>
        </a:xfrm>
      </p:grpSpPr>
      <p:sp>
        <p:nvSpPr>
          <p:cNvPr id="288" name="Text Placeholder 287"/>
          <p:cNvSpPr>
            <a:spLocks noGrp="1"/>
          </p:cNvSpPr>
          <p:nvPr userDrawn="1">
            <p:ph type="body" sz="quarter" idx="13" hasCustomPrompt="1"/>
          </p:nvPr>
        </p:nvSpPr>
        <p:spPr>
          <a:xfrm>
            <a:off x="457200" y="5487988"/>
            <a:ext cx="5869709" cy="982800"/>
          </a:xfrm>
          <a:prstGeom prst="rect">
            <a:avLst/>
          </a:prstGeom>
        </p:spPr>
        <p:txBody>
          <a:bodyPr rIns="457200" anchor="b" anchorCtr="0"/>
          <a:lstStyle>
            <a:lvl1pPr marL="0" indent="0">
              <a:spcAft>
                <a:spcPts val="0"/>
              </a:spcAft>
              <a:buNone/>
              <a:defRPr sz="2000" b="1" baseline="0">
                <a:solidFill>
                  <a:srgbClr val="E7E6E6"/>
                </a:solidFill>
                <a:latin typeface="Arial" panose="020B0604020202020204" pitchFamily="34" charset="0"/>
                <a:cs typeface="Arial" panose="020B0604020202020204" pitchFamily="34" charset="0"/>
              </a:defRPr>
            </a:lvl1pPr>
            <a:lvl2pPr marL="0" indent="0">
              <a:spcAft>
                <a:spcPts val="0"/>
              </a:spcAft>
              <a:buFont typeface="Arial" panose="020B0604020202020204" pitchFamily="34" charset="0"/>
              <a:buNone/>
              <a:defRPr sz="2000" b="0">
                <a:solidFill>
                  <a:srgbClr val="E7E6E6"/>
                </a:solidFill>
                <a:latin typeface="Arial" panose="020B0604020202020204" pitchFamily="34" charset="0"/>
                <a:cs typeface="Arial" panose="020B0604020202020204" pitchFamily="34" charset="0"/>
              </a:defRPr>
            </a:lvl2pPr>
            <a:lvl3pPr marL="0" indent="0">
              <a:spcAft>
                <a:spcPts val="0"/>
              </a:spcAft>
              <a:buNone/>
              <a:defRPr sz="2000" b="1">
                <a:solidFill>
                  <a:schemeClr val="accent6"/>
                </a:solidFill>
              </a:defRPr>
            </a:lvl3pPr>
            <a:lvl4pPr marL="0" indent="0">
              <a:spcAft>
                <a:spcPts val="0"/>
              </a:spcAft>
              <a:buFont typeface="Arial" panose="020B0604020202020204" pitchFamily="34" charset="0"/>
              <a:buNone/>
              <a:defRPr sz="2000" b="1">
                <a:solidFill>
                  <a:schemeClr val="accent6"/>
                </a:solidFill>
              </a:defRPr>
            </a:lvl4pPr>
            <a:lvl5pPr marL="0" indent="0">
              <a:spcAft>
                <a:spcPts val="0"/>
              </a:spcAft>
              <a:buNone/>
              <a:defRPr sz="2000" b="1">
                <a:solidFill>
                  <a:schemeClr val="accent6"/>
                </a:solidFill>
              </a:defRPr>
            </a:lvl5pPr>
          </a:lstStyle>
          <a:p>
            <a:pPr lvl="0"/>
            <a:r>
              <a:rPr lang="en-US" dirty="0"/>
              <a:t>Click to add Name Surname</a:t>
            </a:r>
          </a:p>
          <a:p>
            <a:pPr lvl="1"/>
            <a:r>
              <a:rPr lang="en-US" dirty="0"/>
              <a:t>Title/Date</a:t>
            </a:r>
            <a:endParaRPr lang="en-GB" dirty="0"/>
          </a:p>
        </p:txBody>
      </p:sp>
      <p:sp>
        <p:nvSpPr>
          <p:cNvPr id="66" name="Text Placeholder 2"/>
          <p:cNvSpPr>
            <a:spLocks noGrp="1"/>
          </p:cNvSpPr>
          <p:nvPr userDrawn="1">
            <p:ph type="body" sz="quarter" idx="16" hasCustomPrompt="1"/>
          </p:nvPr>
        </p:nvSpPr>
        <p:spPr>
          <a:xfrm>
            <a:off x="457200" y="2043908"/>
            <a:ext cx="5869710" cy="3444079"/>
          </a:xfrm>
          <a:prstGeom prst="rect">
            <a:avLst/>
          </a:prstGeom>
        </p:spPr>
        <p:txBody>
          <a:bodyPr rIns="457200"/>
          <a:lstStyle>
            <a:lvl1pPr marL="0" indent="0">
              <a:spcAft>
                <a:spcPts val="2400"/>
              </a:spcAft>
              <a:buNone/>
              <a:defRPr sz="4000">
                <a:solidFill>
                  <a:srgbClr val="E7E6E6"/>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a:t>Click to edit</a:t>
            </a:r>
            <a:br>
              <a:rPr lang="en-GB" dirty="0"/>
            </a:br>
            <a:r>
              <a:rPr lang="en-GB" dirty="0"/>
              <a:t>(Century Gothic 40pt)</a:t>
            </a:r>
          </a:p>
          <a:p>
            <a:pPr lvl="1"/>
            <a:r>
              <a:rPr lang="en-US" dirty="0"/>
              <a:t>Presentation subtitle </a:t>
            </a:r>
            <a:br>
              <a:rPr lang="en-US" dirty="0"/>
            </a:br>
            <a:r>
              <a:rPr lang="en-US" dirty="0"/>
              <a:t>(Century Gothic 24pt)</a:t>
            </a:r>
          </a:p>
          <a:p>
            <a:pPr lvl="1"/>
            <a:endParaRPr lang="en-US" dirty="0"/>
          </a:p>
        </p:txBody>
      </p:sp>
      <p:pic>
        <p:nvPicPr>
          <p:cNvPr id="12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28634" y="456300"/>
            <a:ext cx="2894054" cy="572400"/>
          </a:xfrm>
          <a:prstGeom prst="rect">
            <a:avLst/>
          </a:prstGeom>
          <a:noFill/>
          <a:ln w="9525">
            <a:noFill/>
            <a:miter lim="800000"/>
            <a:headEnd/>
            <a:tailEnd/>
          </a:ln>
        </p:spPr>
      </p:pic>
      <p:sp>
        <p:nvSpPr>
          <p:cNvPr id="8" name="Text Placeholder 2">
            <a:extLst>
              <a:ext uri="{FF2B5EF4-FFF2-40B4-BE49-F238E27FC236}">
                <a16:creationId xmlns:a16="http://schemas.microsoft.com/office/drawing/2014/main" id="{947877E4-F631-436F-BB68-A40E235D27B3}"/>
              </a:ext>
            </a:extLst>
          </p:cNvPr>
          <p:cNvSpPr>
            <a:spLocks noGrp="1"/>
          </p:cNvSpPr>
          <p:nvPr>
            <p:ph type="body" sz="quarter" idx="19" hasCustomPrompt="1"/>
          </p:nvPr>
        </p:nvSpPr>
        <p:spPr>
          <a:xfrm>
            <a:off x="468314" y="1316028"/>
            <a:ext cx="5869710" cy="440552"/>
          </a:xfrm>
          <a:prstGeom prst="rect">
            <a:avLst/>
          </a:prstGeom>
        </p:spPr>
        <p:txBody>
          <a:bodyPr rIns="457200"/>
          <a:lstStyle>
            <a:lvl1pPr marL="0" indent="0">
              <a:spcAft>
                <a:spcPts val="2400"/>
              </a:spcAft>
              <a:buNone/>
              <a:defRPr sz="2400" b="1">
                <a:solidFill>
                  <a:srgbClr val="77E3E4"/>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a:t>Bank Security</a:t>
            </a:r>
            <a:endParaRPr lang="en-US" dirty="0"/>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33077" y="0"/>
            <a:ext cx="4558922" cy="6862763"/>
          </a:xfrm>
          <a:prstGeom prst="rect">
            <a:avLst/>
          </a:prstGeom>
        </p:spPr>
      </p:pic>
      <p:pic>
        <p:nvPicPr>
          <p:cNvPr id="129" name="Picture 12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098000" y="4762800"/>
            <a:ext cx="1782000" cy="1782000"/>
          </a:xfrm>
          <a:prstGeom prst="rect">
            <a:avLst/>
          </a:prstGeom>
        </p:spPr>
      </p:pic>
      <p:sp>
        <p:nvSpPr>
          <p:cNvPr id="3" name="Footer Placeholder 2"/>
          <p:cNvSpPr>
            <a:spLocks noGrp="1"/>
          </p:cNvSpPr>
          <p:nvPr>
            <p:ph type="ftr" sz="quarter" idx="18"/>
          </p:nvPr>
        </p:nvSpPr>
        <p:spPr>
          <a:xfrm>
            <a:off x="457198" y="0"/>
            <a:ext cx="7165181" cy="458639"/>
          </a:xfrm>
        </p:spPr>
        <p:txBody>
          <a:bodyPr/>
          <a:lstStyle>
            <a:lvl1pPr>
              <a:defRPr>
                <a:solidFill>
                  <a:srgbClr val="E7E6E6"/>
                </a:solidFill>
              </a:defRPr>
            </a:lvl1pPr>
          </a:lstStyle>
          <a:p>
            <a:endParaRPr lang="en-GB" dirty="0"/>
          </a:p>
        </p:txBody>
      </p:sp>
    </p:spTree>
    <p:extLst>
      <p:ext uri="{BB962C8B-B14F-4D97-AF65-F5344CB8AC3E}">
        <p14:creationId xmlns:p14="http://schemas.microsoft.com/office/powerpoint/2010/main" val="25635888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5" y="6381751"/>
            <a:ext cx="1856599" cy="382269"/>
          </a:xfrm>
        </p:spPr>
        <p:txBody>
          <a:bodyPr/>
          <a:lstStyle/>
          <a:p>
            <a:fld id="{9D7184B0-7E81-4A96-AA27-733582B64176}" type="datetime1">
              <a:rPr lang="en-GB" smtClean="0"/>
              <a:t>27/01/2023</a:t>
            </a:fld>
            <a:endParaRPr lang="en-GB" dirty="0"/>
          </a:p>
        </p:txBody>
      </p:sp>
      <p:sp>
        <p:nvSpPr>
          <p:cNvPr id="5" name="Footer Placeholder 4"/>
          <p:cNvSpPr>
            <a:spLocks noGrp="1"/>
          </p:cNvSpPr>
          <p:nvPr>
            <p:ph type="ftr" sz="quarter" idx="11"/>
          </p:nvPr>
        </p:nvSpPr>
        <p:spPr>
          <a:xfrm>
            <a:off x="5033010" y="6381751"/>
            <a:ext cx="5645537" cy="382270"/>
          </a:xfrm>
        </p:spPr>
        <p:txBody>
          <a:bodyPr/>
          <a:lstStyle/>
          <a:p>
            <a:endParaRPr lang="en-GB" dirty="0"/>
          </a:p>
        </p:txBody>
      </p:sp>
      <p:sp>
        <p:nvSpPr>
          <p:cNvPr id="6" name="Slide Number Placeholder 5"/>
          <p:cNvSpPr>
            <a:spLocks noGrp="1"/>
          </p:cNvSpPr>
          <p:nvPr>
            <p:ph type="sldNum" sz="quarter" idx="12"/>
          </p:nvPr>
        </p:nvSpPr>
        <p:spPr>
          <a:xfrm>
            <a:off x="10728912" y="6381750"/>
            <a:ext cx="1005887"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1126864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6304095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5" y="6381751"/>
            <a:ext cx="1856599" cy="382269"/>
          </a:xfrm>
        </p:spPr>
        <p:txBody>
          <a:bodyPr/>
          <a:lstStyle/>
          <a:p>
            <a:fld id="{215806AF-F82F-4F2C-9446-A99815573E80}" type="datetime1">
              <a:rPr lang="en-GB" smtClean="0"/>
              <a:t>27/01/2023</a:t>
            </a:fld>
            <a:endParaRPr lang="en-GB" dirty="0"/>
          </a:p>
        </p:txBody>
      </p:sp>
      <p:sp>
        <p:nvSpPr>
          <p:cNvPr id="5" name="Footer Placeholder 4"/>
          <p:cNvSpPr>
            <a:spLocks noGrp="1"/>
          </p:cNvSpPr>
          <p:nvPr>
            <p:ph type="ftr" sz="quarter" idx="11"/>
          </p:nvPr>
        </p:nvSpPr>
        <p:spPr>
          <a:xfrm>
            <a:off x="5033010" y="6381751"/>
            <a:ext cx="5645537" cy="382270"/>
          </a:xfrm>
        </p:spPr>
        <p:txBody>
          <a:bodyPr/>
          <a:lstStyle/>
          <a:p>
            <a:endParaRPr lang="en-GB" dirty="0"/>
          </a:p>
        </p:txBody>
      </p:sp>
      <p:sp>
        <p:nvSpPr>
          <p:cNvPr id="6" name="Slide Number Placeholder 5"/>
          <p:cNvSpPr>
            <a:spLocks noGrp="1"/>
          </p:cNvSpPr>
          <p:nvPr>
            <p:ph type="sldNum" sz="quarter" idx="12"/>
          </p:nvPr>
        </p:nvSpPr>
        <p:spPr>
          <a:xfrm>
            <a:off x="10728912" y="6381750"/>
            <a:ext cx="1005887"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1126864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8452461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5" y="6381751"/>
            <a:ext cx="1856599" cy="382269"/>
          </a:xfrm>
        </p:spPr>
        <p:txBody>
          <a:bodyPr/>
          <a:lstStyle/>
          <a:p>
            <a:fld id="{9D084F94-8822-4B00-9DEA-FF0D5AD9F362}" type="datetime1">
              <a:rPr lang="en-GB" smtClean="0"/>
              <a:t>27/01/2023</a:t>
            </a:fld>
            <a:endParaRPr lang="en-GB" dirty="0"/>
          </a:p>
        </p:txBody>
      </p:sp>
      <p:sp>
        <p:nvSpPr>
          <p:cNvPr id="5" name="Footer Placeholder 4"/>
          <p:cNvSpPr>
            <a:spLocks noGrp="1"/>
          </p:cNvSpPr>
          <p:nvPr>
            <p:ph type="ftr" sz="quarter" idx="11"/>
          </p:nvPr>
        </p:nvSpPr>
        <p:spPr>
          <a:xfrm>
            <a:off x="5033010" y="6381751"/>
            <a:ext cx="5645537" cy="382270"/>
          </a:xfrm>
        </p:spPr>
        <p:txBody>
          <a:bodyPr/>
          <a:lstStyle/>
          <a:p>
            <a:endParaRPr lang="en-GB" dirty="0"/>
          </a:p>
        </p:txBody>
      </p:sp>
      <p:sp>
        <p:nvSpPr>
          <p:cNvPr id="6" name="Slide Number Placeholder 5"/>
          <p:cNvSpPr>
            <a:spLocks noGrp="1"/>
          </p:cNvSpPr>
          <p:nvPr>
            <p:ph type="sldNum" sz="quarter" idx="12"/>
          </p:nvPr>
        </p:nvSpPr>
        <p:spPr>
          <a:xfrm>
            <a:off x="10728912" y="6381750"/>
            <a:ext cx="1005887"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1126864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5942597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5" y="6381751"/>
            <a:ext cx="1856599" cy="382269"/>
          </a:xfrm>
        </p:spPr>
        <p:txBody>
          <a:bodyPr/>
          <a:lstStyle/>
          <a:p>
            <a:fld id="{CBD5358E-DDA3-439D-B950-FA2627D3B54F}" type="datetime1">
              <a:rPr lang="en-GB" smtClean="0"/>
              <a:t>27/01/2023</a:t>
            </a:fld>
            <a:endParaRPr lang="en-GB" dirty="0"/>
          </a:p>
        </p:txBody>
      </p:sp>
      <p:sp>
        <p:nvSpPr>
          <p:cNvPr id="5" name="Footer Placeholder 4"/>
          <p:cNvSpPr>
            <a:spLocks noGrp="1"/>
          </p:cNvSpPr>
          <p:nvPr>
            <p:ph type="ftr" sz="quarter" idx="11"/>
          </p:nvPr>
        </p:nvSpPr>
        <p:spPr>
          <a:xfrm>
            <a:off x="5033010" y="6381751"/>
            <a:ext cx="5645537" cy="382270"/>
          </a:xfrm>
        </p:spPr>
        <p:txBody>
          <a:bodyPr/>
          <a:lstStyle/>
          <a:p>
            <a:endParaRPr lang="en-GB" dirty="0"/>
          </a:p>
        </p:txBody>
      </p:sp>
      <p:sp>
        <p:nvSpPr>
          <p:cNvPr id="6" name="Slide Number Placeholder 5"/>
          <p:cNvSpPr>
            <a:spLocks noGrp="1"/>
          </p:cNvSpPr>
          <p:nvPr>
            <p:ph type="sldNum" sz="quarter" idx="12"/>
          </p:nvPr>
        </p:nvSpPr>
        <p:spPr>
          <a:xfrm>
            <a:off x="10728912" y="6381750"/>
            <a:ext cx="1005887"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1126864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7114944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5" y="6381751"/>
            <a:ext cx="1856599" cy="382269"/>
          </a:xfrm>
        </p:spPr>
        <p:txBody>
          <a:bodyPr/>
          <a:lstStyle/>
          <a:p>
            <a:fld id="{1527DE53-B28C-4C74-8486-EAE6EAC476AA}" type="datetime1">
              <a:rPr lang="en-GB" smtClean="0"/>
              <a:t>27/01/2023</a:t>
            </a:fld>
            <a:endParaRPr lang="en-GB" dirty="0"/>
          </a:p>
        </p:txBody>
      </p:sp>
      <p:sp>
        <p:nvSpPr>
          <p:cNvPr id="5" name="Footer Placeholder 4"/>
          <p:cNvSpPr>
            <a:spLocks noGrp="1"/>
          </p:cNvSpPr>
          <p:nvPr>
            <p:ph type="ftr" sz="quarter" idx="11"/>
          </p:nvPr>
        </p:nvSpPr>
        <p:spPr>
          <a:xfrm>
            <a:off x="5033010" y="6381751"/>
            <a:ext cx="5645537" cy="382270"/>
          </a:xfrm>
        </p:spPr>
        <p:txBody>
          <a:bodyPr/>
          <a:lstStyle/>
          <a:p>
            <a:endParaRPr lang="en-GB" dirty="0"/>
          </a:p>
        </p:txBody>
      </p:sp>
      <p:sp>
        <p:nvSpPr>
          <p:cNvPr id="6" name="Slide Number Placeholder 5"/>
          <p:cNvSpPr>
            <a:spLocks noGrp="1"/>
          </p:cNvSpPr>
          <p:nvPr>
            <p:ph type="sldNum" sz="quarter" idx="12"/>
          </p:nvPr>
        </p:nvSpPr>
        <p:spPr>
          <a:xfrm>
            <a:off x="10728912" y="6381750"/>
            <a:ext cx="1005887"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1126864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2253174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5" y="6381751"/>
            <a:ext cx="1856599" cy="382269"/>
          </a:xfrm>
        </p:spPr>
        <p:txBody>
          <a:bodyPr/>
          <a:lstStyle/>
          <a:p>
            <a:fld id="{BE370DB4-FDBF-4028-A2B6-15C221643D11}" type="datetime1">
              <a:rPr lang="en-GB" smtClean="0"/>
              <a:t>27/01/2023</a:t>
            </a:fld>
            <a:endParaRPr lang="en-GB" dirty="0"/>
          </a:p>
        </p:txBody>
      </p:sp>
      <p:sp>
        <p:nvSpPr>
          <p:cNvPr id="5" name="Footer Placeholder 4"/>
          <p:cNvSpPr>
            <a:spLocks noGrp="1"/>
          </p:cNvSpPr>
          <p:nvPr>
            <p:ph type="ftr" sz="quarter" idx="11"/>
          </p:nvPr>
        </p:nvSpPr>
        <p:spPr>
          <a:xfrm>
            <a:off x="5033010" y="6381751"/>
            <a:ext cx="5645537" cy="382270"/>
          </a:xfrm>
        </p:spPr>
        <p:txBody>
          <a:bodyPr/>
          <a:lstStyle/>
          <a:p>
            <a:endParaRPr lang="en-GB" dirty="0"/>
          </a:p>
        </p:txBody>
      </p:sp>
      <p:sp>
        <p:nvSpPr>
          <p:cNvPr id="6" name="Slide Number Placeholder 5"/>
          <p:cNvSpPr>
            <a:spLocks noGrp="1"/>
          </p:cNvSpPr>
          <p:nvPr>
            <p:ph type="sldNum" sz="quarter" idx="12"/>
          </p:nvPr>
        </p:nvSpPr>
        <p:spPr>
          <a:xfrm>
            <a:off x="10728912" y="6381750"/>
            <a:ext cx="1005887"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1126864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5327687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5" y="6381751"/>
            <a:ext cx="1856599" cy="382269"/>
          </a:xfrm>
        </p:spPr>
        <p:txBody>
          <a:bodyPr/>
          <a:lstStyle/>
          <a:p>
            <a:fld id="{B8BA2182-96D7-4310-9075-B997737A6588}" type="datetime1">
              <a:rPr lang="en-GB" smtClean="0"/>
              <a:t>27/01/2023</a:t>
            </a:fld>
            <a:endParaRPr lang="en-GB" dirty="0"/>
          </a:p>
        </p:txBody>
      </p:sp>
      <p:sp>
        <p:nvSpPr>
          <p:cNvPr id="5" name="Footer Placeholder 4"/>
          <p:cNvSpPr>
            <a:spLocks noGrp="1"/>
          </p:cNvSpPr>
          <p:nvPr>
            <p:ph type="ftr" sz="quarter" idx="11"/>
          </p:nvPr>
        </p:nvSpPr>
        <p:spPr>
          <a:xfrm>
            <a:off x="5033010" y="6381751"/>
            <a:ext cx="5645537" cy="382270"/>
          </a:xfrm>
        </p:spPr>
        <p:txBody>
          <a:bodyPr/>
          <a:lstStyle/>
          <a:p>
            <a:endParaRPr lang="en-GB" dirty="0"/>
          </a:p>
        </p:txBody>
      </p:sp>
      <p:sp>
        <p:nvSpPr>
          <p:cNvPr id="6" name="Slide Number Placeholder 5"/>
          <p:cNvSpPr>
            <a:spLocks noGrp="1"/>
          </p:cNvSpPr>
          <p:nvPr>
            <p:ph type="sldNum" sz="quarter" idx="12"/>
          </p:nvPr>
        </p:nvSpPr>
        <p:spPr>
          <a:xfrm>
            <a:off x="10728912" y="6381750"/>
            <a:ext cx="1005887"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1126864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703301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868B6-B60F-D841-190D-102616DAA00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D901731-2C24-DE58-B001-AADF0C6643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AE69ECA-99AD-A49A-B2EA-D83621B53F28}"/>
              </a:ext>
            </a:extLst>
          </p:cNvPr>
          <p:cNvSpPr>
            <a:spLocks noGrp="1"/>
          </p:cNvSpPr>
          <p:nvPr>
            <p:ph type="dt" sz="half" idx="10"/>
          </p:nvPr>
        </p:nvSpPr>
        <p:spPr/>
        <p:txBody>
          <a:bodyPr/>
          <a:lstStyle/>
          <a:p>
            <a:fld id="{E103F20D-6F30-460F-BE79-696351673A5F}" type="datetime1">
              <a:rPr lang="en-GB" smtClean="0"/>
              <a:t>27/01/2023</a:t>
            </a:fld>
            <a:endParaRPr lang="en-GB" dirty="0"/>
          </a:p>
        </p:txBody>
      </p:sp>
      <p:sp>
        <p:nvSpPr>
          <p:cNvPr id="5" name="Footer Placeholder 4">
            <a:extLst>
              <a:ext uri="{FF2B5EF4-FFF2-40B4-BE49-F238E27FC236}">
                <a16:creationId xmlns:a16="http://schemas.microsoft.com/office/drawing/2014/main" id="{B283AAE1-7E71-ACA7-636D-AA0BC64FEBC7}"/>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2C9FD6A1-4E83-A920-BFF8-44F6BB207D17}"/>
              </a:ext>
            </a:extLst>
          </p:cNvPr>
          <p:cNvSpPr>
            <a:spLocks noGrp="1"/>
          </p:cNvSpPr>
          <p:nvPr>
            <p:ph type="sldNum" sz="quarter" idx="12"/>
          </p:nvPr>
        </p:nvSpPr>
        <p:spPr/>
        <p:txBody>
          <a:bodyPr/>
          <a:lstStyle/>
          <a:p>
            <a:fld id="{B0B34E4B-25F1-4D72-B319-B9B5A0ABC919}" type="slidenum">
              <a:rPr lang="en-GB" smtClean="0"/>
              <a:pPr/>
              <a:t>‹#›</a:t>
            </a:fld>
            <a:endParaRPr lang="en-GB" dirty="0"/>
          </a:p>
        </p:txBody>
      </p:sp>
    </p:spTree>
    <p:extLst>
      <p:ext uri="{BB962C8B-B14F-4D97-AF65-F5344CB8AC3E}">
        <p14:creationId xmlns:p14="http://schemas.microsoft.com/office/powerpoint/2010/main" val="37912021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5" y="6381751"/>
            <a:ext cx="1856599" cy="382269"/>
          </a:xfrm>
        </p:spPr>
        <p:txBody>
          <a:bodyPr/>
          <a:lstStyle/>
          <a:p>
            <a:fld id="{D1A92A2D-7AB9-4FB2-9C61-48C74C2A3ECB}" type="datetime1">
              <a:rPr lang="en-GB" smtClean="0"/>
              <a:t>27/01/2023</a:t>
            </a:fld>
            <a:endParaRPr lang="en-GB" dirty="0"/>
          </a:p>
        </p:txBody>
      </p:sp>
      <p:sp>
        <p:nvSpPr>
          <p:cNvPr id="5" name="Footer Placeholder 4"/>
          <p:cNvSpPr>
            <a:spLocks noGrp="1"/>
          </p:cNvSpPr>
          <p:nvPr>
            <p:ph type="ftr" sz="quarter" idx="11"/>
          </p:nvPr>
        </p:nvSpPr>
        <p:spPr>
          <a:xfrm>
            <a:off x="5033010" y="6381751"/>
            <a:ext cx="5645537" cy="382270"/>
          </a:xfrm>
        </p:spPr>
        <p:txBody>
          <a:bodyPr/>
          <a:lstStyle/>
          <a:p>
            <a:endParaRPr lang="en-GB" dirty="0"/>
          </a:p>
        </p:txBody>
      </p:sp>
      <p:sp>
        <p:nvSpPr>
          <p:cNvPr id="6" name="Slide Number Placeholder 5"/>
          <p:cNvSpPr>
            <a:spLocks noGrp="1"/>
          </p:cNvSpPr>
          <p:nvPr>
            <p:ph type="sldNum" sz="quarter" idx="12"/>
          </p:nvPr>
        </p:nvSpPr>
        <p:spPr>
          <a:xfrm>
            <a:off x="10728912" y="6381750"/>
            <a:ext cx="1005887"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1126864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482925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5" y="6381751"/>
            <a:ext cx="1856599" cy="382269"/>
          </a:xfrm>
        </p:spPr>
        <p:txBody>
          <a:bodyPr/>
          <a:lstStyle/>
          <a:p>
            <a:fld id="{B67F1312-DC77-4803-A159-06F76F5BFA86}" type="datetime1">
              <a:rPr lang="en-GB" smtClean="0"/>
              <a:t>27/01/2023</a:t>
            </a:fld>
            <a:endParaRPr lang="en-GB" dirty="0"/>
          </a:p>
        </p:txBody>
      </p:sp>
      <p:sp>
        <p:nvSpPr>
          <p:cNvPr id="5" name="Footer Placeholder 4"/>
          <p:cNvSpPr>
            <a:spLocks noGrp="1"/>
          </p:cNvSpPr>
          <p:nvPr>
            <p:ph type="ftr" sz="quarter" idx="11"/>
          </p:nvPr>
        </p:nvSpPr>
        <p:spPr>
          <a:xfrm>
            <a:off x="5033010" y="6381751"/>
            <a:ext cx="5645537" cy="382270"/>
          </a:xfrm>
        </p:spPr>
        <p:txBody>
          <a:bodyPr/>
          <a:lstStyle/>
          <a:p>
            <a:endParaRPr lang="en-GB" dirty="0"/>
          </a:p>
        </p:txBody>
      </p:sp>
      <p:sp>
        <p:nvSpPr>
          <p:cNvPr id="6" name="Slide Number Placeholder 5"/>
          <p:cNvSpPr>
            <a:spLocks noGrp="1"/>
          </p:cNvSpPr>
          <p:nvPr>
            <p:ph type="sldNum" sz="quarter" idx="12"/>
          </p:nvPr>
        </p:nvSpPr>
        <p:spPr>
          <a:xfrm>
            <a:off x="10728912" y="6381750"/>
            <a:ext cx="1005887"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1126864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398541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5" y="6381751"/>
            <a:ext cx="1856599" cy="382269"/>
          </a:xfrm>
        </p:spPr>
        <p:txBody>
          <a:bodyPr/>
          <a:lstStyle/>
          <a:p>
            <a:fld id="{C406C93C-F0B0-43A3-BCBD-BDF788F57D49}" type="datetime1">
              <a:rPr lang="en-GB" smtClean="0"/>
              <a:t>27/01/2023</a:t>
            </a:fld>
            <a:endParaRPr lang="en-GB" dirty="0"/>
          </a:p>
        </p:txBody>
      </p:sp>
      <p:sp>
        <p:nvSpPr>
          <p:cNvPr id="5" name="Footer Placeholder 4"/>
          <p:cNvSpPr>
            <a:spLocks noGrp="1"/>
          </p:cNvSpPr>
          <p:nvPr>
            <p:ph type="ftr" sz="quarter" idx="11"/>
          </p:nvPr>
        </p:nvSpPr>
        <p:spPr>
          <a:xfrm>
            <a:off x="5033010" y="6381751"/>
            <a:ext cx="5645537" cy="382270"/>
          </a:xfrm>
        </p:spPr>
        <p:txBody>
          <a:bodyPr/>
          <a:lstStyle/>
          <a:p>
            <a:endParaRPr lang="en-GB" dirty="0"/>
          </a:p>
        </p:txBody>
      </p:sp>
      <p:sp>
        <p:nvSpPr>
          <p:cNvPr id="6" name="Slide Number Placeholder 5"/>
          <p:cNvSpPr>
            <a:spLocks noGrp="1"/>
          </p:cNvSpPr>
          <p:nvPr>
            <p:ph type="sldNum" sz="quarter" idx="12"/>
          </p:nvPr>
        </p:nvSpPr>
        <p:spPr>
          <a:xfrm>
            <a:off x="10728912" y="6381750"/>
            <a:ext cx="1005887"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1126864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7608024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5" y="6381751"/>
            <a:ext cx="1856599" cy="382269"/>
          </a:xfrm>
        </p:spPr>
        <p:txBody>
          <a:bodyPr/>
          <a:lstStyle/>
          <a:p>
            <a:fld id="{7F1853CE-1F6A-43EB-AA2A-9E6954962849}" type="datetime1">
              <a:rPr lang="en-GB" smtClean="0"/>
              <a:t>27/01/2023</a:t>
            </a:fld>
            <a:endParaRPr lang="en-GB" dirty="0"/>
          </a:p>
        </p:txBody>
      </p:sp>
      <p:sp>
        <p:nvSpPr>
          <p:cNvPr id="5" name="Footer Placeholder 4"/>
          <p:cNvSpPr>
            <a:spLocks noGrp="1"/>
          </p:cNvSpPr>
          <p:nvPr>
            <p:ph type="ftr" sz="quarter" idx="11"/>
          </p:nvPr>
        </p:nvSpPr>
        <p:spPr>
          <a:xfrm>
            <a:off x="5033010" y="6381751"/>
            <a:ext cx="5645537" cy="382270"/>
          </a:xfrm>
        </p:spPr>
        <p:txBody>
          <a:bodyPr/>
          <a:lstStyle/>
          <a:p>
            <a:endParaRPr lang="en-GB" dirty="0"/>
          </a:p>
        </p:txBody>
      </p:sp>
      <p:sp>
        <p:nvSpPr>
          <p:cNvPr id="6" name="Slide Number Placeholder 5"/>
          <p:cNvSpPr>
            <a:spLocks noGrp="1"/>
          </p:cNvSpPr>
          <p:nvPr>
            <p:ph type="sldNum" sz="quarter" idx="12"/>
          </p:nvPr>
        </p:nvSpPr>
        <p:spPr>
          <a:xfrm>
            <a:off x="10728912" y="6381750"/>
            <a:ext cx="1005887"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1126864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1750601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fld id="{AD400F4D-3C44-4B55-A1A3-47A93A2F968B}" type="datetime1">
              <a:rPr lang="en-GB" smtClean="0"/>
              <a:t>27/01/2023</a:t>
            </a:fld>
            <a:endParaRPr lang="en-GB"/>
          </a:p>
        </p:txBody>
      </p:sp>
      <p:sp>
        <p:nvSpPr>
          <p:cNvPr id="5" name="Footer Placeholder 4"/>
          <p:cNvSpPr>
            <a:spLocks noGrp="1"/>
          </p:cNvSpPr>
          <p:nvPr>
            <p:ph type="ftr" sz="quarter" idx="11"/>
          </p:nvPr>
        </p:nvSpPr>
        <p:spPr>
          <a:xfrm>
            <a:off x="5033010" y="6381751"/>
            <a:ext cx="5645537" cy="382270"/>
          </a:xfrm>
        </p:spPr>
        <p:txBody>
          <a:bodyPr/>
          <a:lstStyle/>
          <a:p>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9" name="Table Placeholder 8"/>
          <p:cNvSpPr>
            <a:spLocks noGrp="1"/>
          </p:cNvSpPr>
          <p:nvPr>
            <p:ph type="tbl" sz="quarter" idx="13"/>
          </p:nvPr>
        </p:nvSpPr>
        <p:spPr>
          <a:xfrm>
            <a:off x="468000" y="1752283"/>
            <a:ext cx="11277600" cy="4629466"/>
          </a:xfrm>
          <a:prstGeom prst="rect">
            <a:avLst/>
          </a:prstGeom>
        </p:spPr>
        <p:txBody>
          <a:bodyPr/>
          <a:lstStyle/>
          <a:p>
            <a:r>
              <a:rPr lang="en-GB"/>
              <a:t>Click icon to add table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6019260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grpSp>
        <p:nvGrpSpPr>
          <p:cNvPr id="13" name="Group 12"/>
          <p:cNvGrpSpPr/>
          <p:nvPr userDrawn="1"/>
        </p:nvGrpSpPr>
        <p:grpSpPr>
          <a:xfrm>
            <a:off x="455296" y="16"/>
            <a:ext cx="11279504" cy="2741596"/>
            <a:chOff x="455296" y="0"/>
            <a:chExt cx="11279504" cy="289560"/>
          </a:xfrm>
        </p:grpSpPr>
        <p:sp>
          <p:nvSpPr>
            <p:cNvPr id="45" name="Rectangle 44"/>
            <p:cNvSpPr/>
            <p:nvPr/>
          </p:nvSpPr>
          <p:spPr>
            <a:xfrm>
              <a:off x="455296" y="0"/>
              <a:ext cx="6508722" cy="289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p:cNvSpPr/>
            <p:nvPr/>
          </p:nvSpPr>
          <p:spPr>
            <a:xfrm>
              <a:off x="6964018" y="0"/>
              <a:ext cx="2855754" cy="289560"/>
            </a:xfrm>
            <a:prstGeom prst="rect">
              <a:avLst/>
            </a:prstGeom>
            <a:solidFill>
              <a:srgbClr val="3CD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p:cNvSpPr/>
            <p:nvPr userDrawn="1"/>
          </p:nvSpPr>
          <p:spPr>
            <a:xfrm>
              <a:off x="9819772" y="0"/>
              <a:ext cx="1915028"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Title 1"/>
          <p:cNvSpPr>
            <a:spLocks noGrp="1"/>
          </p:cNvSpPr>
          <p:nvPr userDrawn="1">
            <p:ph type="title"/>
          </p:nvPr>
        </p:nvSpPr>
        <p:spPr>
          <a:xfrm>
            <a:off x="455296" y="2741612"/>
            <a:ext cx="11279504" cy="1538287"/>
          </a:xfrm>
        </p:spPr>
        <p:txBody>
          <a:bodyPr anchor="b"/>
          <a:lstStyle>
            <a:lvl1pPr>
              <a:defRPr sz="4800" b="0"/>
            </a:lvl1pPr>
          </a:lstStyle>
          <a:p>
            <a:r>
              <a:rPr lang="en-GB"/>
              <a:t>Click to edit Master title style</a:t>
            </a:r>
            <a:endParaRPr lang="en-GB" dirty="0"/>
          </a:p>
        </p:txBody>
      </p:sp>
      <p:sp>
        <p:nvSpPr>
          <p:cNvPr id="3" name="Text Placeholder 2"/>
          <p:cNvSpPr>
            <a:spLocks noGrp="1"/>
          </p:cNvSpPr>
          <p:nvPr userDrawn="1">
            <p:ph type="body" idx="1"/>
          </p:nvPr>
        </p:nvSpPr>
        <p:spPr>
          <a:xfrm>
            <a:off x="457200" y="4381500"/>
            <a:ext cx="11277600" cy="1193800"/>
          </a:xfrm>
          <a:prstGeom prst="rect">
            <a:avLst/>
          </a:prstGeom>
        </p:spPr>
        <p:txBody>
          <a:bodyPr lIns="0" tIns="0" rIns="0" bIns="0" anchor="b" anchorCtr="0"/>
          <a:lstStyle>
            <a:lvl1pPr marL="0" indent="0">
              <a:buNone/>
              <a:defRPr sz="2400">
                <a:solidFill>
                  <a:schemeClr val="tx1"/>
                </a:solidFill>
                <a:latin typeface="Century Gothic" panose="020B0502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userDrawn="1">
            <p:ph type="dt" sz="half" idx="10"/>
          </p:nvPr>
        </p:nvSpPr>
        <p:spPr>
          <a:xfrm>
            <a:off x="3126046" y="6383971"/>
            <a:ext cx="1856599" cy="365125"/>
          </a:xfrm>
        </p:spPr>
        <p:txBody>
          <a:bodyPr/>
          <a:lstStyle/>
          <a:p>
            <a:fld id="{EB0BBAB3-E22E-43E6-A6F0-954F45384004}" type="datetime1">
              <a:rPr lang="en-GB" smtClean="0"/>
              <a:t>27/01/2023</a:t>
            </a:fld>
            <a:endParaRPr lang="en-GB" dirty="0"/>
          </a:p>
        </p:txBody>
      </p:sp>
      <p:sp>
        <p:nvSpPr>
          <p:cNvPr id="5" name="Footer Placeholder 4"/>
          <p:cNvSpPr>
            <a:spLocks noGrp="1"/>
          </p:cNvSpPr>
          <p:nvPr userDrawn="1">
            <p:ph type="ftr" sz="quarter" idx="11"/>
          </p:nvPr>
        </p:nvSpPr>
        <p:spPr>
          <a:xfrm>
            <a:off x="5033010" y="6383971"/>
            <a:ext cx="5645537" cy="365125"/>
          </a:xfrm>
        </p:spPr>
        <p:txBody>
          <a:bodyPr/>
          <a:lstStyle/>
          <a:p>
            <a:endParaRPr lang="en-GB" dirty="0"/>
          </a:p>
        </p:txBody>
      </p:sp>
      <p:sp>
        <p:nvSpPr>
          <p:cNvPr id="6" name="Slide Number Placeholder 5"/>
          <p:cNvSpPr>
            <a:spLocks noGrp="1"/>
          </p:cNvSpPr>
          <p:nvPr userDrawn="1">
            <p:ph type="sldNum" sz="quarter" idx="12"/>
          </p:nvPr>
        </p:nvSpPr>
        <p:spPr>
          <a:xfrm>
            <a:off x="10728912" y="6383971"/>
            <a:ext cx="1016688" cy="3695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86239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Medium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fld id="{8F5A4B04-325D-4A3A-8921-983CA420FA1E}" type="datetime1">
              <a:rPr lang="en-GB" smtClean="0"/>
              <a:t>27/01/2023</a:t>
            </a:fld>
            <a:endParaRPr lang="en-GB" dirty="0"/>
          </a:p>
        </p:txBody>
      </p:sp>
      <p:sp>
        <p:nvSpPr>
          <p:cNvPr id="5" name="Footer Placeholder 4"/>
          <p:cNvSpPr>
            <a:spLocks noGrp="1"/>
          </p:cNvSpPr>
          <p:nvPr>
            <p:ph type="ftr" sz="quarter" idx="11"/>
          </p:nvPr>
        </p:nvSpPr>
        <p:spPr>
          <a:xfrm>
            <a:off x="5033010" y="6381751"/>
            <a:ext cx="5645537" cy="382270"/>
          </a:xfrm>
        </p:spPr>
        <p:txBody>
          <a:bodyPr/>
          <a:lstStyle/>
          <a:p>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6100024" y="1752600"/>
            <a:ext cx="56349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5172146"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3374627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5" y="6381751"/>
            <a:ext cx="1856599" cy="382269"/>
          </a:xfrm>
        </p:spPr>
        <p:txBody>
          <a:bodyPr/>
          <a:lstStyle/>
          <a:p>
            <a:fld id="{3C13A245-C7C1-4921-AFAC-C0DBA4F61D2C}" type="datetime1">
              <a:rPr lang="en-GB" smtClean="0"/>
              <a:t>27/01/2023</a:t>
            </a:fld>
            <a:endParaRPr lang="en-GB" dirty="0"/>
          </a:p>
        </p:txBody>
      </p:sp>
      <p:sp>
        <p:nvSpPr>
          <p:cNvPr id="5" name="Footer Placeholder 4"/>
          <p:cNvSpPr>
            <a:spLocks noGrp="1"/>
          </p:cNvSpPr>
          <p:nvPr>
            <p:ph type="ftr" sz="quarter" idx="11"/>
          </p:nvPr>
        </p:nvSpPr>
        <p:spPr>
          <a:xfrm>
            <a:off x="5033010" y="6381751"/>
            <a:ext cx="5645537" cy="382270"/>
          </a:xfrm>
        </p:spPr>
        <p:txBody>
          <a:bodyPr/>
          <a:lstStyle/>
          <a:p>
            <a:endParaRPr lang="en-GB" dirty="0"/>
          </a:p>
        </p:txBody>
      </p:sp>
      <p:sp>
        <p:nvSpPr>
          <p:cNvPr id="6" name="Slide Number Placeholder 5"/>
          <p:cNvSpPr>
            <a:spLocks noGrp="1"/>
          </p:cNvSpPr>
          <p:nvPr>
            <p:ph type="sldNum" sz="quarter" idx="12"/>
          </p:nvPr>
        </p:nvSpPr>
        <p:spPr>
          <a:xfrm>
            <a:off x="10728912" y="6381750"/>
            <a:ext cx="1005887"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1126864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0508647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mall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fld id="{91937396-9F67-441D-9931-5F2C5D97D61B}" type="datetime1">
              <a:rPr lang="en-GB" smtClean="0"/>
              <a:t>27/01/2023</a:t>
            </a:fld>
            <a:endParaRPr lang="en-GB" dirty="0"/>
          </a:p>
        </p:txBody>
      </p:sp>
      <p:sp>
        <p:nvSpPr>
          <p:cNvPr id="5" name="Footer Placeholder 4"/>
          <p:cNvSpPr>
            <a:spLocks noGrp="1"/>
          </p:cNvSpPr>
          <p:nvPr>
            <p:ph type="ftr" sz="quarter" idx="11"/>
          </p:nvPr>
        </p:nvSpPr>
        <p:spPr>
          <a:xfrm>
            <a:off x="5033010" y="6381751"/>
            <a:ext cx="5645537" cy="382270"/>
          </a:xfrm>
        </p:spPr>
        <p:txBody>
          <a:bodyPr/>
          <a:lstStyle/>
          <a:p>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3051175" y="1752600"/>
            <a:ext cx="86817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2131200"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44030052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Large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fld id="{D8AFEDA4-CE02-45CC-A775-0BD60B49738B}" type="datetime1">
              <a:rPr lang="en-GB" smtClean="0"/>
              <a:t>27/01/2023</a:t>
            </a:fld>
            <a:endParaRPr lang="en-GB"/>
          </a:p>
        </p:txBody>
      </p:sp>
      <p:sp>
        <p:nvSpPr>
          <p:cNvPr id="5" name="Footer Placeholder 4"/>
          <p:cNvSpPr>
            <a:spLocks noGrp="1"/>
          </p:cNvSpPr>
          <p:nvPr>
            <p:ph type="ftr" sz="quarter" idx="11"/>
          </p:nvPr>
        </p:nvSpPr>
        <p:spPr>
          <a:xfrm>
            <a:off x="5033010" y="6381751"/>
            <a:ext cx="5645537" cy="382270"/>
          </a:xfrm>
        </p:spPr>
        <p:txBody>
          <a:bodyPr/>
          <a:lstStyle/>
          <a:p>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9154103" y="1752600"/>
            <a:ext cx="257999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a:t>
            </a:r>
            <a:br>
              <a:rPr lang="en-US" dirty="0"/>
            </a:br>
            <a:r>
              <a:rPr lang="en-US" dirty="0"/>
              <a:t>(Arial 20pt)</a:t>
            </a:r>
          </a:p>
          <a:p>
            <a:pPr lvl="2"/>
            <a:r>
              <a:rPr lang="en-US" dirty="0"/>
              <a:t>Bulleted slide body text (Arial 16pt)</a:t>
            </a:r>
          </a:p>
          <a:p>
            <a:pPr lvl="3"/>
            <a:r>
              <a:rPr lang="en-US" dirty="0"/>
              <a:t>Body text</a:t>
            </a:r>
            <a:br>
              <a:rPr lang="en-US" dirty="0"/>
            </a:br>
            <a:r>
              <a:rPr lang="en-US" dirty="0"/>
              <a:t>(Arial 24pt)</a:t>
            </a:r>
          </a:p>
          <a:p>
            <a:pPr lvl="4"/>
            <a:r>
              <a:rPr lang="en-US" dirty="0"/>
              <a:t>Bulleted source</a:t>
            </a:r>
            <a:br>
              <a:rPr lang="en-US" dirty="0"/>
            </a:br>
            <a:r>
              <a:rPr lang="en-US" dirty="0"/>
              <a:t>(Arial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8236031"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968199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514EF-0890-4E20-4E40-05FA05F014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57314FF-902C-FAEE-1B62-DBA3D8F1B3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8C0043-739D-B42C-3D7F-43024560FFEE}"/>
              </a:ext>
            </a:extLst>
          </p:cNvPr>
          <p:cNvSpPr>
            <a:spLocks noGrp="1"/>
          </p:cNvSpPr>
          <p:nvPr>
            <p:ph type="dt" sz="half" idx="10"/>
          </p:nvPr>
        </p:nvSpPr>
        <p:spPr/>
        <p:txBody>
          <a:bodyPr/>
          <a:lstStyle/>
          <a:p>
            <a:fld id="{10FE6E58-BBE0-4311-AB48-FD6F8A6209CD}" type="datetime1">
              <a:rPr lang="en-GB" smtClean="0"/>
              <a:t>27/01/2023</a:t>
            </a:fld>
            <a:endParaRPr lang="en-GB"/>
          </a:p>
        </p:txBody>
      </p:sp>
      <p:sp>
        <p:nvSpPr>
          <p:cNvPr id="5" name="Footer Placeholder 4">
            <a:extLst>
              <a:ext uri="{FF2B5EF4-FFF2-40B4-BE49-F238E27FC236}">
                <a16:creationId xmlns:a16="http://schemas.microsoft.com/office/drawing/2014/main" id="{AC68AA93-1828-CB21-4FCF-E24AED96008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8E5427-9F8C-90F6-3285-EA1C696BB4CD}"/>
              </a:ext>
            </a:extLst>
          </p:cNvPr>
          <p:cNvSpPr>
            <a:spLocks noGrp="1"/>
          </p:cNvSpPr>
          <p:nvPr>
            <p:ph type="sldNum" sz="quarter" idx="12"/>
          </p:nvPr>
        </p:nvSpPr>
        <p:spPr/>
        <p:txBody>
          <a:bodyPr/>
          <a:lstStyle/>
          <a:p>
            <a:fld id="{A565E18D-C8A6-4BF9-B5A6-C71C76BFCF3F}" type="slidenum">
              <a:rPr lang="en-GB" smtClean="0"/>
              <a:t>‹#›</a:t>
            </a:fld>
            <a:endParaRPr lang="en-GB"/>
          </a:p>
        </p:txBody>
      </p:sp>
      <p:grpSp>
        <p:nvGrpSpPr>
          <p:cNvPr id="7" name="Group 6">
            <a:extLst>
              <a:ext uri="{FF2B5EF4-FFF2-40B4-BE49-F238E27FC236}">
                <a16:creationId xmlns:a16="http://schemas.microsoft.com/office/drawing/2014/main" id="{730FBC56-15A0-F3F5-C957-412FD590F774}"/>
              </a:ext>
            </a:extLst>
          </p:cNvPr>
          <p:cNvGrpSpPr/>
          <p:nvPr userDrawn="1"/>
        </p:nvGrpSpPr>
        <p:grpSpPr>
          <a:xfrm>
            <a:off x="455296" y="16"/>
            <a:ext cx="11279504" cy="2741596"/>
            <a:chOff x="455296" y="0"/>
            <a:chExt cx="11279504" cy="289560"/>
          </a:xfrm>
        </p:grpSpPr>
        <p:sp>
          <p:nvSpPr>
            <p:cNvPr id="8" name="Rectangle 7">
              <a:extLst>
                <a:ext uri="{FF2B5EF4-FFF2-40B4-BE49-F238E27FC236}">
                  <a16:creationId xmlns:a16="http://schemas.microsoft.com/office/drawing/2014/main" id="{D723D0B3-DD8B-7BAC-DBEA-93D000DF2743}"/>
                </a:ext>
              </a:extLst>
            </p:cNvPr>
            <p:cNvSpPr/>
            <p:nvPr/>
          </p:nvSpPr>
          <p:spPr>
            <a:xfrm>
              <a:off x="455296" y="0"/>
              <a:ext cx="6508722" cy="289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B4AE3093-9023-62BD-9D28-A611C80EB32A}"/>
                </a:ext>
              </a:extLst>
            </p:cNvPr>
            <p:cNvSpPr/>
            <p:nvPr/>
          </p:nvSpPr>
          <p:spPr>
            <a:xfrm>
              <a:off x="6964018" y="0"/>
              <a:ext cx="2855754" cy="289560"/>
            </a:xfrm>
            <a:prstGeom prst="rect">
              <a:avLst/>
            </a:prstGeom>
            <a:solidFill>
              <a:srgbClr val="3CD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F6D5D5EA-8971-1269-3348-1B07608B5EC1}"/>
                </a:ext>
              </a:extLst>
            </p:cNvPr>
            <p:cNvSpPr/>
            <p:nvPr userDrawn="1"/>
          </p:nvSpPr>
          <p:spPr>
            <a:xfrm>
              <a:off x="9819772" y="0"/>
              <a:ext cx="1915028"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1" name="Title 1">
            <a:extLst>
              <a:ext uri="{FF2B5EF4-FFF2-40B4-BE49-F238E27FC236}">
                <a16:creationId xmlns:a16="http://schemas.microsoft.com/office/drawing/2014/main" id="{42A3ECBD-F3FE-9CD9-CCC4-7380E3847995}"/>
              </a:ext>
            </a:extLst>
          </p:cNvPr>
          <p:cNvSpPr>
            <a:spLocks noGrp="1"/>
          </p:cNvSpPr>
          <p:nvPr>
            <p:ph type="title"/>
          </p:nvPr>
        </p:nvSpPr>
        <p:spPr>
          <a:xfrm>
            <a:off x="455296" y="2741612"/>
            <a:ext cx="11279504" cy="1538287"/>
          </a:xfrm>
        </p:spPr>
        <p:txBody>
          <a:bodyPr anchor="b"/>
          <a:lstStyle>
            <a:lvl1pPr>
              <a:defRPr sz="4800" b="0"/>
            </a:lvl1pPr>
          </a:lstStyle>
          <a:p>
            <a:r>
              <a:rPr lang="en-GB"/>
              <a:t>Click to edit Master title style</a:t>
            </a:r>
            <a:endParaRPr lang="en-GB" dirty="0"/>
          </a:p>
        </p:txBody>
      </p:sp>
      <p:sp>
        <p:nvSpPr>
          <p:cNvPr id="12" name="Text Placeholder 2">
            <a:extLst>
              <a:ext uri="{FF2B5EF4-FFF2-40B4-BE49-F238E27FC236}">
                <a16:creationId xmlns:a16="http://schemas.microsoft.com/office/drawing/2014/main" id="{2048B5F3-DDFB-51EB-BEA9-3A167BFB5292}"/>
              </a:ext>
            </a:extLst>
          </p:cNvPr>
          <p:cNvSpPr>
            <a:spLocks noGrp="1"/>
          </p:cNvSpPr>
          <p:nvPr>
            <p:ph type="body" idx="1"/>
          </p:nvPr>
        </p:nvSpPr>
        <p:spPr>
          <a:xfrm>
            <a:off x="457200" y="4381500"/>
            <a:ext cx="11277600" cy="1193800"/>
          </a:xfrm>
          <a:prstGeom prst="rect">
            <a:avLst/>
          </a:prstGeom>
        </p:spPr>
        <p:txBody>
          <a:bodyPr lIns="0" tIns="0" rIns="0" bIns="0" anchor="b" anchorCtr="0"/>
          <a:lstStyle>
            <a:lvl1pPr marL="0" indent="0">
              <a:buNone/>
              <a:defRPr sz="2400">
                <a:solidFill>
                  <a:schemeClr val="tx1"/>
                </a:solidFill>
                <a:latin typeface="Century Gothic" panose="020B0502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13" name="Date Placeholder 3">
            <a:extLst>
              <a:ext uri="{FF2B5EF4-FFF2-40B4-BE49-F238E27FC236}">
                <a16:creationId xmlns:a16="http://schemas.microsoft.com/office/drawing/2014/main" id="{C0AE825D-A8BD-AF93-2093-12B313B8B3AC}"/>
              </a:ext>
            </a:extLst>
          </p:cNvPr>
          <p:cNvSpPr>
            <a:spLocks noGrp="1"/>
          </p:cNvSpPr>
          <p:nvPr>
            <p:ph type="dt" sz="half" idx="10"/>
          </p:nvPr>
        </p:nvSpPr>
        <p:spPr>
          <a:xfrm>
            <a:off x="3126046" y="6383971"/>
            <a:ext cx="1856599" cy="365125"/>
          </a:xfrm>
        </p:spPr>
        <p:txBody>
          <a:bodyPr/>
          <a:lstStyle/>
          <a:p>
            <a:endParaRPr lang="en-GB" dirty="0"/>
          </a:p>
        </p:txBody>
      </p:sp>
      <p:sp>
        <p:nvSpPr>
          <p:cNvPr id="14" name="Footer Placeholder 4">
            <a:extLst>
              <a:ext uri="{FF2B5EF4-FFF2-40B4-BE49-F238E27FC236}">
                <a16:creationId xmlns:a16="http://schemas.microsoft.com/office/drawing/2014/main" id="{CCE7CD90-B0B6-76AC-F144-798BB7719FFA}"/>
              </a:ext>
            </a:extLst>
          </p:cNvPr>
          <p:cNvSpPr>
            <a:spLocks noGrp="1"/>
          </p:cNvSpPr>
          <p:nvPr>
            <p:ph type="ftr" sz="quarter" idx="11"/>
          </p:nvPr>
        </p:nvSpPr>
        <p:spPr>
          <a:xfrm>
            <a:off x="5033010" y="6383971"/>
            <a:ext cx="5645537" cy="365125"/>
          </a:xfrm>
        </p:spPr>
        <p:txBody>
          <a:bodyPr/>
          <a:lstStyle/>
          <a:p>
            <a:r>
              <a:rPr lang="en-GB"/>
              <a:t>Document classification: Green</a:t>
            </a:r>
            <a:endParaRPr lang="en-GB" dirty="0"/>
          </a:p>
        </p:txBody>
      </p:sp>
      <p:sp>
        <p:nvSpPr>
          <p:cNvPr id="15" name="Slide Number Placeholder 5">
            <a:extLst>
              <a:ext uri="{FF2B5EF4-FFF2-40B4-BE49-F238E27FC236}">
                <a16:creationId xmlns:a16="http://schemas.microsoft.com/office/drawing/2014/main" id="{98346AD2-4CFB-963B-54A2-51263C536F14}"/>
              </a:ext>
            </a:extLst>
          </p:cNvPr>
          <p:cNvSpPr>
            <a:spLocks noGrp="1"/>
          </p:cNvSpPr>
          <p:nvPr>
            <p:ph type="sldNum" sz="quarter" idx="12"/>
          </p:nvPr>
        </p:nvSpPr>
        <p:spPr>
          <a:xfrm>
            <a:off x="10728912" y="6383971"/>
            <a:ext cx="1016688" cy="369570"/>
          </a:xfrm>
        </p:spPr>
        <p:txBody>
          <a:bodyPr/>
          <a:lstStyle/>
          <a:p>
            <a:fld id="{B0B34E4B-25F1-4D72-B319-B9B5A0ABC919}" type="slidenum">
              <a:rPr lang="en-GB" smtClean="0"/>
              <a:t>‹#›</a:t>
            </a:fld>
            <a:endParaRPr lang="en-GB" dirty="0"/>
          </a:p>
        </p:txBody>
      </p:sp>
      <p:cxnSp>
        <p:nvCxnSpPr>
          <p:cNvPr id="16" name="Straight Connector 15">
            <a:extLst>
              <a:ext uri="{FF2B5EF4-FFF2-40B4-BE49-F238E27FC236}">
                <a16:creationId xmlns:a16="http://schemas.microsoft.com/office/drawing/2014/main" id="{A82C6502-E7C0-435E-1063-8F778E28E55B}"/>
              </a:ext>
            </a:extLst>
          </p:cNvPr>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228945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hart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fld id="{0BBB7A0B-59CB-4B7B-BFF9-A01F0C767035}" type="datetime1">
              <a:rPr lang="en-GB" smtClean="0"/>
              <a:t>27/01/2023</a:t>
            </a:fld>
            <a:endParaRPr lang="en-GB"/>
          </a:p>
        </p:txBody>
      </p:sp>
      <p:sp>
        <p:nvSpPr>
          <p:cNvPr id="5" name="Footer Placeholder 4"/>
          <p:cNvSpPr>
            <a:spLocks noGrp="1"/>
          </p:cNvSpPr>
          <p:nvPr>
            <p:ph type="ftr" sz="quarter" idx="11"/>
          </p:nvPr>
        </p:nvSpPr>
        <p:spPr>
          <a:xfrm>
            <a:off x="5033010" y="6381751"/>
            <a:ext cx="5645537" cy="382270"/>
          </a:xfrm>
        </p:spPr>
        <p:txBody>
          <a:bodyPr/>
          <a:lstStyle/>
          <a:p>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a:t>Click icon to add chart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80610051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1_Chart and title slide">
    <p:bg>
      <p:bgPr>
        <a:solidFill>
          <a:srgbClr val="12263E"/>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lvl1pPr>
              <a:defRPr>
                <a:solidFill>
                  <a:srgbClr val="E7E6E6"/>
                </a:solidFill>
              </a:defRPr>
            </a:lvl1pPr>
          </a:lstStyle>
          <a:p>
            <a:fld id="{B5A32860-CEC5-45C5-B822-07086CD66077}" type="datetime1">
              <a:rPr lang="en-GB" smtClean="0"/>
              <a:t>27/01/2023</a:t>
            </a:fld>
            <a:endParaRPr lang="en-GB" dirty="0"/>
          </a:p>
        </p:txBody>
      </p:sp>
      <p:sp>
        <p:nvSpPr>
          <p:cNvPr id="5" name="Footer Placeholder 4"/>
          <p:cNvSpPr>
            <a:spLocks noGrp="1"/>
          </p:cNvSpPr>
          <p:nvPr>
            <p:ph type="ftr" sz="quarter" idx="11"/>
          </p:nvPr>
        </p:nvSpPr>
        <p:spPr>
          <a:xfrm>
            <a:off x="5033010" y="6381751"/>
            <a:ext cx="5645537" cy="382270"/>
          </a:xfrm>
        </p:spPr>
        <p:txBody>
          <a:bodyPr/>
          <a:lstStyle>
            <a:lvl1pPr>
              <a:defRPr>
                <a:solidFill>
                  <a:srgbClr val="E7E6E6"/>
                </a:solidFill>
              </a:defRPr>
            </a:lvl1pPr>
          </a:lstStyle>
          <a:p>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lvl1pPr>
              <a:defRPr>
                <a:solidFill>
                  <a:srgbClr val="E7E6E6"/>
                </a:solidFill>
              </a:defRPr>
            </a:lvl1pPr>
          </a:lstStyle>
          <a:p>
            <a:fld id="{B0B34E4B-25F1-4D72-B319-B9B5A0ABC919}" type="slidenum">
              <a:rPr lang="en-GB" smtClean="0"/>
              <a:pPr/>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dirty="0"/>
              <a:t>Click icon to add chart</a:t>
            </a:r>
          </a:p>
        </p:txBody>
      </p:sp>
      <p:sp>
        <p:nvSpPr>
          <p:cNvPr id="3" name="Title 2"/>
          <p:cNvSpPr>
            <a:spLocks noGrp="1"/>
          </p:cNvSpPr>
          <p:nvPr>
            <p:ph type="title"/>
          </p:nvPr>
        </p:nvSpPr>
        <p:spPr/>
        <p:txBody>
          <a:bodyPr/>
          <a:lstStyle>
            <a:lvl1pPr>
              <a:defRPr>
                <a:solidFill>
                  <a:srgbClr val="E7E6E6"/>
                </a:solidFill>
              </a:defRPr>
            </a:lvl1pPr>
          </a:lstStyle>
          <a:p>
            <a:r>
              <a:rPr lang="en-GB"/>
              <a:t>Click to edit Master title style</a:t>
            </a:r>
            <a:endParaRPr lang="en-GB" dirty="0"/>
          </a:p>
        </p:txBody>
      </p:sp>
      <p:sp>
        <p:nvSpPr>
          <p:cNvPr id="8" name="Rectangle 7"/>
          <p:cNvSpPr/>
          <p:nvPr userDrawn="1"/>
        </p:nvSpPr>
        <p:spPr>
          <a:xfrm>
            <a:off x="455296" y="0"/>
            <a:ext cx="11278800" cy="28956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userDrawn="1"/>
        </p:nvSpPr>
        <p:spPr>
          <a:xfrm>
            <a:off x="6964018" y="0"/>
            <a:ext cx="285816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9822180" y="0"/>
            <a:ext cx="1912620"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p:cNvSpPr txBox="1"/>
          <p:nvPr userDrawn="1"/>
        </p:nvSpPr>
        <p:spPr>
          <a:xfrm>
            <a:off x="659746" y="6336828"/>
            <a:ext cx="1709122" cy="430887"/>
          </a:xfrm>
          <a:prstGeom prst="rect">
            <a:avLst/>
          </a:prstGeom>
          <a:noFill/>
        </p:spPr>
        <p:txBody>
          <a:bodyPr wrap="none" rtlCol="0">
            <a:spAutoFit/>
          </a:bodyPr>
          <a:lstStyle/>
          <a:p>
            <a:r>
              <a:rPr lang="en-GB" sz="1100" b="1" dirty="0">
                <a:solidFill>
                  <a:srgbClr val="E7E9EC"/>
                </a:solidFill>
                <a:latin typeface="Century Gothic" panose="020B0502020202020204" pitchFamily="34" charset="0"/>
              </a:rPr>
              <a:t>You are the key</a:t>
            </a:r>
            <a:endParaRPr lang="en-GB" sz="1100" b="1" baseline="0" dirty="0">
              <a:solidFill>
                <a:srgbClr val="E7E9EC"/>
              </a:solidFill>
              <a:latin typeface="Century Gothic" panose="020B0502020202020204" pitchFamily="34" charset="0"/>
            </a:endParaRPr>
          </a:p>
          <a:p>
            <a:r>
              <a:rPr lang="en-GB" sz="1100" dirty="0">
                <a:solidFill>
                  <a:srgbClr val="E7E9EC"/>
                </a:solidFill>
                <a:latin typeface="Century Gothic" panose="020B0502020202020204" pitchFamily="34" charset="0"/>
              </a:rPr>
              <a:t>to better Bank security</a:t>
            </a:r>
          </a:p>
        </p:txBody>
      </p:sp>
      <p:pic>
        <p:nvPicPr>
          <p:cNvPr id="24" name="Picture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5745" y="6343696"/>
            <a:ext cx="435274" cy="435274"/>
          </a:xfrm>
          <a:prstGeom prst="rect">
            <a:avLst/>
          </a:prstGeom>
        </p:spPr>
      </p:pic>
    </p:spTree>
    <p:extLst>
      <p:ext uri="{BB962C8B-B14F-4D97-AF65-F5344CB8AC3E}">
        <p14:creationId xmlns:p14="http://schemas.microsoft.com/office/powerpoint/2010/main" val="114742825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icture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7" cy="382269"/>
          </a:xfrm>
        </p:spPr>
        <p:txBody>
          <a:bodyPr/>
          <a:lstStyle/>
          <a:p>
            <a:fld id="{9CF6C2FB-4A8D-483A-AF42-55332F31A92E}" type="datetime1">
              <a:rPr lang="en-GB" smtClean="0"/>
              <a:t>27/01/2023</a:t>
            </a:fld>
            <a:endParaRPr lang="en-GB" dirty="0"/>
          </a:p>
        </p:txBody>
      </p:sp>
      <p:sp>
        <p:nvSpPr>
          <p:cNvPr id="5" name="Footer Placeholder 4"/>
          <p:cNvSpPr>
            <a:spLocks noGrp="1"/>
          </p:cNvSpPr>
          <p:nvPr>
            <p:ph type="ftr" sz="quarter" idx="11"/>
          </p:nvPr>
        </p:nvSpPr>
        <p:spPr>
          <a:xfrm>
            <a:off x="5033009" y="6381750"/>
            <a:ext cx="5645537" cy="382270"/>
          </a:xfrm>
        </p:spPr>
        <p:txBody>
          <a:bodyPr/>
          <a:lstStyle/>
          <a:p>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Picture Placeholder 12"/>
          <p:cNvSpPr>
            <a:spLocks noGrp="1"/>
          </p:cNvSpPr>
          <p:nvPr>
            <p:ph type="pic" sz="quarter" idx="13"/>
          </p:nvPr>
        </p:nvSpPr>
        <p:spPr>
          <a:xfrm>
            <a:off x="468000" y="1752600"/>
            <a:ext cx="11277600" cy="4629150"/>
          </a:xfrm>
          <a:prstGeom prst="rect">
            <a:avLst/>
          </a:prstGeom>
        </p:spPr>
        <p:txBody>
          <a:bodyPr/>
          <a:lstStyle>
            <a:lvl1pPr>
              <a:defRPr sz="20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71559182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fld id="{2351C83F-00F0-436E-92B5-5D209EA94B90}" type="datetime1">
              <a:rPr lang="en-GB" smtClean="0"/>
              <a:t>27/01/2023</a:t>
            </a:fld>
            <a:endParaRPr lang="en-GB" dirty="0"/>
          </a:p>
        </p:txBody>
      </p:sp>
      <p:sp>
        <p:nvSpPr>
          <p:cNvPr id="5" name="Footer Placeholder 4"/>
          <p:cNvSpPr>
            <a:spLocks noGrp="1"/>
          </p:cNvSpPr>
          <p:nvPr>
            <p:ph type="ftr" sz="quarter" idx="11"/>
          </p:nvPr>
        </p:nvSpPr>
        <p:spPr>
          <a:xfrm>
            <a:off x="5033010" y="6381751"/>
            <a:ext cx="5645537" cy="382270"/>
          </a:xfrm>
        </p:spPr>
        <p:txBody>
          <a:bodyPr/>
          <a:lstStyle/>
          <a:p>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562800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2"/>
          <p:cNvSpPr>
            <a:spLocks noGrp="1"/>
          </p:cNvSpPr>
          <p:nvPr>
            <p:ph type="body" sz="quarter" idx="14" hasCustomPrompt="1"/>
          </p:nvPr>
        </p:nvSpPr>
        <p:spPr>
          <a:xfrm>
            <a:off x="6111306" y="1752600"/>
            <a:ext cx="562279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05600591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Narrow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fld id="{21505D66-5253-4F42-837F-52BE0A8183FE}" type="datetime1">
              <a:rPr lang="en-GB" smtClean="0"/>
              <a:t>27/01/2023</a:t>
            </a:fld>
            <a:endParaRPr lang="en-GB" dirty="0"/>
          </a:p>
        </p:txBody>
      </p:sp>
      <p:sp>
        <p:nvSpPr>
          <p:cNvPr id="5" name="Footer Placeholder 4"/>
          <p:cNvSpPr>
            <a:spLocks noGrp="1"/>
          </p:cNvSpPr>
          <p:nvPr>
            <p:ph type="ftr" sz="quarter" idx="11"/>
          </p:nvPr>
        </p:nvSpPr>
        <p:spPr>
          <a:xfrm>
            <a:off x="5033010" y="6381751"/>
            <a:ext cx="5645537" cy="382270"/>
          </a:xfrm>
        </p:spPr>
        <p:txBody>
          <a:bodyPr/>
          <a:lstStyle/>
          <a:p>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3051175" y="1752600"/>
            <a:ext cx="6096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19784976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Wide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fld id="{0B08D941-885B-431D-B253-2F61D762022A}" type="datetime1">
              <a:rPr lang="en-GB" smtClean="0"/>
              <a:t>27/01/2023</a:t>
            </a:fld>
            <a:endParaRPr lang="en-GB"/>
          </a:p>
        </p:txBody>
      </p:sp>
      <p:sp>
        <p:nvSpPr>
          <p:cNvPr id="5" name="Footer Placeholder 4"/>
          <p:cNvSpPr>
            <a:spLocks noGrp="1"/>
          </p:cNvSpPr>
          <p:nvPr>
            <p:ph type="ftr" sz="quarter" idx="11"/>
          </p:nvPr>
        </p:nvSpPr>
        <p:spPr>
          <a:xfrm>
            <a:off x="5033010" y="6381751"/>
            <a:ext cx="5645537" cy="382270"/>
          </a:xfrm>
        </p:spPr>
        <p:txBody>
          <a:bodyPr/>
          <a:lstStyle/>
          <a:p>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1524000" y="1752600"/>
            <a:ext cx="9144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103597266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fld id="{3BCCCD8A-AD8D-4868-9B19-10FF9088A990}" type="datetime1">
              <a:rPr lang="en-GB" smtClean="0"/>
              <a:t>27/01/2023</a:t>
            </a:fld>
            <a:endParaRPr lang="en-GB"/>
          </a:p>
        </p:txBody>
      </p:sp>
      <p:sp>
        <p:nvSpPr>
          <p:cNvPr id="5" name="Footer Placeholder 4"/>
          <p:cNvSpPr>
            <a:spLocks noGrp="1"/>
          </p:cNvSpPr>
          <p:nvPr>
            <p:ph type="ftr" sz="quarter" idx="11"/>
          </p:nvPr>
        </p:nvSpPr>
        <p:spPr>
          <a:xfrm>
            <a:off x="5033010" y="6381751"/>
            <a:ext cx="5645537" cy="382270"/>
          </a:xfrm>
        </p:spPr>
        <p:txBody>
          <a:bodyPr/>
          <a:lstStyle/>
          <a:p>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7" name="Picture Placeholder 6"/>
          <p:cNvSpPr>
            <a:spLocks noGrp="1"/>
          </p:cNvSpPr>
          <p:nvPr>
            <p:ph type="pic" sz="quarter" idx="18"/>
          </p:nvPr>
        </p:nvSpPr>
        <p:spPr>
          <a:xfrm>
            <a:off x="468000" y="1761172"/>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3" name="Picture Placeholder 6"/>
          <p:cNvSpPr>
            <a:spLocks noGrp="1"/>
          </p:cNvSpPr>
          <p:nvPr>
            <p:ph type="pic" sz="quarter" idx="19"/>
          </p:nvPr>
        </p:nvSpPr>
        <p:spPr>
          <a:xfrm>
            <a:off x="6094696"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0" hasCustomPrompt="1"/>
          </p:nvPr>
        </p:nvSpPr>
        <p:spPr>
          <a:xfrm>
            <a:off x="468000" y="2741612"/>
            <a:ext cx="56266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1"/>
          <p:cNvSpPr>
            <a:spLocks noGrp="1"/>
          </p:cNvSpPr>
          <p:nvPr>
            <p:ph type="body" sz="quarter" idx="21" hasCustomPrompt="1"/>
          </p:nvPr>
        </p:nvSpPr>
        <p:spPr>
          <a:xfrm>
            <a:off x="6096000" y="2741613"/>
            <a:ext cx="56380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177536312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hre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fld id="{8FC5E33D-3DB8-4036-9126-5CE8C7CBE947}" type="datetime1">
              <a:rPr lang="en-GB" smtClean="0"/>
              <a:t>27/01/2023</a:t>
            </a:fld>
            <a:endParaRPr lang="en-GB" dirty="0"/>
          </a:p>
        </p:txBody>
      </p:sp>
      <p:sp>
        <p:nvSpPr>
          <p:cNvPr id="5" name="Footer Placeholder 4"/>
          <p:cNvSpPr>
            <a:spLocks noGrp="1"/>
          </p:cNvSpPr>
          <p:nvPr>
            <p:ph type="ftr" sz="quarter" idx="11"/>
          </p:nvPr>
        </p:nvSpPr>
        <p:spPr>
          <a:xfrm>
            <a:off x="5033010" y="6381751"/>
            <a:ext cx="5645537" cy="382270"/>
          </a:xfrm>
        </p:spPr>
        <p:txBody>
          <a:bodyPr/>
          <a:lstStyle/>
          <a:p>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Picture Placeholder 6"/>
          <p:cNvSpPr>
            <a:spLocks noGrp="1"/>
          </p:cNvSpPr>
          <p:nvPr>
            <p:ph type="pic" sz="quarter" idx="18"/>
          </p:nvPr>
        </p:nvSpPr>
        <p:spPr>
          <a:xfrm>
            <a:off x="1677913"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19" name="Picture Placeholder 6"/>
          <p:cNvSpPr>
            <a:spLocks noGrp="1"/>
          </p:cNvSpPr>
          <p:nvPr>
            <p:ph type="pic" sz="quarter" idx="19"/>
          </p:nvPr>
        </p:nvSpPr>
        <p:spPr>
          <a:xfrm>
            <a:off x="5624200"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20" name="Picture Placeholder 6"/>
          <p:cNvSpPr>
            <a:spLocks noGrp="1"/>
          </p:cNvSpPr>
          <p:nvPr>
            <p:ph type="pic" sz="quarter" idx="20"/>
          </p:nvPr>
        </p:nvSpPr>
        <p:spPr>
          <a:xfrm>
            <a:off x="9570488"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1"/>
          </p:nvPr>
        </p:nvSpPr>
        <p:spPr>
          <a:xfrm>
            <a:off x="468313"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2" name="Text Placeholder 11"/>
          <p:cNvSpPr>
            <a:spLocks noGrp="1"/>
          </p:cNvSpPr>
          <p:nvPr>
            <p:ph type="body" sz="quarter" idx="22"/>
          </p:nvPr>
        </p:nvSpPr>
        <p:spPr>
          <a:xfrm>
            <a:off x="4414600"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4" name="Text Placeholder 13"/>
          <p:cNvSpPr>
            <a:spLocks noGrp="1"/>
          </p:cNvSpPr>
          <p:nvPr>
            <p:ph type="body" sz="quarter" idx="23"/>
          </p:nvPr>
        </p:nvSpPr>
        <p:spPr>
          <a:xfrm>
            <a:off x="8360888"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106650040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Four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fld id="{1B1EB63F-B06B-4280-B393-E6697F3E2CA6}" type="datetime1">
              <a:rPr lang="en-GB" smtClean="0"/>
              <a:t>27/01/2023</a:t>
            </a:fld>
            <a:endParaRPr lang="en-GB" dirty="0"/>
          </a:p>
        </p:txBody>
      </p:sp>
      <p:sp>
        <p:nvSpPr>
          <p:cNvPr id="5" name="Footer Placeholder 4"/>
          <p:cNvSpPr>
            <a:spLocks noGrp="1"/>
          </p:cNvSpPr>
          <p:nvPr>
            <p:ph type="ftr" sz="quarter" idx="11"/>
          </p:nvPr>
        </p:nvSpPr>
        <p:spPr>
          <a:xfrm>
            <a:off x="5033010" y="6381751"/>
            <a:ext cx="5645537" cy="382270"/>
          </a:xfrm>
        </p:spPr>
        <p:txBody>
          <a:bodyPr/>
          <a:lstStyle/>
          <a:p>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Picture Placeholder 6"/>
          <p:cNvSpPr>
            <a:spLocks noGrp="1"/>
          </p:cNvSpPr>
          <p:nvPr>
            <p:ph type="pic" sz="quarter" idx="18"/>
          </p:nvPr>
        </p:nvSpPr>
        <p:spPr>
          <a:xfrm>
            <a:off x="1101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7" name="Picture Placeholder 6"/>
          <p:cNvSpPr>
            <a:spLocks noGrp="1"/>
          </p:cNvSpPr>
          <p:nvPr>
            <p:ph type="pic" sz="quarter" idx="20"/>
          </p:nvPr>
        </p:nvSpPr>
        <p:spPr>
          <a:xfrm>
            <a:off x="1014465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21"/>
          </p:nvPr>
        </p:nvSpPr>
        <p:spPr>
          <a:xfrm>
            <a:off x="411616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0" name="Picture Placeholder 6"/>
          <p:cNvSpPr>
            <a:spLocks noGrp="1"/>
          </p:cNvSpPr>
          <p:nvPr>
            <p:ph type="pic" sz="quarter" idx="22"/>
          </p:nvPr>
        </p:nvSpPr>
        <p:spPr>
          <a:xfrm>
            <a:off x="713040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9" name="Text Placeholder 7"/>
          <p:cNvSpPr>
            <a:spLocks noGrp="1"/>
          </p:cNvSpPr>
          <p:nvPr>
            <p:ph type="body" sz="quarter" idx="24"/>
          </p:nvPr>
        </p:nvSpPr>
        <p:spPr>
          <a:xfrm>
            <a:off x="3482560"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6496807"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951105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230041472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Fiv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fld id="{BF4AC5DF-6F9C-46BC-8CE4-55E1762FDEEF}" type="datetime1">
              <a:rPr lang="en-GB" smtClean="0"/>
              <a:t>27/01/2023</a:t>
            </a:fld>
            <a:endParaRPr lang="en-GB"/>
          </a:p>
        </p:txBody>
      </p:sp>
      <p:sp>
        <p:nvSpPr>
          <p:cNvPr id="5" name="Footer Placeholder 4"/>
          <p:cNvSpPr>
            <a:spLocks noGrp="1"/>
          </p:cNvSpPr>
          <p:nvPr>
            <p:ph type="ftr" sz="quarter" idx="11"/>
          </p:nvPr>
        </p:nvSpPr>
        <p:spPr>
          <a:xfrm>
            <a:off x="5033010" y="6381751"/>
            <a:ext cx="5645537" cy="382270"/>
          </a:xfrm>
        </p:spPr>
        <p:txBody>
          <a:bodyPr/>
          <a:lstStyle/>
          <a:p>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Picture Placeholder 6"/>
          <p:cNvSpPr>
            <a:spLocks noGrp="1"/>
          </p:cNvSpPr>
          <p:nvPr>
            <p:ph type="pic" sz="quarter" idx="18"/>
          </p:nvPr>
        </p:nvSpPr>
        <p:spPr>
          <a:xfrm>
            <a:off x="957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19"/>
          </p:nvPr>
        </p:nvSpPr>
        <p:spPr>
          <a:xfrm>
            <a:off x="561915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8" name="Picture Placeholder 6"/>
          <p:cNvSpPr>
            <a:spLocks noGrp="1"/>
          </p:cNvSpPr>
          <p:nvPr>
            <p:ph type="pic" sz="quarter" idx="20"/>
          </p:nvPr>
        </p:nvSpPr>
        <p:spPr>
          <a:xfrm>
            <a:off x="1028040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9" name="Picture Placeholder 6"/>
          <p:cNvSpPr>
            <a:spLocks noGrp="1"/>
          </p:cNvSpPr>
          <p:nvPr>
            <p:ph type="pic" sz="quarter" idx="21"/>
          </p:nvPr>
        </p:nvSpPr>
        <p:spPr>
          <a:xfrm>
            <a:off x="3288535"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0" name="Picture Placeholder 6"/>
          <p:cNvSpPr>
            <a:spLocks noGrp="1"/>
          </p:cNvSpPr>
          <p:nvPr>
            <p:ph type="pic" sz="quarter" idx="22"/>
          </p:nvPr>
        </p:nvSpPr>
        <p:spPr>
          <a:xfrm>
            <a:off x="7949779"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0" name="Text Placeholder 7"/>
          <p:cNvSpPr>
            <a:spLocks noGrp="1"/>
          </p:cNvSpPr>
          <p:nvPr>
            <p:ph type="body" sz="quarter" idx="24"/>
          </p:nvPr>
        </p:nvSpPr>
        <p:spPr>
          <a:xfrm>
            <a:off x="2798935"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5129557"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7460179"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3" name="Text Placeholder 7"/>
          <p:cNvSpPr>
            <a:spLocks noGrp="1"/>
          </p:cNvSpPr>
          <p:nvPr>
            <p:ph type="body" sz="quarter" idx="27"/>
          </p:nvPr>
        </p:nvSpPr>
        <p:spPr>
          <a:xfrm>
            <a:off x="9790800"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1235167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A61CE-B56F-1377-A6A0-C4F4C7362EA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E86E21A-1D0D-C177-7FD0-820BD02CE8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DE12BC1-21F4-80DB-312D-C8938B3798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FFEF6F8-4DE0-6496-8675-72FA0697EF97}"/>
              </a:ext>
            </a:extLst>
          </p:cNvPr>
          <p:cNvSpPr>
            <a:spLocks noGrp="1"/>
          </p:cNvSpPr>
          <p:nvPr>
            <p:ph type="dt" sz="half" idx="10"/>
          </p:nvPr>
        </p:nvSpPr>
        <p:spPr/>
        <p:txBody>
          <a:bodyPr/>
          <a:lstStyle/>
          <a:p>
            <a:fld id="{E542AC1A-0762-4AED-8AF2-8640D81E00C1}" type="datetime1">
              <a:rPr lang="en-GB" smtClean="0"/>
              <a:t>27/01/2023</a:t>
            </a:fld>
            <a:endParaRPr lang="en-GB" dirty="0"/>
          </a:p>
        </p:txBody>
      </p:sp>
      <p:sp>
        <p:nvSpPr>
          <p:cNvPr id="6" name="Footer Placeholder 5">
            <a:extLst>
              <a:ext uri="{FF2B5EF4-FFF2-40B4-BE49-F238E27FC236}">
                <a16:creationId xmlns:a16="http://schemas.microsoft.com/office/drawing/2014/main" id="{6F6EE8E0-32B1-4BF0-A4E4-FBAE1BF5F349}"/>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18598273-58E9-F15A-FDE7-47281B34B634}"/>
              </a:ext>
            </a:extLst>
          </p:cNvPr>
          <p:cNvSpPr>
            <a:spLocks noGrp="1"/>
          </p:cNvSpPr>
          <p:nvPr>
            <p:ph type="sldNum" sz="quarter" idx="12"/>
          </p:nvPr>
        </p:nvSpPr>
        <p:spPr/>
        <p:txBody>
          <a:bodyPr/>
          <a:lstStyle/>
          <a:p>
            <a:fld id="{B0B34E4B-25F1-4D72-B319-B9B5A0ABC919}" type="slidenum">
              <a:rPr lang="en-GB" smtClean="0"/>
              <a:pPr/>
              <a:t>‹#›</a:t>
            </a:fld>
            <a:endParaRPr lang="en-GB" dirty="0"/>
          </a:p>
        </p:txBody>
      </p:sp>
    </p:spTree>
    <p:extLst>
      <p:ext uri="{BB962C8B-B14F-4D97-AF65-F5344CB8AC3E}">
        <p14:creationId xmlns:p14="http://schemas.microsoft.com/office/powerpoint/2010/main" val="355290769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412116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12273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6093" b="9264"/>
          <a:stretch/>
        </p:blipFill>
        <p:spPr>
          <a:xfrm>
            <a:off x="0" y="-27214"/>
            <a:ext cx="12192000" cy="6879771"/>
          </a:xfrm>
          <a:prstGeom prst="rect">
            <a:avLst/>
          </a:prstGeom>
        </p:spPr>
      </p:pic>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27500" y="1441671"/>
            <a:ext cx="3942000" cy="3942000"/>
          </a:xfrm>
          <a:prstGeom prst="rect">
            <a:avLst/>
          </a:prstGeom>
        </p:spPr>
      </p:pic>
    </p:spTree>
    <p:extLst>
      <p:ext uri="{BB962C8B-B14F-4D97-AF65-F5344CB8AC3E}">
        <p14:creationId xmlns:p14="http://schemas.microsoft.com/office/powerpoint/2010/main" val="72062596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4_Dark Blue Cover">
    <p:bg>
      <p:bgPr>
        <a:solidFill>
          <a:srgbClr val="12263E"/>
        </a:solidFill>
        <a:effectLst/>
      </p:bgPr>
    </p:bg>
    <p:spTree>
      <p:nvGrpSpPr>
        <p:cNvPr id="1" name=""/>
        <p:cNvGrpSpPr/>
        <p:nvPr/>
      </p:nvGrpSpPr>
      <p:grpSpPr>
        <a:xfrm>
          <a:off x="0" y="0"/>
          <a:ext cx="0" cy="0"/>
          <a:chOff x="0" y="0"/>
          <a:chExt cx="0" cy="0"/>
        </a:xfrm>
      </p:grpSpPr>
      <p:sp>
        <p:nvSpPr>
          <p:cNvPr id="288" name="Text Placeholder 287"/>
          <p:cNvSpPr>
            <a:spLocks noGrp="1"/>
          </p:cNvSpPr>
          <p:nvPr userDrawn="1">
            <p:ph type="body" sz="quarter" idx="13" hasCustomPrompt="1"/>
          </p:nvPr>
        </p:nvSpPr>
        <p:spPr>
          <a:xfrm>
            <a:off x="457200" y="5487988"/>
            <a:ext cx="5869709" cy="982800"/>
          </a:xfrm>
          <a:prstGeom prst="rect">
            <a:avLst/>
          </a:prstGeom>
        </p:spPr>
        <p:txBody>
          <a:bodyPr rIns="457200" anchor="b" anchorCtr="0"/>
          <a:lstStyle>
            <a:lvl1pPr marL="0" indent="0">
              <a:spcAft>
                <a:spcPts val="0"/>
              </a:spcAft>
              <a:buNone/>
              <a:defRPr sz="2000" b="1" baseline="0">
                <a:solidFill>
                  <a:srgbClr val="E7E6E6"/>
                </a:solidFill>
                <a:latin typeface="Arial" panose="020B0604020202020204" pitchFamily="34" charset="0"/>
                <a:cs typeface="Arial" panose="020B0604020202020204" pitchFamily="34" charset="0"/>
              </a:defRPr>
            </a:lvl1pPr>
            <a:lvl2pPr marL="0" indent="0">
              <a:spcAft>
                <a:spcPts val="0"/>
              </a:spcAft>
              <a:buFont typeface="Arial" panose="020B0604020202020204" pitchFamily="34" charset="0"/>
              <a:buNone/>
              <a:defRPr sz="2000" b="0">
                <a:solidFill>
                  <a:srgbClr val="E7E6E6"/>
                </a:solidFill>
                <a:latin typeface="Arial" panose="020B0604020202020204" pitchFamily="34" charset="0"/>
                <a:cs typeface="Arial" panose="020B0604020202020204" pitchFamily="34" charset="0"/>
              </a:defRPr>
            </a:lvl2pPr>
            <a:lvl3pPr marL="0" indent="0">
              <a:spcAft>
                <a:spcPts val="0"/>
              </a:spcAft>
              <a:buNone/>
              <a:defRPr sz="2000" b="1">
                <a:solidFill>
                  <a:schemeClr val="accent6"/>
                </a:solidFill>
              </a:defRPr>
            </a:lvl3pPr>
            <a:lvl4pPr marL="0" indent="0">
              <a:spcAft>
                <a:spcPts val="0"/>
              </a:spcAft>
              <a:buFont typeface="Arial" panose="020B0604020202020204" pitchFamily="34" charset="0"/>
              <a:buNone/>
              <a:defRPr sz="2000" b="1">
                <a:solidFill>
                  <a:schemeClr val="accent6"/>
                </a:solidFill>
              </a:defRPr>
            </a:lvl4pPr>
            <a:lvl5pPr marL="0" indent="0">
              <a:spcAft>
                <a:spcPts val="0"/>
              </a:spcAft>
              <a:buNone/>
              <a:defRPr sz="2000" b="1">
                <a:solidFill>
                  <a:schemeClr val="accent6"/>
                </a:solidFill>
              </a:defRPr>
            </a:lvl5pPr>
          </a:lstStyle>
          <a:p>
            <a:pPr lvl="0"/>
            <a:r>
              <a:rPr lang="en-US" dirty="0"/>
              <a:t>Click to add Name Surname</a:t>
            </a:r>
          </a:p>
          <a:p>
            <a:pPr lvl="1"/>
            <a:r>
              <a:rPr lang="en-US" dirty="0"/>
              <a:t>Title/Date</a:t>
            </a:r>
            <a:endParaRPr lang="en-GB" dirty="0"/>
          </a:p>
        </p:txBody>
      </p:sp>
      <p:sp>
        <p:nvSpPr>
          <p:cNvPr id="66" name="Text Placeholder 2"/>
          <p:cNvSpPr>
            <a:spLocks noGrp="1"/>
          </p:cNvSpPr>
          <p:nvPr userDrawn="1">
            <p:ph type="body" sz="quarter" idx="16" hasCustomPrompt="1"/>
          </p:nvPr>
        </p:nvSpPr>
        <p:spPr>
          <a:xfrm>
            <a:off x="457200" y="2043908"/>
            <a:ext cx="5869710" cy="3444079"/>
          </a:xfrm>
          <a:prstGeom prst="rect">
            <a:avLst/>
          </a:prstGeom>
        </p:spPr>
        <p:txBody>
          <a:bodyPr rIns="457200"/>
          <a:lstStyle>
            <a:lvl1pPr marL="0" indent="0">
              <a:spcAft>
                <a:spcPts val="2400"/>
              </a:spcAft>
              <a:buNone/>
              <a:defRPr sz="4000">
                <a:solidFill>
                  <a:srgbClr val="E7E6E6"/>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a:t>Click to edit</a:t>
            </a:r>
            <a:br>
              <a:rPr lang="en-GB" dirty="0"/>
            </a:br>
            <a:r>
              <a:rPr lang="en-GB" dirty="0"/>
              <a:t>(Century Gothic 40pt)</a:t>
            </a:r>
          </a:p>
          <a:p>
            <a:pPr lvl="1"/>
            <a:r>
              <a:rPr lang="en-US" dirty="0"/>
              <a:t>Presentation subtitle </a:t>
            </a:r>
            <a:br>
              <a:rPr lang="en-US" dirty="0"/>
            </a:br>
            <a:r>
              <a:rPr lang="en-US" dirty="0"/>
              <a:t>(Century Gothic 24pt)</a:t>
            </a:r>
          </a:p>
          <a:p>
            <a:pPr lvl="1"/>
            <a:endParaRPr lang="en-US" dirty="0"/>
          </a:p>
        </p:txBody>
      </p:sp>
      <p:pic>
        <p:nvPicPr>
          <p:cNvPr id="12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28634" y="456300"/>
            <a:ext cx="2894054" cy="572400"/>
          </a:xfrm>
          <a:prstGeom prst="rect">
            <a:avLst/>
          </a:prstGeom>
          <a:noFill/>
          <a:ln w="9525">
            <a:noFill/>
            <a:miter lim="800000"/>
            <a:headEnd/>
            <a:tailEnd/>
          </a:ln>
        </p:spPr>
      </p:pic>
      <p:sp>
        <p:nvSpPr>
          <p:cNvPr id="8" name="Text Placeholder 2">
            <a:extLst>
              <a:ext uri="{FF2B5EF4-FFF2-40B4-BE49-F238E27FC236}">
                <a16:creationId xmlns:a16="http://schemas.microsoft.com/office/drawing/2014/main" id="{947877E4-F631-436F-BB68-A40E235D27B3}"/>
              </a:ext>
            </a:extLst>
          </p:cNvPr>
          <p:cNvSpPr>
            <a:spLocks noGrp="1"/>
          </p:cNvSpPr>
          <p:nvPr>
            <p:ph type="body" sz="quarter" idx="19" hasCustomPrompt="1"/>
          </p:nvPr>
        </p:nvSpPr>
        <p:spPr>
          <a:xfrm>
            <a:off x="468314" y="1316028"/>
            <a:ext cx="5869710" cy="440552"/>
          </a:xfrm>
          <a:prstGeom prst="rect">
            <a:avLst/>
          </a:prstGeom>
        </p:spPr>
        <p:txBody>
          <a:bodyPr rIns="457200"/>
          <a:lstStyle>
            <a:lvl1pPr marL="0" indent="0">
              <a:spcAft>
                <a:spcPts val="2400"/>
              </a:spcAft>
              <a:buNone/>
              <a:defRPr sz="2400" b="1">
                <a:solidFill>
                  <a:srgbClr val="77E3E4"/>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a:t>Bank Security</a:t>
            </a:r>
            <a:endParaRPr lang="en-US" dirty="0"/>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33077" y="0"/>
            <a:ext cx="4558922" cy="6862763"/>
          </a:xfrm>
          <a:prstGeom prst="rect">
            <a:avLst/>
          </a:prstGeom>
        </p:spPr>
      </p:pic>
      <p:pic>
        <p:nvPicPr>
          <p:cNvPr id="129" name="Picture 12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098000" y="4762800"/>
            <a:ext cx="1782000" cy="1782000"/>
          </a:xfrm>
          <a:prstGeom prst="rect">
            <a:avLst/>
          </a:prstGeom>
        </p:spPr>
      </p:pic>
      <p:sp>
        <p:nvSpPr>
          <p:cNvPr id="3" name="Footer Placeholder 2"/>
          <p:cNvSpPr>
            <a:spLocks noGrp="1"/>
          </p:cNvSpPr>
          <p:nvPr>
            <p:ph type="ftr" sz="quarter" idx="18"/>
          </p:nvPr>
        </p:nvSpPr>
        <p:spPr>
          <a:xfrm>
            <a:off x="457198" y="0"/>
            <a:ext cx="7165181" cy="458639"/>
          </a:xfrm>
        </p:spPr>
        <p:txBody>
          <a:bodyPr/>
          <a:lstStyle>
            <a:lvl1pPr>
              <a:defRPr>
                <a:solidFill>
                  <a:srgbClr val="E7E6E6"/>
                </a:solidFill>
              </a:defRPr>
            </a:lvl1pPr>
          </a:lstStyle>
          <a:p>
            <a:endParaRPr lang="en-GB" dirty="0"/>
          </a:p>
        </p:txBody>
      </p:sp>
    </p:spTree>
    <p:extLst>
      <p:ext uri="{BB962C8B-B14F-4D97-AF65-F5344CB8AC3E}">
        <p14:creationId xmlns:p14="http://schemas.microsoft.com/office/powerpoint/2010/main" val="259030624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4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5" y="6381751"/>
            <a:ext cx="1856599" cy="382269"/>
          </a:xfrm>
        </p:spPr>
        <p:txBody>
          <a:bodyPr/>
          <a:lstStyle/>
          <a:p>
            <a:fld id="{15E021FE-EEA4-40EF-A44D-988364E5DCB1}" type="datetime1">
              <a:rPr lang="en-GB" smtClean="0"/>
              <a:t>27/01/2023</a:t>
            </a:fld>
            <a:endParaRPr lang="en-GB" dirty="0"/>
          </a:p>
        </p:txBody>
      </p:sp>
      <p:sp>
        <p:nvSpPr>
          <p:cNvPr id="5" name="Footer Placeholder 4"/>
          <p:cNvSpPr>
            <a:spLocks noGrp="1"/>
          </p:cNvSpPr>
          <p:nvPr>
            <p:ph type="ftr" sz="quarter" idx="11"/>
          </p:nvPr>
        </p:nvSpPr>
        <p:spPr>
          <a:xfrm>
            <a:off x="5033010" y="6381751"/>
            <a:ext cx="5645537" cy="382270"/>
          </a:xfrm>
        </p:spPr>
        <p:txBody>
          <a:bodyPr/>
          <a:lstStyle/>
          <a:p>
            <a:endParaRPr lang="en-GB" dirty="0"/>
          </a:p>
        </p:txBody>
      </p:sp>
      <p:sp>
        <p:nvSpPr>
          <p:cNvPr id="6" name="Slide Number Placeholder 5"/>
          <p:cNvSpPr>
            <a:spLocks noGrp="1"/>
          </p:cNvSpPr>
          <p:nvPr>
            <p:ph type="sldNum" sz="quarter" idx="12"/>
          </p:nvPr>
        </p:nvSpPr>
        <p:spPr>
          <a:xfrm>
            <a:off x="10728912" y="6381750"/>
            <a:ext cx="1005887"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1126864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4413833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and Tabl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fld id="{4B9A257D-C753-4E47-B145-9653F38B6F8A}" type="datetime1">
              <a:rPr lang="en-GB" smtClean="0"/>
              <a:t>27/01/2023</a:t>
            </a:fld>
            <a:endParaRPr lang="en-GB"/>
          </a:p>
        </p:txBody>
      </p:sp>
      <p:sp>
        <p:nvSpPr>
          <p:cNvPr id="5" name="Footer Placeholder 4"/>
          <p:cNvSpPr>
            <a:spLocks noGrp="1"/>
          </p:cNvSpPr>
          <p:nvPr>
            <p:ph type="ftr" sz="quarter" idx="11"/>
          </p:nvPr>
        </p:nvSpPr>
        <p:spPr>
          <a:xfrm>
            <a:off x="5033010" y="6381751"/>
            <a:ext cx="5645537" cy="382270"/>
          </a:xfrm>
        </p:spPr>
        <p:txBody>
          <a:bodyPr/>
          <a:lstStyle/>
          <a:p>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9" name="Table Placeholder 8"/>
          <p:cNvSpPr>
            <a:spLocks noGrp="1"/>
          </p:cNvSpPr>
          <p:nvPr>
            <p:ph type="tbl" sz="quarter" idx="13"/>
          </p:nvPr>
        </p:nvSpPr>
        <p:spPr>
          <a:xfrm>
            <a:off x="468000" y="1752283"/>
            <a:ext cx="11277600" cy="4629466"/>
          </a:xfrm>
          <a:prstGeom prst="rect">
            <a:avLst/>
          </a:prstGeom>
        </p:spPr>
        <p:txBody>
          <a:bodyPr/>
          <a:lstStyle/>
          <a:p>
            <a:r>
              <a:rPr lang="en-GB"/>
              <a:t>Click icon to add table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25886729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Small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fld id="{80C9EE10-6B5E-40FE-873E-0C44EAC8613C}" type="datetime1">
              <a:rPr lang="en-GB" smtClean="0"/>
              <a:t>27/01/2023</a:t>
            </a:fld>
            <a:endParaRPr lang="en-GB" dirty="0"/>
          </a:p>
        </p:txBody>
      </p:sp>
      <p:sp>
        <p:nvSpPr>
          <p:cNvPr id="5" name="Footer Placeholder 4"/>
          <p:cNvSpPr>
            <a:spLocks noGrp="1"/>
          </p:cNvSpPr>
          <p:nvPr>
            <p:ph type="ftr" sz="quarter" idx="11"/>
          </p:nvPr>
        </p:nvSpPr>
        <p:spPr>
          <a:xfrm>
            <a:off x="5033010" y="6381751"/>
            <a:ext cx="5645537" cy="382270"/>
          </a:xfrm>
        </p:spPr>
        <p:txBody>
          <a:bodyPr/>
          <a:lstStyle/>
          <a:p>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3051175" y="1752600"/>
            <a:ext cx="86817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2131200"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72607553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Medium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fld id="{6136CA02-0D33-4C5A-90A8-D06021BB18B9}" type="datetime1">
              <a:rPr lang="en-GB" smtClean="0"/>
              <a:t>27/01/2023</a:t>
            </a:fld>
            <a:endParaRPr lang="en-GB" dirty="0"/>
          </a:p>
        </p:txBody>
      </p:sp>
      <p:sp>
        <p:nvSpPr>
          <p:cNvPr id="5" name="Footer Placeholder 4"/>
          <p:cNvSpPr>
            <a:spLocks noGrp="1"/>
          </p:cNvSpPr>
          <p:nvPr>
            <p:ph type="ftr" sz="quarter" idx="11"/>
          </p:nvPr>
        </p:nvSpPr>
        <p:spPr>
          <a:xfrm>
            <a:off x="5033010" y="6381751"/>
            <a:ext cx="5645537" cy="382270"/>
          </a:xfrm>
        </p:spPr>
        <p:txBody>
          <a:bodyPr/>
          <a:lstStyle/>
          <a:p>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6100024" y="1752600"/>
            <a:ext cx="56349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5172146"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03650502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Large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fld id="{DB0D9610-4F3B-4202-BCFE-8133F450F7F2}" type="datetime1">
              <a:rPr lang="en-GB" smtClean="0"/>
              <a:t>27/01/2023</a:t>
            </a:fld>
            <a:endParaRPr lang="en-GB"/>
          </a:p>
        </p:txBody>
      </p:sp>
      <p:sp>
        <p:nvSpPr>
          <p:cNvPr id="5" name="Footer Placeholder 4"/>
          <p:cNvSpPr>
            <a:spLocks noGrp="1"/>
          </p:cNvSpPr>
          <p:nvPr>
            <p:ph type="ftr" sz="quarter" idx="11"/>
          </p:nvPr>
        </p:nvSpPr>
        <p:spPr>
          <a:xfrm>
            <a:off x="5033010" y="6381751"/>
            <a:ext cx="5645537" cy="382270"/>
          </a:xfrm>
        </p:spPr>
        <p:txBody>
          <a:bodyPr/>
          <a:lstStyle/>
          <a:p>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9154103" y="1752600"/>
            <a:ext cx="257999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a:t>
            </a:r>
            <a:br>
              <a:rPr lang="en-US" dirty="0"/>
            </a:br>
            <a:r>
              <a:rPr lang="en-US" dirty="0"/>
              <a:t>(Arial 20pt)</a:t>
            </a:r>
          </a:p>
          <a:p>
            <a:pPr lvl="2"/>
            <a:r>
              <a:rPr lang="en-US" dirty="0"/>
              <a:t>Bulleted slide body text (Arial 16pt)</a:t>
            </a:r>
          </a:p>
          <a:p>
            <a:pPr lvl="3"/>
            <a:r>
              <a:rPr lang="en-US" dirty="0"/>
              <a:t>Body text</a:t>
            </a:r>
            <a:br>
              <a:rPr lang="en-US" dirty="0"/>
            </a:br>
            <a:r>
              <a:rPr lang="en-US" dirty="0"/>
              <a:t>(Arial 24pt)</a:t>
            </a:r>
          </a:p>
          <a:p>
            <a:pPr lvl="4"/>
            <a:r>
              <a:rPr lang="en-US" dirty="0"/>
              <a:t>Bulleted source</a:t>
            </a:r>
            <a:br>
              <a:rPr lang="en-US" dirty="0"/>
            </a:br>
            <a:r>
              <a:rPr lang="en-US" dirty="0"/>
              <a:t>(Arial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8236031"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405824539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_Chart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fld id="{2CF6D174-1A3C-4D17-9051-8700D543B3B6}" type="datetime1">
              <a:rPr lang="en-GB" smtClean="0"/>
              <a:t>27/01/2023</a:t>
            </a:fld>
            <a:endParaRPr lang="en-GB"/>
          </a:p>
        </p:txBody>
      </p:sp>
      <p:sp>
        <p:nvSpPr>
          <p:cNvPr id="5" name="Footer Placeholder 4"/>
          <p:cNvSpPr>
            <a:spLocks noGrp="1"/>
          </p:cNvSpPr>
          <p:nvPr>
            <p:ph type="ftr" sz="quarter" idx="11"/>
          </p:nvPr>
        </p:nvSpPr>
        <p:spPr>
          <a:xfrm>
            <a:off x="5033010" y="6381751"/>
            <a:ext cx="5645537" cy="382270"/>
          </a:xfrm>
        </p:spPr>
        <p:txBody>
          <a:bodyPr/>
          <a:lstStyle/>
          <a:p>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a:t>Click icon to add chart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96069875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3_Chart and title slide">
    <p:bg>
      <p:bgPr>
        <a:solidFill>
          <a:srgbClr val="12263E"/>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lvl1pPr>
              <a:defRPr>
                <a:solidFill>
                  <a:srgbClr val="E7E6E6"/>
                </a:solidFill>
              </a:defRPr>
            </a:lvl1pPr>
          </a:lstStyle>
          <a:p>
            <a:fld id="{24AF32AB-F72D-4007-8B09-00C2898CC25E}" type="datetime1">
              <a:rPr lang="en-GB" smtClean="0"/>
              <a:t>27/01/2023</a:t>
            </a:fld>
            <a:endParaRPr lang="en-GB" dirty="0"/>
          </a:p>
        </p:txBody>
      </p:sp>
      <p:sp>
        <p:nvSpPr>
          <p:cNvPr id="5" name="Footer Placeholder 4"/>
          <p:cNvSpPr>
            <a:spLocks noGrp="1"/>
          </p:cNvSpPr>
          <p:nvPr>
            <p:ph type="ftr" sz="quarter" idx="11"/>
          </p:nvPr>
        </p:nvSpPr>
        <p:spPr>
          <a:xfrm>
            <a:off x="5033010" y="6381751"/>
            <a:ext cx="5645537" cy="382270"/>
          </a:xfrm>
        </p:spPr>
        <p:txBody>
          <a:bodyPr/>
          <a:lstStyle>
            <a:lvl1pPr>
              <a:defRPr>
                <a:solidFill>
                  <a:srgbClr val="E7E6E6"/>
                </a:solidFill>
              </a:defRPr>
            </a:lvl1pPr>
          </a:lstStyle>
          <a:p>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lvl1pPr>
              <a:defRPr>
                <a:solidFill>
                  <a:srgbClr val="E7E6E6"/>
                </a:solidFill>
              </a:defRPr>
            </a:lvl1pPr>
          </a:lstStyle>
          <a:p>
            <a:fld id="{B0B34E4B-25F1-4D72-B319-B9B5A0ABC919}" type="slidenum">
              <a:rPr lang="en-GB" smtClean="0"/>
              <a:pPr/>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dirty="0"/>
              <a:t>Click icon to add chart</a:t>
            </a:r>
          </a:p>
        </p:txBody>
      </p:sp>
      <p:sp>
        <p:nvSpPr>
          <p:cNvPr id="3" name="Title 2"/>
          <p:cNvSpPr>
            <a:spLocks noGrp="1"/>
          </p:cNvSpPr>
          <p:nvPr>
            <p:ph type="title"/>
          </p:nvPr>
        </p:nvSpPr>
        <p:spPr/>
        <p:txBody>
          <a:bodyPr/>
          <a:lstStyle>
            <a:lvl1pPr>
              <a:defRPr>
                <a:solidFill>
                  <a:srgbClr val="E7E6E6"/>
                </a:solidFill>
              </a:defRPr>
            </a:lvl1pPr>
          </a:lstStyle>
          <a:p>
            <a:r>
              <a:rPr lang="en-GB"/>
              <a:t>Click to edit Master title style</a:t>
            </a:r>
            <a:endParaRPr lang="en-GB" dirty="0"/>
          </a:p>
        </p:txBody>
      </p:sp>
      <p:sp>
        <p:nvSpPr>
          <p:cNvPr id="8" name="Rectangle 7"/>
          <p:cNvSpPr/>
          <p:nvPr userDrawn="1"/>
        </p:nvSpPr>
        <p:spPr>
          <a:xfrm>
            <a:off x="455296" y="0"/>
            <a:ext cx="11278800" cy="28956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userDrawn="1"/>
        </p:nvSpPr>
        <p:spPr>
          <a:xfrm>
            <a:off x="6964018" y="0"/>
            <a:ext cx="285816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9822180" y="0"/>
            <a:ext cx="1912620"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p:cNvSpPr txBox="1"/>
          <p:nvPr userDrawn="1"/>
        </p:nvSpPr>
        <p:spPr>
          <a:xfrm>
            <a:off x="659746" y="6336828"/>
            <a:ext cx="1709122" cy="430887"/>
          </a:xfrm>
          <a:prstGeom prst="rect">
            <a:avLst/>
          </a:prstGeom>
          <a:noFill/>
        </p:spPr>
        <p:txBody>
          <a:bodyPr wrap="none" rtlCol="0">
            <a:spAutoFit/>
          </a:bodyPr>
          <a:lstStyle/>
          <a:p>
            <a:r>
              <a:rPr lang="en-GB" sz="1100" b="1" dirty="0">
                <a:solidFill>
                  <a:srgbClr val="E7E9EC"/>
                </a:solidFill>
                <a:latin typeface="Century Gothic" panose="020B0502020202020204" pitchFamily="34" charset="0"/>
              </a:rPr>
              <a:t>You are the key</a:t>
            </a:r>
            <a:endParaRPr lang="en-GB" sz="1100" b="1" baseline="0" dirty="0">
              <a:solidFill>
                <a:srgbClr val="E7E9EC"/>
              </a:solidFill>
              <a:latin typeface="Century Gothic" panose="020B0502020202020204" pitchFamily="34" charset="0"/>
            </a:endParaRPr>
          </a:p>
          <a:p>
            <a:r>
              <a:rPr lang="en-GB" sz="1100" dirty="0">
                <a:solidFill>
                  <a:srgbClr val="E7E9EC"/>
                </a:solidFill>
                <a:latin typeface="Century Gothic" panose="020B0502020202020204" pitchFamily="34" charset="0"/>
              </a:rPr>
              <a:t>to better Bank security</a:t>
            </a:r>
          </a:p>
        </p:txBody>
      </p:sp>
      <p:pic>
        <p:nvPicPr>
          <p:cNvPr id="24" name="Picture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5745" y="6343696"/>
            <a:ext cx="435274" cy="435274"/>
          </a:xfrm>
          <a:prstGeom prst="rect">
            <a:avLst/>
          </a:prstGeom>
        </p:spPr>
      </p:pic>
    </p:spTree>
    <p:extLst>
      <p:ext uri="{BB962C8B-B14F-4D97-AF65-F5344CB8AC3E}">
        <p14:creationId xmlns:p14="http://schemas.microsoft.com/office/powerpoint/2010/main" val="1246567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D299B-E4FE-008D-CFFD-B2C5E0BD2E2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BCCD58E-A0C2-3E0E-3981-54EFF81A68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67CEB4-F0C3-85B8-8291-7BBAA71EA5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AB158B0-8022-8DFE-8478-C10B61A905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5CD17C-B494-FF7C-1EA6-F5EAB834F2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260545E-FFE8-6126-6C94-DF553C10BC57}"/>
              </a:ext>
            </a:extLst>
          </p:cNvPr>
          <p:cNvSpPr>
            <a:spLocks noGrp="1"/>
          </p:cNvSpPr>
          <p:nvPr>
            <p:ph type="dt" sz="half" idx="10"/>
          </p:nvPr>
        </p:nvSpPr>
        <p:spPr/>
        <p:txBody>
          <a:bodyPr/>
          <a:lstStyle/>
          <a:p>
            <a:fld id="{EAF1BFE6-516A-4F58-8EEA-4EAAAC14050F}" type="datetime1">
              <a:rPr lang="en-GB" smtClean="0"/>
              <a:t>27/01/2023</a:t>
            </a:fld>
            <a:endParaRPr lang="en-GB" dirty="0"/>
          </a:p>
        </p:txBody>
      </p:sp>
      <p:sp>
        <p:nvSpPr>
          <p:cNvPr id="8" name="Footer Placeholder 7">
            <a:extLst>
              <a:ext uri="{FF2B5EF4-FFF2-40B4-BE49-F238E27FC236}">
                <a16:creationId xmlns:a16="http://schemas.microsoft.com/office/drawing/2014/main" id="{7015DF78-2AC6-618C-22CF-269482AC9087}"/>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F50AAB2B-03FA-0969-F6EC-66B119DF6713}"/>
              </a:ext>
            </a:extLst>
          </p:cNvPr>
          <p:cNvSpPr>
            <a:spLocks noGrp="1"/>
          </p:cNvSpPr>
          <p:nvPr>
            <p:ph type="sldNum" sz="quarter" idx="12"/>
          </p:nvPr>
        </p:nvSpPr>
        <p:spPr/>
        <p:txBody>
          <a:bodyPr/>
          <a:lstStyle/>
          <a:p>
            <a:fld id="{B0B34E4B-25F1-4D72-B319-B9B5A0ABC919}" type="slidenum">
              <a:rPr lang="en-GB" smtClean="0"/>
              <a:pPr/>
              <a:t>‹#›</a:t>
            </a:fld>
            <a:endParaRPr lang="en-GB" dirty="0"/>
          </a:p>
        </p:txBody>
      </p:sp>
    </p:spTree>
    <p:extLst>
      <p:ext uri="{BB962C8B-B14F-4D97-AF65-F5344CB8AC3E}">
        <p14:creationId xmlns:p14="http://schemas.microsoft.com/office/powerpoint/2010/main" val="310318446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Picture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7" cy="382269"/>
          </a:xfrm>
        </p:spPr>
        <p:txBody>
          <a:bodyPr/>
          <a:lstStyle/>
          <a:p>
            <a:fld id="{69CA8FF6-D740-4D1C-85F8-AE0AFDE97D2B}" type="datetime1">
              <a:rPr lang="en-GB" smtClean="0"/>
              <a:t>27/01/2023</a:t>
            </a:fld>
            <a:endParaRPr lang="en-GB" dirty="0"/>
          </a:p>
        </p:txBody>
      </p:sp>
      <p:sp>
        <p:nvSpPr>
          <p:cNvPr id="5" name="Footer Placeholder 4"/>
          <p:cNvSpPr>
            <a:spLocks noGrp="1"/>
          </p:cNvSpPr>
          <p:nvPr>
            <p:ph type="ftr" sz="quarter" idx="11"/>
          </p:nvPr>
        </p:nvSpPr>
        <p:spPr>
          <a:xfrm>
            <a:off x="5033009" y="6381750"/>
            <a:ext cx="5645537" cy="382270"/>
          </a:xfrm>
        </p:spPr>
        <p:txBody>
          <a:bodyPr/>
          <a:lstStyle/>
          <a:p>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Picture Placeholder 12"/>
          <p:cNvSpPr>
            <a:spLocks noGrp="1"/>
          </p:cNvSpPr>
          <p:nvPr>
            <p:ph type="pic" sz="quarter" idx="13"/>
          </p:nvPr>
        </p:nvSpPr>
        <p:spPr>
          <a:xfrm>
            <a:off x="468000" y="1752600"/>
            <a:ext cx="11277600" cy="4629150"/>
          </a:xfrm>
          <a:prstGeom prst="rect">
            <a:avLst/>
          </a:prstGeom>
        </p:spPr>
        <p:txBody>
          <a:bodyPr/>
          <a:lstStyle>
            <a:lvl1pPr>
              <a:defRPr sz="20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76909967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wo column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fld id="{36361900-F4E3-4B5B-A5B3-CC87C3988C51}" type="datetime1">
              <a:rPr lang="en-GB" smtClean="0"/>
              <a:t>27/01/2023</a:t>
            </a:fld>
            <a:endParaRPr lang="en-GB" dirty="0"/>
          </a:p>
        </p:txBody>
      </p:sp>
      <p:sp>
        <p:nvSpPr>
          <p:cNvPr id="5" name="Footer Placeholder 4"/>
          <p:cNvSpPr>
            <a:spLocks noGrp="1"/>
          </p:cNvSpPr>
          <p:nvPr>
            <p:ph type="ftr" sz="quarter" idx="11"/>
          </p:nvPr>
        </p:nvSpPr>
        <p:spPr>
          <a:xfrm>
            <a:off x="5033010" y="6381751"/>
            <a:ext cx="5645537" cy="382270"/>
          </a:xfrm>
        </p:spPr>
        <p:txBody>
          <a:bodyPr/>
          <a:lstStyle/>
          <a:p>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562800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2"/>
          <p:cNvSpPr>
            <a:spLocks noGrp="1"/>
          </p:cNvSpPr>
          <p:nvPr>
            <p:ph type="body" sz="quarter" idx="14" hasCustomPrompt="1"/>
          </p:nvPr>
        </p:nvSpPr>
        <p:spPr>
          <a:xfrm>
            <a:off x="6111306" y="1752600"/>
            <a:ext cx="562279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95863282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Narrow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fld id="{E9C2044D-FC84-40C2-B03C-0C7BD679DD0E}" type="datetime1">
              <a:rPr lang="en-GB" smtClean="0"/>
              <a:t>27/01/2023</a:t>
            </a:fld>
            <a:endParaRPr lang="en-GB" dirty="0"/>
          </a:p>
        </p:txBody>
      </p:sp>
      <p:sp>
        <p:nvSpPr>
          <p:cNvPr id="5" name="Footer Placeholder 4"/>
          <p:cNvSpPr>
            <a:spLocks noGrp="1"/>
          </p:cNvSpPr>
          <p:nvPr>
            <p:ph type="ftr" sz="quarter" idx="11"/>
          </p:nvPr>
        </p:nvSpPr>
        <p:spPr>
          <a:xfrm>
            <a:off x="5033010" y="6381751"/>
            <a:ext cx="5645537" cy="382270"/>
          </a:xfrm>
        </p:spPr>
        <p:txBody>
          <a:bodyPr/>
          <a:lstStyle/>
          <a:p>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3051175" y="1752600"/>
            <a:ext cx="6096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136855239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Wide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fld id="{76AE3570-5AAC-4E4E-84AF-01D1AD2D9706}" type="datetime1">
              <a:rPr lang="en-GB" smtClean="0"/>
              <a:t>27/01/2023</a:t>
            </a:fld>
            <a:endParaRPr lang="en-GB"/>
          </a:p>
        </p:txBody>
      </p:sp>
      <p:sp>
        <p:nvSpPr>
          <p:cNvPr id="5" name="Footer Placeholder 4"/>
          <p:cNvSpPr>
            <a:spLocks noGrp="1"/>
          </p:cNvSpPr>
          <p:nvPr>
            <p:ph type="ftr" sz="quarter" idx="11"/>
          </p:nvPr>
        </p:nvSpPr>
        <p:spPr>
          <a:xfrm>
            <a:off x="5033010" y="6381751"/>
            <a:ext cx="5645537" cy="382270"/>
          </a:xfrm>
        </p:spPr>
        <p:txBody>
          <a:bodyPr/>
          <a:lstStyle/>
          <a:p>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1524000" y="1752600"/>
            <a:ext cx="9144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194375825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Two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fld id="{767AB4CF-8467-4958-80B6-DC5BCB3AB9C2}" type="datetime1">
              <a:rPr lang="en-GB" smtClean="0"/>
              <a:t>27/01/2023</a:t>
            </a:fld>
            <a:endParaRPr lang="en-GB"/>
          </a:p>
        </p:txBody>
      </p:sp>
      <p:sp>
        <p:nvSpPr>
          <p:cNvPr id="5" name="Footer Placeholder 4"/>
          <p:cNvSpPr>
            <a:spLocks noGrp="1"/>
          </p:cNvSpPr>
          <p:nvPr>
            <p:ph type="ftr" sz="quarter" idx="11"/>
          </p:nvPr>
        </p:nvSpPr>
        <p:spPr>
          <a:xfrm>
            <a:off x="5033010" y="6381751"/>
            <a:ext cx="5645537" cy="382270"/>
          </a:xfrm>
        </p:spPr>
        <p:txBody>
          <a:bodyPr/>
          <a:lstStyle/>
          <a:p>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7" name="Picture Placeholder 6"/>
          <p:cNvSpPr>
            <a:spLocks noGrp="1"/>
          </p:cNvSpPr>
          <p:nvPr>
            <p:ph type="pic" sz="quarter" idx="18"/>
          </p:nvPr>
        </p:nvSpPr>
        <p:spPr>
          <a:xfrm>
            <a:off x="468000" y="1761172"/>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3" name="Picture Placeholder 6"/>
          <p:cNvSpPr>
            <a:spLocks noGrp="1"/>
          </p:cNvSpPr>
          <p:nvPr>
            <p:ph type="pic" sz="quarter" idx="19"/>
          </p:nvPr>
        </p:nvSpPr>
        <p:spPr>
          <a:xfrm>
            <a:off x="6094696"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0" hasCustomPrompt="1"/>
          </p:nvPr>
        </p:nvSpPr>
        <p:spPr>
          <a:xfrm>
            <a:off x="468000" y="2741612"/>
            <a:ext cx="56266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1"/>
          <p:cNvSpPr>
            <a:spLocks noGrp="1"/>
          </p:cNvSpPr>
          <p:nvPr>
            <p:ph type="body" sz="quarter" idx="21" hasCustomPrompt="1"/>
          </p:nvPr>
        </p:nvSpPr>
        <p:spPr>
          <a:xfrm>
            <a:off x="6096000" y="2741613"/>
            <a:ext cx="56380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360844000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Thre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fld id="{44E22958-3C57-441F-A675-447149865DDE}" type="datetime1">
              <a:rPr lang="en-GB" smtClean="0"/>
              <a:t>27/01/2023</a:t>
            </a:fld>
            <a:endParaRPr lang="en-GB" dirty="0"/>
          </a:p>
        </p:txBody>
      </p:sp>
      <p:sp>
        <p:nvSpPr>
          <p:cNvPr id="5" name="Footer Placeholder 4"/>
          <p:cNvSpPr>
            <a:spLocks noGrp="1"/>
          </p:cNvSpPr>
          <p:nvPr>
            <p:ph type="ftr" sz="quarter" idx="11"/>
          </p:nvPr>
        </p:nvSpPr>
        <p:spPr>
          <a:xfrm>
            <a:off x="5033010" y="6381751"/>
            <a:ext cx="5645537" cy="382270"/>
          </a:xfrm>
        </p:spPr>
        <p:txBody>
          <a:bodyPr/>
          <a:lstStyle/>
          <a:p>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Picture Placeholder 6"/>
          <p:cNvSpPr>
            <a:spLocks noGrp="1"/>
          </p:cNvSpPr>
          <p:nvPr>
            <p:ph type="pic" sz="quarter" idx="18"/>
          </p:nvPr>
        </p:nvSpPr>
        <p:spPr>
          <a:xfrm>
            <a:off x="1677913"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19" name="Picture Placeholder 6"/>
          <p:cNvSpPr>
            <a:spLocks noGrp="1"/>
          </p:cNvSpPr>
          <p:nvPr>
            <p:ph type="pic" sz="quarter" idx="19"/>
          </p:nvPr>
        </p:nvSpPr>
        <p:spPr>
          <a:xfrm>
            <a:off x="5624200"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20" name="Picture Placeholder 6"/>
          <p:cNvSpPr>
            <a:spLocks noGrp="1"/>
          </p:cNvSpPr>
          <p:nvPr>
            <p:ph type="pic" sz="quarter" idx="20"/>
          </p:nvPr>
        </p:nvSpPr>
        <p:spPr>
          <a:xfrm>
            <a:off x="9570488"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1"/>
          </p:nvPr>
        </p:nvSpPr>
        <p:spPr>
          <a:xfrm>
            <a:off x="468313"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2" name="Text Placeholder 11"/>
          <p:cNvSpPr>
            <a:spLocks noGrp="1"/>
          </p:cNvSpPr>
          <p:nvPr>
            <p:ph type="body" sz="quarter" idx="22"/>
          </p:nvPr>
        </p:nvSpPr>
        <p:spPr>
          <a:xfrm>
            <a:off x="4414600"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4" name="Text Placeholder 13"/>
          <p:cNvSpPr>
            <a:spLocks noGrp="1"/>
          </p:cNvSpPr>
          <p:nvPr>
            <p:ph type="body" sz="quarter" idx="23"/>
          </p:nvPr>
        </p:nvSpPr>
        <p:spPr>
          <a:xfrm>
            <a:off x="8360888"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148495167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Four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fld id="{4AA7C904-51C6-4C0B-B2FE-4F2C549AAA9C}" type="datetime1">
              <a:rPr lang="en-GB" smtClean="0"/>
              <a:t>27/01/2023</a:t>
            </a:fld>
            <a:endParaRPr lang="en-GB" dirty="0"/>
          </a:p>
        </p:txBody>
      </p:sp>
      <p:sp>
        <p:nvSpPr>
          <p:cNvPr id="5" name="Footer Placeholder 4"/>
          <p:cNvSpPr>
            <a:spLocks noGrp="1"/>
          </p:cNvSpPr>
          <p:nvPr>
            <p:ph type="ftr" sz="quarter" idx="11"/>
          </p:nvPr>
        </p:nvSpPr>
        <p:spPr>
          <a:xfrm>
            <a:off x="5033010" y="6381751"/>
            <a:ext cx="5645537" cy="382270"/>
          </a:xfrm>
        </p:spPr>
        <p:txBody>
          <a:bodyPr/>
          <a:lstStyle/>
          <a:p>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Picture Placeholder 6"/>
          <p:cNvSpPr>
            <a:spLocks noGrp="1"/>
          </p:cNvSpPr>
          <p:nvPr>
            <p:ph type="pic" sz="quarter" idx="18"/>
          </p:nvPr>
        </p:nvSpPr>
        <p:spPr>
          <a:xfrm>
            <a:off x="1101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7" name="Picture Placeholder 6"/>
          <p:cNvSpPr>
            <a:spLocks noGrp="1"/>
          </p:cNvSpPr>
          <p:nvPr>
            <p:ph type="pic" sz="quarter" idx="20"/>
          </p:nvPr>
        </p:nvSpPr>
        <p:spPr>
          <a:xfrm>
            <a:off x="1014465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21"/>
          </p:nvPr>
        </p:nvSpPr>
        <p:spPr>
          <a:xfrm>
            <a:off x="411616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0" name="Picture Placeholder 6"/>
          <p:cNvSpPr>
            <a:spLocks noGrp="1"/>
          </p:cNvSpPr>
          <p:nvPr>
            <p:ph type="pic" sz="quarter" idx="22"/>
          </p:nvPr>
        </p:nvSpPr>
        <p:spPr>
          <a:xfrm>
            <a:off x="713040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9" name="Text Placeholder 7"/>
          <p:cNvSpPr>
            <a:spLocks noGrp="1"/>
          </p:cNvSpPr>
          <p:nvPr>
            <p:ph type="body" sz="quarter" idx="24"/>
          </p:nvPr>
        </p:nvSpPr>
        <p:spPr>
          <a:xfrm>
            <a:off x="3482560"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6496807"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951105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252554621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Fiv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fld id="{A0C32B1D-1D40-4064-A59B-3EF4AA826C97}" type="datetime1">
              <a:rPr lang="en-GB" smtClean="0"/>
              <a:t>27/01/2023</a:t>
            </a:fld>
            <a:endParaRPr lang="en-GB"/>
          </a:p>
        </p:txBody>
      </p:sp>
      <p:sp>
        <p:nvSpPr>
          <p:cNvPr id="5" name="Footer Placeholder 4"/>
          <p:cNvSpPr>
            <a:spLocks noGrp="1"/>
          </p:cNvSpPr>
          <p:nvPr>
            <p:ph type="ftr" sz="quarter" idx="11"/>
          </p:nvPr>
        </p:nvSpPr>
        <p:spPr>
          <a:xfrm>
            <a:off x="5033010" y="6381751"/>
            <a:ext cx="5645537" cy="382270"/>
          </a:xfrm>
        </p:spPr>
        <p:txBody>
          <a:bodyPr/>
          <a:lstStyle/>
          <a:p>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Picture Placeholder 6"/>
          <p:cNvSpPr>
            <a:spLocks noGrp="1"/>
          </p:cNvSpPr>
          <p:nvPr>
            <p:ph type="pic" sz="quarter" idx="18"/>
          </p:nvPr>
        </p:nvSpPr>
        <p:spPr>
          <a:xfrm>
            <a:off x="957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19"/>
          </p:nvPr>
        </p:nvSpPr>
        <p:spPr>
          <a:xfrm>
            <a:off x="561915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8" name="Picture Placeholder 6"/>
          <p:cNvSpPr>
            <a:spLocks noGrp="1"/>
          </p:cNvSpPr>
          <p:nvPr>
            <p:ph type="pic" sz="quarter" idx="20"/>
          </p:nvPr>
        </p:nvSpPr>
        <p:spPr>
          <a:xfrm>
            <a:off x="1028040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9" name="Picture Placeholder 6"/>
          <p:cNvSpPr>
            <a:spLocks noGrp="1"/>
          </p:cNvSpPr>
          <p:nvPr>
            <p:ph type="pic" sz="quarter" idx="21"/>
          </p:nvPr>
        </p:nvSpPr>
        <p:spPr>
          <a:xfrm>
            <a:off x="3288535"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0" name="Picture Placeholder 6"/>
          <p:cNvSpPr>
            <a:spLocks noGrp="1"/>
          </p:cNvSpPr>
          <p:nvPr>
            <p:ph type="pic" sz="quarter" idx="22"/>
          </p:nvPr>
        </p:nvSpPr>
        <p:spPr>
          <a:xfrm>
            <a:off x="7949779"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0" name="Text Placeholder 7"/>
          <p:cNvSpPr>
            <a:spLocks noGrp="1"/>
          </p:cNvSpPr>
          <p:nvPr>
            <p:ph type="body" sz="quarter" idx="24"/>
          </p:nvPr>
        </p:nvSpPr>
        <p:spPr>
          <a:xfrm>
            <a:off x="2798935"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5129557"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7460179"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3" name="Text Placeholder 7"/>
          <p:cNvSpPr>
            <a:spLocks noGrp="1"/>
          </p:cNvSpPr>
          <p:nvPr>
            <p:ph type="body" sz="quarter" idx="27"/>
          </p:nvPr>
        </p:nvSpPr>
        <p:spPr>
          <a:xfrm>
            <a:off x="9790800"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114140290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71609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p:bgPr>
        <a:solidFill>
          <a:srgbClr val="12273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6093" b="9264"/>
          <a:stretch/>
        </p:blipFill>
        <p:spPr>
          <a:xfrm>
            <a:off x="0" y="-27214"/>
            <a:ext cx="12192000" cy="6879771"/>
          </a:xfrm>
          <a:prstGeom prst="rect">
            <a:avLst/>
          </a:prstGeom>
        </p:spPr>
      </p:pic>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27500" y="1441671"/>
            <a:ext cx="3942000" cy="3942000"/>
          </a:xfrm>
          <a:prstGeom prst="rect">
            <a:avLst/>
          </a:prstGeom>
        </p:spPr>
      </p:pic>
    </p:spTree>
    <p:extLst>
      <p:ext uri="{BB962C8B-B14F-4D97-AF65-F5344CB8AC3E}">
        <p14:creationId xmlns:p14="http://schemas.microsoft.com/office/powerpoint/2010/main" val="2236624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31789-7196-EBD3-B6CA-4BBCBEEE422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0814462-000D-867B-3866-26CD7704BFCF}"/>
              </a:ext>
            </a:extLst>
          </p:cNvPr>
          <p:cNvSpPr>
            <a:spLocks noGrp="1"/>
          </p:cNvSpPr>
          <p:nvPr>
            <p:ph type="dt" sz="half" idx="10"/>
          </p:nvPr>
        </p:nvSpPr>
        <p:spPr/>
        <p:txBody>
          <a:bodyPr/>
          <a:lstStyle/>
          <a:p>
            <a:fld id="{6DF866FB-9180-4486-A74D-11EADA5E5356}" type="datetime1">
              <a:rPr lang="en-GB" smtClean="0"/>
              <a:t>27/01/2023</a:t>
            </a:fld>
            <a:endParaRPr lang="en-GB" dirty="0"/>
          </a:p>
        </p:txBody>
      </p:sp>
      <p:sp>
        <p:nvSpPr>
          <p:cNvPr id="4" name="Footer Placeholder 3">
            <a:extLst>
              <a:ext uri="{FF2B5EF4-FFF2-40B4-BE49-F238E27FC236}">
                <a16:creationId xmlns:a16="http://schemas.microsoft.com/office/drawing/2014/main" id="{396EE471-1018-2829-B76B-46219A080A24}"/>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CF2EC422-9CCD-768F-1519-95F8F4C23CC1}"/>
              </a:ext>
            </a:extLst>
          </p:cNvPr>
          <p:cNvSpPr>
            <a:spLocks noGrp="1"/>
          </p:cNvSpPr>
          <p:nvPr>
            <p:ph type="sldNum" sz="quarter" idx="12"/>
          </p:nvPr>
        </p:nvSpPr>
        <p:spPr/>
        <p:txBody>
          <a:bodyPr/>
          <a:lstStyle/>
          <a:p>
            <a:fld id="{B0B34E4B-25F1-4D72-B319-B9B5A0ABC919}" type="slidenum">
              <a:rPr lang="en-GB" smtClean="0"/>
              <a:pPr/>
              <a:t>‹#›</a:t>
            </a:fld>
            <a:endParaRPr lang="en-GB" dirty="0"/>
          </a:p>
        </p:txBody>
      </p:sp>
    </p:spTree>
    <p:extLst>
      <p:ext uri="{BB962C8B-B14F-4D97-AF65-F5344CB8AC3E}">
        <p14:creationId xmlns:p14="http://schemas.microsoft.com/office/powerpoint/2010/main" val="259853192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5_Dark Blue Cover">
    <p:bg>
      <p:bgPr>
        <a:solidFill>
          <a:srgbClr val="12263E"/>
        </a:solidFill>
        <a:effectLst/>
      </p:bgPr>
    </p:bg>
    <p:spTree>
      <p:nvGrpSpPr>
        <p:cNvPr id="1" name=""/>
        <p:cNvGrpSpPr/>
        <p:nvPr/>
      </p:nvGrpSpPr>
      <p:grpSpPr>
        <a:xfrm>
          <a:off x="0" y="0"/>
          <a:ext cx="0" cy="0"/>
          <a:chOff x="0" y="0"/>
          <a:chExt cx="0" cy="0"/>
        </a:xfrm>
      </p:grpSpPr>
      <p:sp>
        <p:nvSpPr>
          <p:cNvPr id="288" name="Text Placeholder 287"/>
          <p:cNvSpPr>
            <a:spLocks noGrp="1"/>
          </p:cNvSpPr>
          <p:nvPr userDrawn="1">
            <p:ph type="body" sz="quarter" idx="13" hasCustomPrompt="1"/>
          </p:nvPr>
        </p:nvSpPr>
        <p:spPr>
          <a:xfrm>
            <a:off x="457200" y="5487988"/>
            <a:ext cx="5869709" cy="982800"/>
          </a:xfrm>
          <a:prstGeom prst="rect">
            <a:avLst/>
          </a:prstGeom>
        </p:spPr>
        <p:txBody>
          <a:bodyPr rIns="457200" anchor="b" anchorCtr="0"/>
          <a:lstStyle>
            <a:lvl1pPr marL="0" indent="0">
              <a:spcAft>
                <a:spcPts val="0"/>
              </a:spcAft>
              <a:buNone/>
              <a:defRPr sz="2000" b="1" baseline="0">
                <a:solidFill>
                  <a:srgbClr val="E7E6E6"/>
                </a:solidFill>
                <a:latin typeface="Arial" panose="020B0604020202020204" pitchFamily="34" charset="0"/>
                <a:cs typeface="Arial" panose="020B0604020202020204" pitchFamily="34" charset="0"/>
              </a:defRPr>
            </a:lvl1pPr>
            <a:lvl2pPr marL="0" indent="0">
              <a:spcAft>
                <a:spcPts val="0"/>
              </a:spcAft>
              <a:buFont typeface="Arial" panose="020B0604020202020204" pitchFamily="34" charset="0"/>
              <a:buNone/>
              <a:defRPr sz="2000" b="0">
                <a:solidFill>
                  <a:srgbClr val="E7E6E6"/>
                </a:solidFill>
                <a:latin typeface="Arial" panose="020B0604020202020204" pitchFamily="34" charset="0"/>
                <a:cs typeface="Arial" panose="020B0604020202020204" pitchFamily="34" charset="0"/>
              </a:defRPr>
            </a:lvl2pPr>
            <a:lvl3pPr marL="0" indent="0">
              <a:spcAft>
                <a:spcPts val="0"/>
              </a:spcAft>
              <a:buNone/>
              <a:defRPr sz="2000" b="1">
                <a:solidFill>
                  <a:schemeClr val="accent6"/>
                </a:solidFill>
              </a:defRPr>
            </a:lvl3pPr>
            <a:lvl4pPr marL="0" indent="0">
              <a:spcAft>
                <a:spcPts val="0"/>
              </a:spcAft>
              <a:buFont typeface="Arial" panose="020B0604020202020204" pitchFamily="34" charset="0"/>
              <a:buNone/>
              <a:defRPr sz="2000" b="1">
                <a:solidFill>
                  <a:schemeClr val="accent6"/>
                </a:solidFill>
              </a:defRPr>
            </a:lvl4pPr>
            <a:lvl5pPr marL="0" indent="0">
              <a:spcAft>
                <a:spcPts val="0"/>
              </a:spcAft>
              <a:buNone/>
              <a:defRPr sz="2000" b="1">
                <a:solidFill>
                  <a:schemeClr val="accent6"/>
                </a:solidFill>
              </a:defRPr>
            </a:lvl5pPr>
          </a:lstStyle>
          <a:p>
            <a:pPr lvl="0"/>
            <a:r>
              <a:rPr lang="en-US" dirty="0"/>
              <a:t>Click to add Name Surname</a:t>
            </a:r>
          </a:p>
          <a:p>
            <a:pPr lvl="1"/>
            <a:r>
              <a:rPr lang="en-US" dirty="0"/>
              <a:t>Title/Date</a:t>
            </a:r>
            <a:endParaRPr lang="en-GB" dirty="0"/>
          </a:p>
        </p:txBody>
      </p:sp>
      <p:sp>
        <p:nvSpPr>
          <p:cNvPr id="66" name="Text Placeholder 2"/>
          <p:cNvSpPr>
            <a:spLocks noGrp="1"/>
          </p:cNvSpPr>
          <p:nvPr userDrawn="1">
            <p:ph type="body" sz="quarter" idx="16" hasCustomPrompt="1"/>
          </p:nvPr>
        </p:nvSpPr>
        <p:spPr>
          <a:xfrm>
            <a:off x="457200" y="2043908"/>
            <a:ext cx="5869710" cy="3444079"/>
          </a:xfrm>
          <a:prstGeom prst="rect">
            <a:avLst/>
          </a:prstGeom>
        </p:spPr>
        <p:txBody>
          <a:bodyPr rIns="457200"/>
          <a:lstStyle>
            <a:lvl1pPr marL="0" indent="0">
              <a:spcAft>
                <a:spcPts val="2400"/>
              </a:spcAft>
              <a:buNone/>
              <a:defRPr sz="4000">
                <a:solidFill>
                  <a:srgbClr val="E7E6E6"/>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a:t>Click to edit</a:t>
            </a:r>
            <a:br>
              <a:rPr lang="en-GB" dirty="0"/>
            </a:br>
            <a:r>
              <a:rPr lang="en-GB" dirty="0"/>
              <a:t>(Century Gothic 40pt)</a:t>
            </a:r>
          </a:p>
          <a:p>
            <a:pPr lvl="1"/>
            <a:r>
              <a:rPr lang="en-US" dirty="0"/>
              <a:t>Presentation subtitle </a:t>
            </a:r>
            <a:br>
              <a:rPr lang="en-US" dirty="0"/>
            </a:br>
            <a:r>
              <a:rPr lang="en-US" dirty="0"/>
              <a:t>(Century Gothic 24pt)</a:t>
            </a:r>
          </a:p>
          <a:p>
            <a:pPr lvl="1"/>
            <a:endParaRPr lang="en-US" dirty="0"/>
          </a:p>
        </p:txBody>
      </p:sp>
      <p:pic>
        <p:nvPicPr>
          <p:cNvPr id="12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28634" y="456300"/>
            <a:ext cx="2894054" cy="572400"/>
          </a:xfrm>
          <a:prstGeom prst="rect">
            <a:avLst/>
          </a:prstGeom>
          <a:noFill/>
          <a:ln w="9525">
            <a:noFill/>
            <a:miter lim="800000"/>
            <a:headEnd/>
            <a:tailEnd/>
          </a:ln>
        </p:spPr>
      </p:pic>
      <p:sp>
        <p:nvSpPr>
          <p:cNvPr id="8" name="Text Placeholder 2">
            <a:extLst>
              <a:ext uri="{FF2B5EF4-FFF2-40B4-BE49-F238E27FC236}">
                <a16:creationId xmlns:a16="http://schemas.microsoft.com/office/drawing/2014/main" id="{947877E4-F631-436F-BB68-A40E235D27B3}"/>
              </a:ext>
            </a:extLst>
          </p:cNvPr>
          <p:cNvSpPr>
            <a:spLocks noGrp="1"/>
          </p:cNvSpPr>
          <p:nvPr>
            <p:ph type="body" sz="quarter" idx="19" hasCustomPrompt="1"/>
          </p:nvPr>
        </p:nvSpPr>
        <p:spPr>
          <a:xfrm>
            <a:off x="468314" y="1316028"/>
            <a:ext cx="5869710" cy="440552"/>
          </a:xfrm>
          <a:prstGeom prst="rect">
            <a:avLst/>
          </a:prstGeom>
        </p:spPr>
        <p:txBody>
          <a:bodyPr rIns="457200"/>
          <a:lstStyle>
            <a:lvl1pPr marL="0" indent="0">
              <a:spcAft>
                <a:spcPts val="2400"/>
              </a:spcAft>
              <a:buNone/>
              <a:defRPr sz="2400" b="1">
                <a:solidFill>
                  <a:srgbClr val="77E3E4"/>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a:t>Bank Security</a:t>
            </a:r>
            <a:endParaRPr lang="en-US" dirty="0"/>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33077" y="0"/>
            <a:ext cx="4558922" cy="6862763"/>
          </a:xfrm>
          <a:prstGeom prst="rect">
            <a:avLst/>
          </a:prstGeom>
        </p:spPr>
      </p:pic>
      <p:pic>
        <p:nvPicPr>
          <p:cNvPr id="129" name="Picture 12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098000" y="4762800"/>
            <a:ext cx="1782000" cy="1782000"/>
          </a:xfrm>
          <a:prstGeom prst="rect">
            <a:avLst/>
          </a:prstGeom>
        </p:spPr>
      </p:pic>
      <p:sp>
        <p:nvSpPr>
          <p:cNvPr id="3" name="Footer Placeholder 2"/>
          <p:cNvSpPr>
            <a:spLocks noGrp="1"/>
          </p:cNvSpPr>
          <p:nvPr>
            <p:ph type="ftr" sz="quarter" idx="18"/>
          </p:nvPr>
        </p:nvSpPr>
        <p:spPr>
          <a:xfrm>
            <a:off x="457198" y="0"/>
            <a:ext cx="7165181" cy="458639"/>
          </a:xfrm>
        </p:spPr>
        <p:txBody>
          <a:bodyPr/>
          <a:lstStyle>
            <a:lvl1pPr>
              <a:defRPr>
                <a:solidFill>
                  <a:srgbClr val="E7E6E6"/>
                </a:solidFill>
              </a:defRPr>
            </a:lvl1pPr>
          </a:lstStyle>
          <a:p>
            <a:endParaRPr lang="en-GB" dirty="0"/>
          </a:p>
        </p:txBody>
      </p:sp>
    </p:spTree>
    <p:extLst>
      <p:ext uri="{BB962C8B-B14F-4D97-AF65-F5344CB8AC3E}">
        <p14:creationId xmlns:p14="http://schemas.microsoft.com/office/powerpoint/2010/main" val="324733092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5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5" y="6381751"/>
            <a:ext cx="1856599" cy="382269"/>
          </a:xfrm>
        </p:spPr>
        <p:txBody>
          <a:bodyPr/>
          <a:lstStyle/>
          <a:p>
            <a:fld id="{9A80BF0A-AD6A-4741-88A1-0B65661AC513}" type="datetime1">
              <a:rPr lang="en-GB" smtClean="0"/>
              <a:t>27/01/2023</a:t>
            </a:fld>
            <a:endParaRPr lang="en-GB" dirty="0"/>
          </a:p>
        </p:txBody>
      </p:sp>
      <p:sp>
        <p:nvSpPr>
          <p:cNvPr id="5" name="Footer Placeholder 4"/>
          <p:cNvSpPr>
            <a:spLocks noGrp="1"/>
          </p:cNvSpPr>
          <p:nvPr>
            <p:ph type="ftr" sz="quarter" idx="11"/>
          </p:nvPr>
        </p:nvSpPr>
        <p:spPr>
          <a:xfrm>
            <a:off x="5033010" y="6381751"/>
            <a:ext cx="5645537" cy="382270"/>
          </a:xfrm>
        </p:spPr>
        <p:txBody>
          <a:bodyPr/>
          <a:lstStyle/>
          <a:p>
            <a:endParaRPr lang="en-GB" dirty="0"/>
          </a:p>
        </p:txBody>
      </p:sp>
      <p:sp>
        <p:nvSpPr>
          <p:cNvPr id="6" name="Slide Number Placeholder 5"/>
          <p:cNvSpPr>
            <a:spLocks noGrp="1"/>
          </p:cNvSpPr>
          <p:nvPr>
            <p:ph type="sldNum" sz="quarter" idx="12"/>
          </p:nvPr>
        </p:nvSpPr>
        <p:spPr>
          <a:xfrm>
            <a:off x="10728912" y="6381750"/>
            <a:ext cx="1005887"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1126864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40711478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_Title and Tabl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fld id="{4C417F6F-1097-4CB5-ABE8-E8BDEB8F7310}" type="datetime1">
              <a:rPr lang="en-GB" smtClean="0"/>
              <a:t>27/01/2023</a:t>
            </a:fld>
            <a:endParaRPr lang="en-GB"/>
          </a:p>
        </p:txBody>
      </p:sp>
      <p:sp>
        <p:nvSpPr>
          <p:cNvPr id="5" name="Footer Placeholder 4"/>
          <p:cNvSpPr>
            <a:spLocks noGrp="1"/>
          </p:cNvSpPr>
          <p:nvPr>
            <p:ph type="ftr" sz="quarter" idx="11"/>
          </p:nvPr>
        </p:nvSpPr>
        <p:spPr>
          <a:xfrm>
            <a:off x="5033010" y="6381751"/>
            <a:ext cx="5645537" cy="382270"/>
          </a:xfrm>
        </p:spPr>
        <p:txBody>
          <a:bodyPr/>
          <a:lstStyle/>
          <a:p>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9" name="Table Placeholder 8"/>
          <p:cNvSpPr>
            <a:spLocks noGrp="1"/>
          </p:cNvSpPr>
          <p:nvPr>
            <p:ph type="tbl" sz="quarter" idx="13"/>
          </p:nvPr>
        </p:nvSpPr>
        <p:spPr>
          <a:xfrm>
            <a:off x="468000" y="1752283"/>
            <a:ext cx="11277600" cy="4629466"/>
          </a:xfrm>
          <a:prstGeom prst="rect">
            <a:avLst/>
          </a:prstGeom>
        </p:spPr>
        <p:txBody>
          <a:bodyPr/>
          <a:lstStyle/>
          <a:p>
            <a:r>
              <a:rPr lang="en-GB"/>
              <a:t>Click icon to add table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64279446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2_Small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fld id="{4F05DD60-F978-4F73-A4FD-A70882FA9352}" type="datetime1">
              <a:rPr lang="en-GB" smtClean="0"/>
              <a:t>27/01/2023</a:t>
            </a:fld>
            <a:endParaRPr lang="en-GB" dirty="0"/>
          </a:p>
        </p:txBody>
      </p:sp>
      <p:sp>
        <p:nvSpPr>
          <p:cNvPr id="5" name="Footer Placeholder 4"/>
          <p:cNvSpPr>
            <a:spLocks noGrp="1"/>
          </p:cNvSpPr>
          <p:nvPr>
            <p:ph type="ftr" sz="quarter" idx="11"/>
          </p:nvPr>
        </p:nvSpPr>
        <p:spPr>
          <a:xfrm>
            <a:off x="5033010" y="6381751"/>
            <a:ext cx="5645537" cy="382270"/>
          </a:xfrm>
        </p:spPr>
        <p:txBody>
          <a:bodyPr/>
          <a:lstStyle/>
          <a:p>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3051175" y="1752600"/>
            <a:ext cx="86817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2131200"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25358262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2_Medium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fld id="{2137F6D6-88DB-4E50-AF43-0BC5E8705689}" type="datetime1">
              <a:rPr lang="en-GB" smtClean="0"/>
              <a:t>27/01/2023</a:t>
            </a:fld>
            <a:endParaRPr lang="en-GB" dirty="0"/>
          </a:p>
        </p:txBody>
      </p:sp>
      <p:sp>
        <p:nvSpPr>
          <p:cNvPr id="5" name="Footer Placeholder 4"/>
          <p:cNvSpPr>
            <a:spLocks noGrp="1"/>
          </p:cNvSpPr>
          <p:nvPr>
            <p:ph type="ftr" sz="quarter" idx="11"/>
          </p:nvPr>
        </p:nvSpPr>
        <p:spPr>
          <a:xfrm>
            <a:off x="5033010" y="6381751"/>
            <a:ext cx="5645537" cy="382270"/>
          </a:xfrm>
        </p:spPr>
        <p:txBody>
          <a:bodyPr/>
          <a:lstStyle/>
          <a:p>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6100024" y="1752600"/>
            <a:ext cx="56349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5172146"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402081656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_Large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fld id="{C3CE2741-F7C9-482A-ACBB-735DBD8E32D1}" type="datetime1">
              <a:rPr lang="en-GB" smtClean="0"/>
              <a:t>27/01/2023</a:t>
            </a:fld>
            <a:endParaRPr lang="en-GB"/>
          </a:p>
        </p:txBody>
      </p:sp>
      <p:sp>
        <p:nvSpPr>
          <p:cNvPr id="5" name="Footer Placeholder 4"/>
          <p:cNvSpPr>
            <a:spLocks noGrp="1"/>
          </p:cNvSpPr>
          <p:nvPr>
            <p:ph type="ftr" sz="quarter" idx="11"/>
          </p:nvPr>
        </p:nvSpPr>
        <p:spPr>
          <a:xfrm>
            <a:off x="5033010" y="6381751"/>
            <a:ext cx="5645537" cy="382270"/>
          </a:xfrm>
        </p:spPr>
        <p:txBody>
          <a:bodyPr/>
          <a:lstStyle/>
          <a:p>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9154103" y="1752600"/>
            <a:ext cx="257999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a:t>
            </a:r>
            <a:br>
              <a:rPr lang="en-US" dirty="0"/>
            </a:br>
            <a:r>
              <a:rPr lang="en-US" dirty="0"/>
              <a:t>(Arial 20pt)</a:t>
            </a:r>
          </a:p>
          <a:p>
            <a:pPr lvl="2"/>
            <a:r>
              <a:rPr lang="en-US" dirty="0"/>
              <a:t>Bulleted slide body text (Arial 16pt)</a:t>
            </a:r>
          </a:p>
          <a:p>
            <a:pPr lvl="3"/>
            <a:r>
              <a:rPr lang="en-US" dirty="0"/>
              <a:t>Body text</a:t>
            </a:r>
            <a:br>
              <a:rPr lang="en-US" dirty="0"/>
            </a:br>
            <a:r>
              <a:rPr lang="en-US" dirty="0"/>
              <a:t>(Arial 24pt)</a:t>
            </a:r>
          </a:p>
          <a:p>
            <a:pPr lvl="4"/>
            <a:r>
              <a:rPr lang="en-US" dirty="0"/>
              <a:t>Bulleted source</a:t>
            </a:r>
            <a:br>
              <a:rPr lang="en-US" dirty="0"/>
            </a:br>
            <a:r>
              <a:rPr lang="en-US" dirty="0"/>
              <a:t>(Arial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8236031"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29576756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4_Chart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fld id="{E353E95A-5B0A-4754-ADC9-053686B35EE8}" type="datetime1">
              <a:rPr lang="en-GB" smtClean="0"/>
              <a:t>27/01/2023</a:t>
            </a:fld>
            <a:endParaRPr lang="en-GB"/>
          </a:p>
        </p:txBody>
      </p:sp>
      <p:sp>
        <p:nvSpPr>
          <p:cNvPr id="5" name="Footer Placeholder 4"/>
          <p:cNvSpPr>
            <a:spLocks noGrp="1"/>
          </p:cNvSpPr>
          <p:nvPr>
            <p:ph type="ftr" sz="quarter" idx="11"/>
          </p:nvPr>
        </p:nvSpPr>
        <p:spPr>
          <a:xfrm>
            <a:off x="5033010" y="6381751"/>
            <a:ext cx="5645537" cy="382270"/>
          </a:xfrm>
        </p:spPr>
        <p:txBody>
          <a:bodyPr/>
          <a:lstStyle/>
          <a:p>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a:t>Click icon to add chart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71298046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5_Chart and title slide">
    <p:bg>
      <p:bgPr>
        <a:solidFill>
          <a:srgbClr val="12263E"/>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lvl1pPr>
              <a:defRPr>
                <a:solidFill>
                  <a:srgbClr val="E7E6E6"/>
                </a:solidFill>
              </a:defRPr>
            </a:lvl1pPr>
          </a:lstStyle>
          <a:p>
            <a:fld id="{F3FE0F5F-1511-4A62-B7A8-9224E8A84D42}" type="datetime1">
              <a:rPr lang="en-GB" smtClean="0"/>
              <a:t>27/01/2023</a:t>
            </a:fld>
            <a:endParaRPr lang="en-GB" dirty="0"/>
          </a:p>
        </p:txBody>
      </p:sp>
      <p:sp>
        <p:nvSpPr>
          <p:cNvPr id="5" name="Footer Placeholder 4"/>
          <p:cNvSpPr>
            <a:spLocks noGrp="1"/>
          </p:cNvSpPr>
          <p:nvPr>
            <p:ph type="ftr" sz="quarter" idx="11"/>
          </p:nvPr>
        </p:nvSpPr>
        <p:spPr>
          <a:xfrm>
            <a:off x="5033010" y="6381751"/>
            <a:ext cx="5645537" cy="382270"/>
          </a:xfrm>
        </p:spPr>
        <p:txBody>
          <a:bodyPr/>
          <a:lstStyle>
            <a:lvl1pPr>
              <a:defRPr>
                <a:solidFill>
                  <a:srgbClr val="E7E6E6"/>
                </a:solidFill>
              </a:defRPr>
            </a:lvl1pPr>
          </a:lstStyle>
          <a:p>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lvl1pPr>
              <a:defRPr>
                <a:solidFill>
                  <a:srgbClr val="E7E6E6"/>
                </a:solidFill>
              </a:defRPr>
            </a:lvl1pPr>
          </a:lstStyle>
          <a:p>
            <a:fld id="{B0B34E4B-25F1-4D72-B319-B9B5A0ABC919}" type="slidenum">
              <a:rPr lang="en-GB" smtClean="0"/>
              <a:pPr/>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dirty="0"/>
              <a:t>Click icon to add chart</a:t>
            </a:r>
          </a:p>
        </p:txBody>
      </p:sp>
      <p:sp>
        <p:nvSpPr>
          <p:cNvPr id="3" name="Title 2"/>
          <p:cNvSpPr>
            <a:spLocks noGrp="1"/>
          </p:cNvSpPr>
          <p:nvPr>
            <p:ph type="title"/>
          </p:nvPr>
        </p:nvSpPr>
        <p:spPr/>
        <p:txBody>
          <a:bodyPr/>
          <a:lstStyle>
            <a:lvl1pPr>
              <a:defRPr>
                <a:solidFill>
                  <a:srgbClr val="E7E6E6"/>
                </a:solidFill>
              </a:defRPr>
            </a:lvl1pPr>
          </a:lstStyle>
          <a:p>
            <a:r>
              <a:rPr lang="en-GB"/>
              <a:t>Click to edit Master title style</a:t>
            </a:r>
            <a:endParaRPr lang="en-GB" dirty="0"/>
          </a:p>
        </p:txBody>
      </p:sp>
      <p:sp>
        <p:nvSpPr>
          <p:cNvPr id="8" name="Rectangle 7"/>
          <p:cNvSpPr/>
          <p:nvPr userDrawn="1"/>
        </p:nvSpPr>
        <p:spPr>
          <a:xfrm>
            <a:off x="455296" y="0"/>
            <a:ext cx="11278800" cy="28956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userDrawn="1"/>
        </p:nvSpPr>
        <p:spPr>
          <a:xfrm>
            <a:off x="6964018" y="0"/>
            <a:ext cx="285816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9822180" y="0"/>
            <a:ext cx="1912620"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p:cNvSpPr txBox="1"/>
          <p:nvPr userDrawn="1"/>
        </p:nvSpPr>
        <p:spPr>
          <a:xfrm>
            <a:off x="659746" y="6336828"/>
            <a:ext cx="1709122" cy="430887"/>
          </a:xfrm>
          <a:prstGeom prst="rect">
            <a:avLst/>
          </a:prstGeom>
          <a:noFill/>
        </p:spPr>
        <p:txBody>
          <a:bodyPr wrap="none" rtlCol="0">
            <a:spAutoFit/>
          </a:bodyPr>
          <a:lstStyle/>
          <a:p>
            <a:r>
              <a:rPr lang="en-GB" sz="1100" b="1" dirty="0">
                <a:solidFill>
                  <a:srgbClr val="E7E9EC"/>
                </a:solidFill>
                <a:latin typeface="Century Gothic" panose="020B0502020202020204" pitchFamily="34" charset="0"/>
              </a:rPr>
              <a:t>You are the key</a:t>
            </a:r>
            <a:endParaRPr lang="en-GB" sz="1100" b="1" baseline="0" dirty="0">
              <a:solidFill>
                <a:srgbClr val="E7E9EC"/>
              </a:solidFill>
              <a:latin typeface="Century Gothic" panose="020B0502020202020204" pitchFamily="34" charset="0"/>
            </a:endParaRPr>
          </a:p>
          <a:p>
            <a:r>
              <a:rPr lang="en-GB" sz="1100" dirty="0">
                <a:solidFill>
                  <a:srgbClr val="E7E9EC"/>
                </a:solidFill>
                <a:latin typeface="Century Gothic" panose="020B0502020202020204" pitchFamily="34" charset="0"/>
              </a:rPr>
              <a:t>to better Bank security</a:t>
            </a:r>
          </a:p>
        </p:txBody>
      </p:sp>
      <p:pic>
        <p:nvPicPr>
          <p:cNvPr id="24" name="Picture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5745" y="6343696"/>
            <a:ext cx="435274" cy="435274"/>
          </a:xfrm>
          <a:prstGeom prst="rect">
            <a:avLst/>
          </a:prstGeom>
        </p:spPr>
      </p:pic>
    </p:spTree>
    <p:extLst>
      <p:ext uri="{BB962C8B-B14F-4D97-AF65-F5344CB8AC3E}">
        <p14:creationId xmlns:p14="http://schemas.microsoft.com/office/powerpoint/2010/main" val="60660062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2_Picture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7" cy="382269"/>
          </a:xfrm>
        </p:spPr>
        <p:txBody>
          <a:bodyPr/>
          <a:lstStyle/>
          <a:p>
            <a:fld id="{58FCCFC2-3607-4111-B7EE-DD669CA3B62A}" type="datetime1">
              <a:rPr lang="en-GB" smtClean="0"/>
              <a:t>27/01/2023</a:t>
            </a:fld>
            <a:endParaRPr lang="en-GB" dirty="0"/>
          </a:p>
        </p:txBody>
      </p:sp>
      <p:sp>
        <p:nvSpPr>
          <p:cNvPr id="5" name="Footer Placeholder 4"/>
          <p:cNvSpPr>
            <a:spLocks noGrp="1"/>
          </p:cNvSpPr>
          <p:nvPr>
            <p:ph type="ftr" sz="quarter" idx="11"/>
          </p:nvPr>
        </p:nvSpPr>
        <p:spPr>
          <a:xfrm>
            <a:off x="5033009" y="6381750"/>
            <a:ext cx="5645537" cy="382270"/>
          </a:xfrm>
        </p:spPr>
        <p:txBody>
          <a:bodyPr/>
          <a:lstStyle/>
          <a:p>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Picture Placeholder 12"/>
          <p:cNvSpPr>
            <a:spLocks noGrp="1"/>
          </p:cNvSpPr>
          <p:nvPr>
            <p:ph type="pic" sz="quarter" idx="13"/>
          </p:nvPr>
        </p:nvSpPr>
        <p:spPr>
          <a:xfrm>
            <a:off x="468000" y="1752600"/>
            <a:ext cx="11277600" cy="4629150"/>
          </a:xfrm>
          <a:prstGeom prst="rect">
            <a:avLst/>
          </a:prstGeom>
        </p:spPr>
        <p:txBody>
          <a:bodyPr/>
          <a:lstStyle>
            <a:lvl1pPr>
              <a:defRPr sz="20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41550418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Two column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fld id="{B78FACBC-4AEB-41E6-AD63-593D21F716EB}" type="datetime1">
              <a:rPr lang="en-GB" smtClean="0"/>
              <a:t>27/01/2023</a:t>
            </a:fld>
            <a:endParaRPr lang="en-GB" dirty="0"/>
          </a:p>
        </p:txBody>
      </p:sp>
      <p:sp>
        <p:nvSpPr>
          <p:cNvPr id="5" name="Footer Placeholder 4"/>
          <p:cNvSpPr>
            <a:spLocks noGrp="1"/>
          </p:cNvSpPr>
          <p:nvPr>
            <p:ph type="ftr" sz="quarter" idx="11"/>
          </p:nvPr>
        </p:nvSpPr>
        <p:spPr>
          <a:xfrm>
            <a:off x="5033010" y="6381751"/>
            <a:ext cx="5645537" cy="382270"/>
          </a:xfrm>
        </p:spPr>
        <p:txBody>
          <a:bodyPr/>
          <a:lstStyle/>
          <a:p>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562800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2"/>
          <p:cNvSpPr>
            <a:spLocks noGrp="1"/>
          </p:cNvSpPr>
          <p:nvPr>
            <p:ph type="body" sz="quarter" idx="14" hasCustomPrompt="1"/>
          </p:nvPr>
        </p:nvSpPr>
        <p:spPr>
          <a:xfrm>
            <a:off x="6111306" y="1752600"/>
            <a:ext cx="562279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217615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186556-B5BE-9D06-321F-9DF540E6A3A0}"/>
              </a:ext>
            </a:extLst>
          </p:cNvPr>
          <p:cNvSpPr>
            <a:spLocks noGrp="1"/>
          </p:cNvSpPr>
          <p:nvPr>
            <p:ph type="dt" sz="half" idx="10"/>
          </p:nvPr>
        </p:nvSpPr>
        <p:spPr/>
        <p:txBody>
          <a:bodyPr/>
          <a:lstStyle/>
          <a:p>
            <a:fld id="{0F437ADF-4187-405E-84D7-89BCA3FB83E6}" type="datetime1">
              <a:rPr lang="en-GB" smtClean="0"/>
              <a:t>27/01/2023</a:t>
            </a:fld>
            <a:endParaRPr lang="en-GB"/>
          </a:p>
        </p:txBody>
      </p:sp>
      <p:sp>
        <p:nvSpPr>
          <p:cNvPr id="3" name="Footer Placeholder 2">
            <a:extLst>
              <a:ext uri="{FF2B5EF4-FFF2-40B4-BE49-F238E27FC236}">
                <a16:creationId xmlns:a16="http://schemas.microsoft.com/office/drawing/2014/main" id="{CE9523F7-9263-2316-EF1A-876C35FFE92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ACF190B-313A-4A2E-0B7E-B9AC31A8AB2D}"/>
              </a:ext>
            </a:extLst>
          </p:cNvPr>
          <p:cNvSpPr>
            <a:spLocks noGrp="1"/>
          </p:cNvSpPr>
          <p:nvPr>
            <p:ph type="sldNum" sz="quarter" idx="12"/>
          </p:nvPr>
        </p:nvSpPr>
        <p:spPr/>
        <p:txBody>
          <a:bodyPr/>
          <a:lstStyle/>
          <a:p>
            <a:fld id="{A565E18D-C8A6-4BF9-B5A6-C71C76BFCF3F}" type="slidenum">
              <a:rPr lang="en-GB" smtClean="0"/>
              <a:t>‹#›</a:t>
            </a:fld>
            <a:endParaRPr lang="en-GB"/>
          </a:p>
        </p:txBody>
      </p:sp>
    </p:spTree>
    <p:extLst>
      <p:ext uri="{BB962C8B-B14F-4D97-AF65-F5344CB8AC3E}">
        <p14:creationId xmlns:p14="http://schemas.microsoft.com/office/powerpoint/2010/main" val="53615481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Narrow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fld id="{A3F304E9-3D0F-4E1D-9ACC-51E052808DFE}" type="datetime1">
              <a:rPr lang="en-GB" smtClean="0"/>
              <a:t>27/01/2023</a:t>
            </a:fld>
            <a:endParaRPr lang="en-GB" dirty="0"/>
          </a:p>
        </p:txBody>
      </p:sp>
      <p:sp>
        <p:nvSpPr>
          <p:cNvPr id="5" name="Footer Placeholder 4"/>
          <p:cNvSpPr>
            <a:spLocks noGrp="1"/>
          </p:cNvSpPr>
          <p:nvPr>
            <p:ph type="ftr" sz="quarter" idx="11"/>
          </p:nvPr>
        </p:nvSpPr>
        <p:spPr>
          <a:xfrm>
            <a:off x="5033010" y="6381751"/>
            <a:ext cx="5645537" cy="382270"/>
          </a:xfrm>
        </p:spPr>
        <p:txBody>
          <a:bodyPr/>
          <a:lstStyle/>
          <a:p>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3051175" y="1752600"/>
            <a:ext cx="6096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334149529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_Wide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fld id="{A0595256-75E8-4CCA-B884-D2BFBF6CC4E6}" type="datetime1">
              <a:rPr lang="en-GB" smtClean="0"/>
              <a:t>27/01/2023</a:t>
            </a:fld>
            <a:endParaRPr lang="en-GB"/>
          </a:p>
        </p:txBody>
      </p:sp>
      <p:sp>
        <p:nvSpPr>
          <p:cNvPr id="5" name="Footer Placeholder 4"/>
          <p:cNvSpPr>
            <a:spLocks noGrp="1"/>
          </p:cNvSpPr>
          <p:nvPr>
            <p:ph type="ftr" sz="quarter" idx="11"/>
          </p:nvPr>
        </p:nvSpPr>
        <p:spPr>
          <a:xfrm>
            <a:off x="5033010" y="6381751"/>
            <a:ext cx="5645537" cy="382270"/>
          </a:xfrm>
        </p:spPr>
        <p:txBody>
          <a:bodyPr/>
          <a:lstStyle/>
          <a:p>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1524000" y="1752600"/>
            <a:ext cx="9144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61088126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2_Two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fld id="{CFDF9BEB-8EDD-44E2-8BBE-7310231E22B5}" type="datetime1">
              <a:rPr lang="en-GB" smtClean="0"/>
              <a:t>27/01/2023</a:t>
            </a:fld>
            <a:endParaRPr lang="en-GB"/>
          </a:p>
        </p:txBody>
      </p:sp>
      <p:sp>
        <p:nvSpPr>
          <p:cNvPr id="5" name="Footer Placeholder 4"/>
          <p:cNvSpPr>
            <a:spLocks noGrp="1"/>
          </p:cNvSpPr>
          <p:nvPr>
            <p:ph type="ftr" sz="quarter" idx="11"/>
          </p:nvPr>
        </p:nvSpPr>
        <p:spPr>
          <a:xfrm>
            <a:off x="5033010" y="6381751"/>
            <a:ext cx="5645537" cy="382270"/>
          </a:xfrm>
        </p:spPr>
        <p:txBody>
          <a:bodyPr/>
          <a:lstStyle/>
          <a:p>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7" name="Picture Placeholder 6"/>
          <p:cNvSpPr>
            <a:spLocks noGrp="1"/>
          </p:cNvSpPr>
          <p:nvPr>
            <p:ph type="pic" sz="quarter" idx="18"/>
          </p:nvPr>
        </p:nvSpPr>
        <p:spPr>
          <a:xfrm>
            <a:off x="468000" y="1761172"/>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3" name="Picture Placeholder 6"/>
          <p:cNvSpPr>
            <a:spLocks noGrp="1"/>
          </p:cNvSpPr>
          <p:nvPr>
            <p:ph type="pic" sz="quarter" idx="19"/>
          </p:nvPr>
        </p:nvSpPr>
        <p:spPr>
          <a:xfrm>
            <a:off x="6094696"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0" hasCustomPrompt="1"/>
          </p:nvPr>
        </p:nvSpPr>
        <p:spPr>
          <a:xfrm>
            <a:off x="468000" y="2741612"/>
            <a:ext cx="56266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1"/>
          <p:cNvSpPr>
            <a:spLocks noGrp="1"/>
          </p:cNvSpPr>
          <p:nvPr>
            <p:ph type="body" sz="quarter" idx="21" hasCustomPrompt="1"/>
          </p:nvPr>
        </p:nvSpPr>
        <p:spPr>
          <a:xfrm>
            <a:off x="6096000" y="2741613"/>
            <a:ext cx="56380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3760263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2_Thre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fld id="{DE16723E-615E-416B-969D-284C7742FEFE}" type="datetime1">
              <a:rPr lang="en-GB" smtClean="0"/>
              <a:t>27/01/2023</a:t>
            </a:fld>
            <a:endParaRPr lang="en-GB" dirty="0"/>
          </a:p>
        </p:txBody>
      </p:sp>
      <p:sp>
        <p:nvSpPr>
          <p:cNvPr id="5" name="Footer Placeholder 4"/>
          <p:cNvSpPr>
            <a:spLocks noGrp="1"/>
          </p:cNvSpPr>
          <p:nvPr>
            <p:ph type="ftr" sz="quarter" idx="11"/>
          </p:nvPr>
        </p:nvSpPr>
        <p:spPr>
          <a:xfrm>
            <a:off x="5033010" y="6381751"/>
            <a:ext cx="5645537" cy="382270"/>
          </a:xfrm>
        </p:spPr>
        <p:txBody>
          <a:bodyPr/>
          <a:lstStyle/>
          <a:p>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Picture Placeholder 6"/>
          <p:cNvSpPr>
            <a:spLocks noGrp="1"/>
          </p:cNvSpPr>
          <p:nvPr>
            <p:ph type="pic" sz="quarter" idx="18"/>
          </p:nvPr>
        </p:nvSpPr>
        <p:spPr>
          <a:xfrm>
            <a:off x="1677913"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19" name="Picture Placeholder 6"/>
          <p:cNvSpPr>
            <a:spLocks noGrp="1"/>
          </p:cNvSpPr>
          <p:nvPr>
            <p:ph type="pic" sz="quarter" idx="19"/>
          </p:nvPr>
        </p:nvSpPr>
        <p:spPr>
          <a:xfrm>
            <a:off x="5624200"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20" name="Picture Placeholder 6"/>
          <p:cNvSpPr>
            <a:spLocks noGrp="1"/>
          </p:cNvSpPr>
          <p:nvPr>
            <p:ph type="pic" sz="quarter" idx="20"/>
          </p:nvPr>
        </p:nvSpPr>
        <p:spPr>
          <a:xfrm>
            <a:off x="9570488"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1"/>
          </p:nvPr>
        </p:nvSpPr>
        <p:spPr>
          <a:xfrm>
            <a:off x="468313"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2" name="Text Placeholder 11"/>
          <p:cNvSpPr>
            <a:spLocks noGrp="1"/>
          </p:cNvSpPr>
          <p:nvPr>
            <p:ph type="body" sz="quarter" idx="22"/>
          </p:nvPr>
        </p:nvSpPr>
        <p:spPr>
          <a:xfrm>
            <a:off x="4414600"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4" name="Text Placeholder 13"/>
          <p:cNvSpPr>
            <a:spLocks noGrp="1"/>
          </p:cNvSpPr>
          <p:nvPr>
            <p:ph type="body" sz="quarter" idx="23"/>
          </p:nvPr>
        </p:nvSpPr>
        <p:spPr>
          <a:xfrm>
            <a:off x="8360888"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29133687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2_Four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fld id="{F638EA92-9E44-416C-A245-BF3F7A88C028}" type="datetime1">
              <a:rPr lang="en-GB" smtClean="0"/>
              <a:t>27/01/2023</a:t>
            </a:fld>
            <a:endParaRPr lang="en-GB" dirty="0"/>
          </a:p>
        </p:txBody>
      </p:sp>
      <p:sp>
        <p:nvSpPr>
          <p:cNvPr id="5" name="Footer Placeholder 4"/>
          <p:cNvSpPr>
            <a:spLocks noGrp="1"/>
          </p:cNvSpPr>
          <p:nvPr>
            <p:ph type="ftr" sz="quarter" idx="11"/>
          </p:nvPr>
        </p:nvSpPr>
        <p:spPr>
          <a:xfrm>
            <a:off x="5033010" y="6381751"/>
            <a:ext cx="5645537" cy="382270"/>
          </a:xfrm>
        </p:spPr>
        <p:txBody>
          <a:bodyPr/>
          <a:lstStyle/>
          <a:p>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Picture Placeholder 6"/>
          <p:cNvSpPr>
            <a:spLocks noGrp="1"/>
          </p:cNvSpPr>
          <p:nvPr>
            <p:ph type="pic" sz="quarter" idx="18"/>
          </p:nvPr>
        </p:nvSpPr>
        <p:spPr>
          <a:xfrm>
            <a:off x="1101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7" name="Picture Placeholder 6"/>
          <p:cNvSpPr>
            <a:spLocks noGrp="1"/>
          </p:cNvSpPr>
          <p:nvPr>
            <p:ph type="pic" sz="quarter" idx="20"/>
          </p:nvPr>
        </p:nvSpPr>
        <p:spPr>
          <a:xfrm>
            <a:off x="1014465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21"/>
          </p:nvPr>
        </p:nvSpPr>
        <p:spPr>
          <a:xfrm>
            <a:off x="411616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0" name="Picture Placeholder 6"/>
          <p:cNvSpPr>
            <a:spLocks noGrp="1"/>
          </p:cNvSpPr>
          <p:nvPr>
            <p:ph type="pic" sz="quarter" idx="22"/>
          </p:nvPr>
        </p:nvSpPr>
        <p:spPr>
          <a:xfrm>
            <a:off x="713040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9" name="Text Placeholder 7"/>
          <p:cNvSpPr>
            <a:spLocks noGrp="1"/>
          </p:cNvSpPr>
          <p:nvPr>
            <p:ph type="body" sz="quarter" idx="24"/>
          </p:nvPr>
        </p:nvSpPr>
        <p:spPr>
          <a:xfrm>
            <a:off x="3482560"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6496807"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951105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154159561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2_Fiv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fld id="{4A83E653-5757-4C89-922B-DE227683C871}" type="datetime1">
              <a:rPr lang="en-GB" smtClean="0"/>
              <a:t>27/01/2023</a:t>
            </a:fld>
            <a:endParaRPr lang="en-GB"/>
          </a:p>
        </p:txBody>
      </p:sp>
      <p:sp>
        <p:nvSpPr>
          <p:cNvPr id="5" name="Footer Placeholder 4"/>
          <p:cNvSpPr>
            <a:spLocks noGrp="1"/>
          </p:cNvSpPr>
          <p:nvPr>
            <p:ph type="ftr" sz="quarter" idx="11"/>
          </p:nvPr>
        </p:nvSpPr>
        <p:spPr>
          <a:xfrm>
            <a:off x="5033010" y="6381751"/>
            <a:ext cx="5645537" cy="382270"/>
          </a:xfrm>
        </p:spPr>
        <p:txBody>
          <a:bodyPr/>
          <a:lstStyle/>
          <a:p>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Picture Placeholder 6"/>
          <p:cNvSpPr>
            <a:spLocks noGrp="1"/>
          </p:cNvSpPr>
          <p:nvPr>
            <p:ph type="pic" sz="quarter" idx="18"/>
          </p:nvPr>
        </p:nvSpPr>
        <p:spPr>
          <a:xfrm>
            <a:off x="957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19"/>
          </p:nvPr>
        </p:nvSpPr>
        <p:spPr>
          <a:xfrm>
            <a:off x="561915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8" name="Picture Placeholder 6"/>
          <p:cNvSpPr>
            <a:spLocks noGrp="1"/>
          </p:cNvSpPr>
          <p:nvPr>
            <p:ph type="pic" sz="quarter" idx="20"/>
          </p:nvPr>
        </p:nvSpPr>
        <p:spPr>
          <a:xfrm>
            <a:off x="1028040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9" name="Picture Placeholder 6"/>
          <p:cNvSpPr>
            <a:spLocks noGrp="1"/>
          </p:cNvSpPr>
          <p:nvPr>
            <p:ph type="pic" sz="quarter" idx="21"/>
          </p:nvPr>
        </p:nvSpPr>
        <p:spPr>
          <a:xfrm>
            <a:off x="3288535"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0" name="Picture Placeholder 6"/>
          <p:cNvSpPr>
            <a:spLocks noGrp="1"/>
          </p:cNvSpPr>
          <p:nvPr>
            <p:ph type="pic" sz="quarter" idx="22"/>
          </p:nvPr>
        </p:nvSpPr>
        <p:spPr>
          <a:xfrm>
            <a:off x="7949779"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0" name="Text Placeholder 7"/>
          <p:cNvSpPr>
            <a:spLocks noGrp="1"/>
          </p:cNvSpPr>
          <p:nvPr>
            <p:ph type="body" sz="quarter" idx="24"/>
          </p:nvPr>
        </p:nvSpPr>
        <p:spPr>
          <a:xfrm>
            <a:off x="2798935"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5129557"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7460179"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3" name="Text Placeholder 7"/>
          <p:cNvSpPr>
            <a:spLocks noGrp="1"/>
          </p:cNvSpPr>
          <p:nvPr>
            <p:ph type="body" sz="quarter" idx="27"/>
          </p:nvPr>
        </p:nvSpPr>
        <p:spPr>
          <a:xfrm>
            <a:off x="9790800"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336026631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3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624615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2_Closing slide">
    <p:bg>
      <p:bgPr>
        <a:solidFill>
          <a:srgbClr val="12273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6093" b="9264"/>
          <a:stretch/>
        </p:blipFill>
        <p:spPr>
          <a:xfrm>
            <a:off x="0" y="-27214"/>
            <a:ext cx="12192000" cy="6879771"/>
          </a:xfrm>
          <a:prstGeom prst="rect">
            <a:avLst/>
          </a:prstGeom>
        </p:spPr>
      </p:pic>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27500" y="1441671"/>
            <a:ext cx="3942000" cy="3942000"/>
          </a:xfrm>
          <a:prstGeom prst="rect">
            <a:avLst/>
          </a:prstGeom>
        </p:spPr>
      </p:pic>
    </p:spTree>
    <p:extLst>
      <p:ext uri="{BB962C8B-B14F-4D97-AF65-F5344CB8AC3E}">
        <p14:creationId xmlns:p14="http://schemas.microsoft.com/office/powerpoint/2010/main" val="91004057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3_Dark Blue Cover">
    <p:bg>
      <p:bgPr>
        <a:solidFill>
          <a:srgbClr val="12263E"/>
        </a:solidFill>
        <a:effectLst/>
      </p:bgPr>
    </p:bg>
    <p:spTree>
      <p:nvGrpSpPr>
        <p:cNvPr id="1" name=""/>
        <p:cNvGrpSpPr/>
        <p:nvPr/>
      </p:nvGrpSpPr>
      <p:grpSpPr>
        <a:xfrm>
          <a:off x="0" y="0"/>
          <a:ext cx="0" cy="0"/>
          <a:chOff x="0" y="0"/>
          <a:chExt cx="0" cy="0"/>
        </a:xfrm>
      </p:grpSpPr>
      <p:sp>
        <p:nvSpPr>
          <p:cNvPr id="288" name="Text Placeholder 287"/>
          <p:cNvSpPr>
            <a:spLocks noGrp="1"/>
          </p:cNvSpPr>
          <p:nvPr userDrawn="1">
            <p:ph type="body" sz="quarter" idx="13" hasCustomPrompt="1"/>
          </p:nvPr>
        </p:nvSpPr>
        <p:spPr>
          <a:xfrm>
            <a:off x="457200" y="5487988"/>
            <a:ext cx="5869709" cy="982800"/>
          </a:xfrm>
          <a:prstGeom prst="rect">
            <a:avLst/>
          </a:prstGeom>
        </p:spPr>
        <p:txBody>
          <a:bodyPr rIns="457200" anchor="b" anchorCtr="0"/>
          <a:lstStyle>
            <a:lvl1pPr marL="0" indent="0">
              <a:spcAft>
                <a:spcPts val="0"/>
              </a:spcAft>
              <a:buNone/>
              <a:defRPr sz="2000" b="1" baseline="0">
                <a:solidFill>
                  <a:srgbClr val="E7E6E6"/>
                </a:solidFill>
                <a:latin typeface="Arial" panose="020B0604020202020204" pitchFamily="34" charset="0"/>
                <a:cs typeface="Arial" panose="020B0604020202020204" pitchFamily="34" charset="0"/>
              </a:defRPr>
            </a:lvl1pPr>
            <a:lvl2pPr marL="0" indent="0">
              <a:spcAft>
                <a:spcPts val="0"/>
              </a:spcAft>
              <a:buFont typeface="Arial" panose="020B0604020202020204" pitchFamily="34" charset="0"/>
              <a:buNone/>
              <a:defRPr sz="2000" b="0">
                <a:solidFill>
                  <a:srgbClr val="E7E6E6"/>
                </a:solidFill>
                <a:latin typeface="Arial" panose="020B0604020202020204" pitchFamily="34" charset="0"/>
                <a:cs typeface="Arial" panose="020B0604020202020204" pitchFamily="34" charset="0"/>
              </a:defRPr>
            </a:lvl2pPr>
            <a:lvl3pPr marL="0" indent="0">
              <a:spcAft>
                <a:spcPts val="0"/>
              </a:spcAft>
              <a:buNone/>
              <a:defRPr sz="2000" b="1">
                <a:solidFill>
                  <a:schemeClr val="accent6"/>
                </a:solidFill>
              </a:defRPr>
            </a:lvl3pPr>
            <a:lvl4pPr marL="0" indent="0">
              <a:spcAft>
                <a:spcPts val="0"/>
              </a:spcAft>
              <a:buFont typeface="Arial" panose="020B0604020202020204" pitchFamily="34" charset="0"/>
              <a:buNone/>
              <a:defRPr sz="2000" b="1">
                <a:solidFill>
                  <a:schemeClr val="accent6"/>
                </a:solidFill>
              </a:defRPr>
            </a:lvl4pPr>
            <a:lvl5pPr marL="0" indent="0">
              <a:spcAft>
                <a:spcPts val="0"/>
              </a:spcAft>
              <a:buNone/>
              <a:defRPr sz="2000" b="1">
                <a:solidFill>
                  <a:schemeClr val="accent6"/>
                </a:solidFill>
              </a:defRPr>
            </a:lvl5pPr>
          </a:lstStyle>
          <a:p>
            <a:pPr lvl="0"/>
            <a:r>
              <a:rPr lang="en-US" dirty="0"/>
              <a:t>Click to add Name Surname</a:t>
            </a:r>
          </a:p>
          <a:p>
            <a:pPr lvl="1"/>
            <a:r>
              <a:rPr lang="en-US" dirty="0"/>
              <a:t>Title/Date</a:t>
            </a:r>
            <a:endParaRPr lang="en-GB" dirty="0"/>
          </a:p>
        </p:txBody>
      </p:sp>
      <p:sp>
        <p:nvSpPr>
          <p:cNvPr id="66" name="Text Placeholder 2"/>
          <p:cNvSpPr>
            <a:spLocks noGrp="1"/>
          </p:cNvSpPr>
          <p:nvPr userDrawn="1">
            <p:ph type="body" sz="quarter" idx="16" hasCustomPrompt="1"/>
          </p:nvPr>
        </p:nvSpPr>
        <p:spPr>
          <a:xfrm>
            <a:off x="457200" y="2043908"/>
            <a:ext cx="5869710" cy="3444079"/>
          </a:xfrm>
          <a:prstGeom prst="rect">
            <a:avLst/>
          </a:prstGeom>
        </p:spPr>
        <p:txBody>
          <a:bodyPr rIns="457200"/>
          <a:lstStyle>
            <a:lvl1pPr marL="0" indent="0">
              <a:spcAft>
                <a:spcPts val="2400"/>
              </a:spcAft>
              <a:buNone/>
              <a:defRPr sz="4000">
                <a:solidFill>
                  <a:srgbClr val="E7E6E6"/>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a:t>Click to edit</a:t>
            </a:r>
            <a:br>
              <a:rPr lang="en-GB" dirty="0"/>
            </a:br>
            <a:r>
              <a:rPr lang="en-GB" dirty="0"/>
              <a:t>(Century Gothic 40pt)</a:t>
            </a:r>
          </a:p>
          <a:p>
            <a:pPr lvl="1"/>
            <a:r>
              <a:rPr lang="en-US" dirty="0"/>
              <a:t>Presentation subtitle </a:t>
            </a:r>
            <a:br>
              <a:rPr lang="en-US" dirty="0"/>
            </a:br>
            <a:r>
              <a:rPr lang="en-US" dirty="0"/>
              <a:t>(Century Gothic 24pt)</a:t>
            </a:r>
          </a:p>
          <a:p>
            <a:pPr lvl="1"/>
            <a:endParaRPr lang="en-US" dirty="0"/>
          </a:p>
        </p:txBody>
      </p:sp>
      <p:pic>
        <p:nvPicPr>
          <p:cNvPr id="12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28634" y="456300"/>
            <a:ext cx="2894054" cy="572400"/>
          </a:xfrm>
          <a:prstGeom prst="rect">
            <a:avLst/>
          </a:prstGeom>
          <a:noFill/>
          <a:ln w="9525">
            <a:noFill/>
            <a:miter lim="800000"/>
            <a:headEnd/>
            <a:tailEnd/>
          </a:ln>
        </p:spPr>
      </p:pic>
      <p:sp>
        <p:nvSpPr>
          <p:cNvPr id="8" name="Text Placeholder 2">
            <a:extLst>
              <a:ext uri="{FF2B5EF4-FFF2-40B4-BE49-F238E27FC236}">
                <a16:creationId xmlns:a16="http://schemas.microsoft.com/office/drawing/2014/main" id="{947877E4-F631-436F-BB68-A40E235D27B3}"/>
              </a:ext>
            </a:extLst>
          </p:cNvPr>
          <p:cNvSpPr>
            <a:spLocks noGrp="1"/>
          </p:cNvSpPr>
          <p:nvPr>
            <p:ph type="body" sz="quarter" idx="19" hasCustomPrompt="1"/>
          </p:nvPr>
        </p:nvSpPr>
        <p:spPr>
          <a:xfrm>
            <a:off x="468314" y="1316028"/>
            <a:ext cx="5869710" cy="440552"/>
          </a:xfrm>
          <a:prstGeom prst="rect">
            <a:avLst/>
          </a:prstGeom>
        </p:spPr>
        <p:txBody>
          <a:bodyPr rIns="457200"/>
          <a:lstStyle>
            <a:lvl1pPr marL="0" indent="0">
              <a:spcAft>
                <a:spcPts val="2400"/>
              </a:spcAft>
              <a:buNone/>
              <a:defRPr sz="2400" b="1">
                <a:solidFill>
                  <a:srgbClr val="77E3E4"/>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a:t>Bank Security</a:t>
            </a:r>
            <a:endParaRPr lang="en-US" dirty="0"/>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33077" y="0"/>
            <a:ext cx="4558922" cy="6862763"/>
          </a:xfrm>
          <a:prstGeom prst="rect">
            <a:avLst/>
          </a:prstGeom>
        </p:spPr>
      </p:pic>
      <p:pic>
        <p:nvPicPr>
          <p:cNvPr id="129" name="Picture 12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098000" y="4762800"/>
            <a:ext cx="1782000" cy="1782000"/>
          </a:xfrm>
          <a:prstGeom prst="rect">
            <a:avLst/>
          </a:prstGeom>
        </p:spPr>
      </p:pic>
      <p:sp>
        <p:nvSpPr>
          <p:cNvPr id="3" name="Footer Placeholder 2"/>
          <p:cNvSpPr>
            <a:spLocks noGrp="1"/>
          </p:cNvSpPr>
          <p:nvPr>
            <p:ph type="ftr" sz="quarter" idx="18"/>
          </p:nvPr>
        </p:nvSpPr>
        <p:spPr>
          <a:xfrm>
            <a:off x="457198" y="0"/>
            <a:ext cx="7165181" cy="458639"/>
          </a:xfrm>
        </p:spPr>
        <p:txBody>
          <a:bodyPr/>
          <a:lstStyle>
            <a:lvl1pPr>
              <a:defRPr>
                <a:solidFill>
                  <a:srgbClr val="E7E6E6"/>
                </a:solidFill>
              </a:defRPr>
            </a:lvl1pPr>
          </a:lstStyle>
          <a:p>
            <a:r>
              <a:rPr lang="en-GB"/>
              <a:t>Document classification: Green</a:t>
            </a:r>
            <a:endParaRPr lang="en-GB" dirty="0"/>
          </a:p>
        </p:txBody>
      </p:sp>
    </p:spTree>
    <p:extLst>
      <p:ext uri="{BB962C8B-B14F-4D97-AF65-F5344CB8AC3E}">
        <p14:creationId xmlns:p14="http://schemas.microsoft.com/office/powerpoint/2010/main" val="273058579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5"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7"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1126864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4106831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10D19-1265-60E0-DD36-3040699666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0AD111E-2834-C00D-F2EB-91E3ED47D4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0BA0904-DD4F-64F1-18A0-3D58D33903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E8774E-7952-C27B-ABAD-0B0CE557AD5B}"/>
              </a:ext>
            </a:extLst>
          </p:cNvPr>
          <p:cNvSpPr>
            <a:spLocks noGrp="1"/>
          </p:cNvSpPr>
          <p:nvPr>
            <p:ph type="dt" sz="half" idx="10"/>
          </p:nvPr>
        </p:nvSpPr>
        <p:spPr/>
        <p:txBody>
          <a:bodyPr/>
          <a:lstStyle/>
          <a:p>
            <a:fld id="{010D1B97-ECC4-4551-8843-2EA1827DF89B}" type="datetime1">
              <a:rPr lang="en-GB" smtClean="0"/>
              <a:t>27/01/2023</a:t>
            </a:fld>
            <a:endParaRPr lang="en-GB" dirty="0"/>
          </a:p>
        </p:txBody>
      </p:sp>
      <p:sp>
        <p:nvSpPr>
          <p:cNvPr id="6" name="Footer Placeholder 5">
            <a:extLst>
              <a:ext uri="{FF2B5EF4-FFF2-40B4-BE49-F238E27FC236}">
                <a16:creationId xmlns:a16="http://schemas.microsoft.com/office/drawing/2014/main" id="{7D550BF4-9AAA-272A-C4D9-59CD61F80027}"/>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D6EB4DC9-3747-9FD3-7999-5ACA0BECF76A}"/>
              </a:ext>
            </a:extLst>
          </p:cNvPr>
          <p:cNvSpPr>
            <a:spLocks noGrp="1"/>
          </p:cNvSpPr>
          <p:nvPr>
            <p:ph type="sldNum" sz="quarter" idx="12"/>
          </p:nvPr>
        </p:nvSpPr>
        <p:spPr/>
        <p:txBody>
          <a:bodyPr/>
          <a:lstStyle/>
          <a:p>
            <a:fld id="{B0B34E4B-25F1-4D72-B319-B9B5A0ABC919}" type="slidenum">
              <a:rPr lang="en-GB" smtClean="0"/>
              <a:pPr/>
              <a:t>‹#›</a:t>
            </a:fld>
            <a:endParaRPr lang="en-GB" dirty="0"/>
          </a:p>
        </p:txBody>
      </p:sp>
    </p:spTree>
    <p:extLst>
      <p:ext uri="{BB962C8B-B14F-4D97-AF65-F5344CB8AC3E}">
        <p14:creationId xmlns:p14="http://schemas.microsoft.com/office/powerpoint/2010/main" val="383036507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9" name="Table Placeholder 8"/>
          <p:cNvSpPr>
            <a:spLocks noGrp="1"/>
          </p:cNvSpPr>
          <p:nvPr>
            <p:ph type="tbl" sz="quarter" idx="13"/>
          </p:nvPr>
        </p:nvSpPr>
        <p:spPr>
          <a:xfrm>
            <a:off x="468000" y="1752283"/>
            <a:ext cx="11277600" cy="4629466"/>
          </a:xfrm>
          <a:prstGeom prst="rect">
            <a:avLst/>
          </a:prstGeom>
        </p:spPr>
        <p:txBody>
          <a:bodyPr/>
          <a:lstStyle/>
          <a:p>
            <a:r>
              <a:rPr lang="en-GB"/>
              <a:t>Click icon to add table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73441903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Small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3051175" y="1752600"/>
            <a:ext cx="86817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2131200"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9907976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Medium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6100024" y="1752600"/>
            <a:ext cx="56349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5172146"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62070611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Large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9154103" y="1752600"/>
            <a:ext cx="257999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a:t>
            </a:r>
            <a:br>
              <a:rPr lang="en-US" dirty="0"/>
            </a:br>
            <a:r>
              <a:rPr lang="en-US" dirty="0"/>
              <a:t>(Arial 20pt)</a:t>
            </a:r>
          </a:p>
          <a:p>
            <a:pPr lvl="2"/>
            <a:r>
              <a:rPr lang="en-US" dirty="0"/>
              <a:t>Bulleted slide body text (Arial 16pt)</a:t>
            </a:r>
          </a:p>
          <a:p>
            <a:pPr lvl="3"/>
            <a:r>
              <a:rPr lang="en-US" dirty="0"/>
              <a:t>Body text</a:t>
            </a:r>
            <a:br>
              <a:rPr lang="en-US" dirty="0"/>
            </a:br>
            <a:r>
              <a:rPr lang="en-US" dirty="0"/>
              <a:t>(Arial 24pt)</a:t>
            </a:r>
          </a:p>
          <a:p>
            <a:pPr lvl="4"/>
            <a:r>
              <a:rPr lang="en-US" dirty="0"/>
              <a:t>Bulleted source</a:t>
            </a:r>
            <a:br>
              <a:rPr lang="en-US" dirty="0"/>
            </a:br>
            <a:r>
              <a:rPr lang="en-US" dirty="0"/>
              <a:t>(Arial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8236031"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92691366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Chart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a:t>Click icon to add chart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77010279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1_Chart and title slide">
    <p:bg>
      <p:bgPr>
        <a:solidFill>
          <a:srgbClr val="12263E"/>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lvl1pPr>
              <a:defRPr>
                <a:solidFill>
                  <a:srgbClr val="E7E6E6"/>
                </a:solidFill>
              </a:defRPr>
            </a:lvl1p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lvl1pPr>
              <a:defRPr>
                <a:solidFill>
                  <a:srgbClr val="E7E6E6"/>
                </a:solidFill>
              </a:defRPr>
            </a:lvl1p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lvl1pPr>
              <a:defRPr>
                <a:solidFill>
                  <a:srgbClr val="E7E6E6"/>
                </a:solidFill>
              </a:defRPr>
            </a:lvl1pPr>
          </a:lstStyle>
          <a:p>
            <a:fld id="{B0B34E4B-25F1-4D72-B319-B9B5A0ABC919}" type="slidenum">
              <a:rPr lang="en-GB" smtClean="0"/>
              <a:pPr/>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dirty="0"/>
              <a:t>Click icon to add chart</a:t>
            </a:r>
          </a:p>
        </p:txBody>
      </p:sp>
      <p:sp>
        <p:nvSpPr>
          <p:cNvPr id="3" name="Title 2"/>
          <p:cNvSpPr>
            <a:spLocks noGrp="1"/>
          </p:cNvSpPr>
          <p:nvPr>
            <p:ph type="title"/>
          </p:nvPr>
        </p:nvSpPr>
        <p:spPr/>
        <p:txBody>
          <a:bodyPr/>
          <a:lstStyle>
            <a:lvl1pPr>
              <a:defRPr>
                <a:solidFill>
                  <a:srgbClr val="E7E6E6"/>
                </a:solidFill>
              </a:defRPr>
            </a:lvl1pPr>
          </a:lstStyle>
          <a:p>
            <a:r>
              <a:rPr lang="en-GB"/>
              <a:t>Click to edit Master title style</a:t>
            </a:r>
            <a:endParaRPr lang="en-GB" dirty="0"/>
          </a:p>
        </p:txBody>
      </p:sp>
      <p:sp>
        <p:nvSpPr>
          <p:cNvPr id="8" name="Rectangle 7"/>
          <p:cNvSpPr/>
          <p:nvPr userDrawn="1"/>
        </p:nvSpPr>
        <p:spPr>
          <a:xfrm>
            <a:off x="455296" y="0"/>
            <a:ext cx="11278800" cy="28956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userDrawn="1"/>
        </p:nvSpPr>
        <p:spPr>
          <a:xfrm>
            <a:off x="6964018" y="0"/>
            <a:ext cx="285816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9822180" y="0"/>
            <a:ext cx="1912620"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p:cNvSpPr txBox="1"/>
          <p:nvPr userDrawn="1"/>
        </p:nvSpPr>
        <p:spPr>
          <a:xfrm>
            <a:off x="659746" y="6336828"/>
            <a:ext cx="1709122" cy="430887"/>
          </a:xfrm>
          <a:prstGeom prst="rect">
            <a:avLst/>
          </a:prstGeom>
          <a:noFill/>
        </p:spPr>
        <p:txBody>
          <a:bodyPr wrap="none" rtlCol="0">
            <a:spAutoFit/>
          </a:bodyPr>
          <a:lstStyle/>
          <a:p>
            <a:r>
              <a:rPr lang="en-GB" sz="1100" b="1" dirty="0">
                <a:solidFill>
                  <a:srgbClr val="E7E9EC"/>
                </a:solidFill>
                <a:latin typeface="Century Gothic" panose="020B0502020202020204" pitchFamily="34" charset="0"/>
              </a:rPr>
              <a:t>You are the key</a:t>
            </a:r>
            <a:endParaRPr lang="en-GB" sz="1100" b="1" baseline="0" dirty="0">
              <a:solidFill>
                <a:srgbClr val="E7E9EC"/>
              </a:solidFill>
              <a:latin typeface="Century Gothic" panose="020B0502020202020204" pitchFamily="34" charset="0"/>
            </a:endParaRPr>
          </a:p>
          <a:p>
            <a:r>
              <a:rPr lang="en-GB" sz="1100" dirty="0">
                <a:solidFill>
                  <a:srgbClr val="E7E9EC"/>
                </a:solidFill>
                <a:latin typeface="Century Gothic" panose="020B0502020202020204" pitchFamily="34" charset="0"/>
              </a:rPr>
              <a:t>to better Bank security</a:t>
            </a:r>
          </a:p>
        </p:txBody>
      </p:sp>
      <p:pic>
        <p:nvPicPr>
          <p:cNvPr id="24" name="Picture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5745" y="6343696"/>
            <a:ext cx="435274" cy="435274"/>
          </a:xfrm>
          <a:prstGeom prst="rect">
            <a:avLst/>
          </a:prstGeom>
        </p:spPr>
      </p:pic>
    </p:spTree>
    <p:extLst>
      <p:ext uri="{BB962C8B-B14F-4D97-AF65-F5344CB8AC3E}">
        <p14:creationId xmlns:p14="http://schemas.microsoft.com/office/powerpoint/2010/main" val="325597733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Picture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7" cy="382269"/>
          </a:xfrm>
        </p:spPr>
        <p:txBody>
          <a:bodyPr/>
          <a:lstStyle/>
          <a:p>
            <a:endParaRPr lang="en-GB" dirty="0"/>
          </a:p>
        </p:txBody>
      </p:sp>
      <p:sp>
        <p:nvSpPr>
          <p:cNvPr id="5" name="Footer Placeholder 4"/>
          <p:cNvSpPr>
            <a:spLocks noGrp="1"/>
          </p:cNvSpPr>
          <p:nvPr>
            <p:ph type="ftr" sz="quarter" idx="11"/>
          </p:nvPr>
        </p:nvSpPr>
        <p:spPr>
          <a:xfrm>
            <a:off x="5033009" y="6381750"/>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Picture Placeholder 12"/>
          <p:cNvSpPr>
            <a:spLocks noGrp="1"/>
          </p:cNvSpPr>
          <p:nvPr>
            <p:ph type="pic" sz="quarter" idx="13"/>
          </p:nvPr>
        </p:nvSpPr>
        <p:spPr>
          <a:xfrm>
            <a:off x="468000" y="1752600"/>
            <a:ext cx="11277600" cy="4629150"/>
          </a:xfrm>
          <a:prstGeom prst="rect">
            <a:avLst/>
          </a:prstGeom>
        </p:spPr>
        <p:txBody>
          <a:bodyPr/>
          <a:lstStyle>
            <a:lvl1pPr>
              <a:defRPr sz="20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70973038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lumn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562800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2"/>
          <p:cNvSpPr>
            <a:spLocks noGrp="1"/>
          </p:cNvSpPr>
          <p:nvPr>
            <p:ph type="body" sz="quarter" idx="14" hasCustomPrompt="1"/>
          </p:nvPr>
        </p:nvSpPr>
        <p:spPr>
          <a:xfrm>
            <a:off x="6111306" y="1752600"/>
            <a:ext cx="562279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92858114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Narrow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3051175" y="1752600"/>
            <a:ext cx="6096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14172930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Wide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1524000" y="1752600"/>
            <a:ext cx="9144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965113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29710-0852-6BB4-7456-502F37783D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7314497-5E3F-A057-5FE5-0DC64139AD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1B57CAE-B46A-21FE-A231-5C71E9961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7E95C7-2E50-9440-BDE9-A2642B0415CA}"/>
              </a:ext>
            </a:extLst>
          </p:cNvPr>
          <p:cNvSpPr>
            <a:spLocks noGrp="1"/>
          </p:cNvSpPr>
          <p:nvPr>
            <p:ph type="dt" sz="half" idx="10"/>
          </p:nvPr>
        </p:nvSpPr>
        <p:spPr/>
        <p:txBody>
          <a:bodyPr/>
          <a:lstStyle/>
          <a:p>
            <a:fld id="{F22A1716-FFB2-427A-BA20-2D92E7076F78}" type="datetime1">
              <a:rPr lang="en-GB" smtClean="0"/>
              <a:t>27/01/2023</a:t>
            </a:fld>
            <a:endParaRPr lang="en-GB" dirty="0"/>
          </a:p>
        </p:txBody>
      </p:sp>
      <p:sp>
        <p:nvSpPr>
          <p:cNvPr id="6" name="Footer Placeholder 5">
            <a:extLst>
              <a:ext uri="{FF2B5EF4-FFF2-40B4-BE49-F238E27FC236}">
                <a16:creationId xmlns:a16="http://schemas.microsoft.com/office/drawing/2014/main" id="{F11A52D4-02F6-6D87-3706-3403F4E8C05C}"/>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A17DF0C0-9AE1-9800-D94A-DFE90562F92D}"/>
              </a:ext>
            </a:extLst>
          </p:cNvPr>
          <p:cNvSpPr>
            <a:spLocks noGrp="1"/>
          </p:cNvSpPr>
          <p:nvPr>
            <p:ph type="sldNum" sz="quarter" idx="12"/>
          </p:nvPr>
        </p:nvSpPr>
        <p:spPr/>
        <p:txBody>
          <a:bodyPr/>
          <a:lstStyle/>
          <a:p>
            <a:fld id="{B0B34E4B-25F1-4D72-B319-B9B5A0ABC919}" type="slidenum">
              <a:rPr lang="en-GB" smtClean="0"/>
              <a:pPr/>
              <a:t>‹#›</a:t>
            </a:fld>
            <a:endParaRPr lang="en-GB" dirty="0"/>
          </a:p>
        </p:txBody>
      </p:sp>
    </p:spTree>
    <p:extLst>
      <p:ext uri="{BB962C8B-B14F-4D97-AF65-F5344CB8AC3E}">
        <p14:creationId xmlns:p14="http://schemas.microsoft.com/office/powerpoint/2010/main" val="14415398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wo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7" name="Picture Placeholder 6"/>
          <p:cNvSpPr>
            <a:spLocks noGrp="1"/>
          </p:cNvSpPr>
          <p:nvPr>
            <p:ph type="pic" sz="quarter" idx="18"/>
          </p:nvPr>
        </p:nvSpPr>
        <p:spPr>
          <a:xfrm>
            <a:off x="468000" y="1761172"/>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3" name="Picture Placeholder 6"/>
          <p:cNvSpPr>
            <a:spLocks noGrp="1"/>
          </p:cNvSpPr>
          <p:nvPr>
            <p:ph type="pic" sz="quarter" idx="19"/>
          </p:nvPr>
        </p:nvSpPr>
        <p:spPr>
          <a:xfrm>
            <a:off x="6094696"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0" hasCustomPrompt="1"/>
          </p:nvPr>
        </p:nvSpPr>
        <p:spPr>
          <a:xfrm>
            <a:off x="468000" y="2741612"/>
            <a:ext cx="56266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1"/>
          <p:cNvSpPr>
            <a:spLocks noGrp="1"/>
          </p:cNvSpPr>
          <p:nvPr>
            <p:ph type="body" sz="quarter" idx="21" hasCustomPrompt="1"/>
          </p:nvPr>
        </p:nvSpPr>
        <p:spPr>
          <a:xfrm>
            <a:off x="6096000" y="2741613"/>
            <a:ext cx="56380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2889571886"/>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hre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Picture Placeholder 6"/>
          <p:cNvSpPr>
            <a:spLocks noGrp="1"/>
          </p:cNvSpPr>
          <p:nvPr>
            <p:ph type="pic" sz="quarter" idx="18"/>
          </p:nvPr>
        </p:nvSpPr>
        <p:spPr>
          <a:xfrm>
            <a:off x="1677913"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19" name="Picture Placeholder 6"/>
          <p:cNvSpPr>
            <a:spLocks noGrp="1"/>
          </p:cNvSpPr>
          <p:nvPr>
            <p:ph type="pic" sz="quarter" idx="19"/>
          </p:nvPr>
        </p:nvSpPr>
        <p:spPr>
          <a:xfrm>
            <a:off x="5624200"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20" name="Picture Placeholder 6"/>
          <p:cNvSpPr>
            <a:spLocks noGrp="1"/>
          </p:cNvSpPr>
          <p:nvPr>
            <p:ph type="pic" sz="quarter" idx="20"/>
          </p:nvPr>
        </p:nvSpPr>
        <p:spPr>
          <a:xfrm>
            <a:off x="9570488"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1"/>
          </p:nvPr>
        </p:nvSpPr>
        <p:spPr>
          <a:xfrm>
            <a:off x="468313"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2" name="Text Placeholder 11"/>
          <p:cNvSpPr>
            <a:spLocks noGrp="1"/>
          </p:cNvSpPr>
          <p:nvPr>
            <p:ph type="body" sz="quarter" idx="22"/>
          </p:nvPr>
        </p:nvSpPr>
        <p:spPr>
          <a:xfrm>
            <a:off x="4414600"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4" name="Text Placeholder 13"/>
          <p:cNvSpPr>
            <a:spLocks noGrp="1"/>
          </p:cNvSpPr>
          <p:nvPr>
            <p:ph type="body" sz="quarter" idx="23"/>
          </p:nvPr>
        </p:nvSpPr>
        <p:spPr>
          <a:xfrm>
            <a:off x="8360888"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3760006125"/>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Four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Picture Placeholder 6"/>
          <p:cNvSpPr>
            <a:spLocks noGrp="1"/>
          </p:cNvSpPr>
          <p:nvPr>
            <p:ph type="pic" sz="quarter" idx="18"/>
          </p:nvPr>
        </p:nvSpPr>
        <p:spPr>
          <a:xfrm>
            <a:off x="1101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7" name="Picture Placeholder 6"/>
          <p:cNvSpPr>
            <a:spLocks noGrp="1"/>
          </p:cNvSpPr>
          <p:nvPr>
            <p:ph type="pic" sz="quarter" idx="20"/>
          </p:nvPr>
        </p:nvSpPr>
        <p:spPr>
          <a:xfrm>
            <a:off x="1014465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21"/>
          </p:nvPr>
        </p:nvSpPr>
        <p:spPr>
          <a:xfrm>
            <a:off x="411616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0" name="Picture Placeholder 6"/>
          <p:cNvSpPr>
            <a:spLocks noGrp="1"/>
          </p:cNvSpPr>
          <p:nvPr>
            <p:ph type="pic" sz="quarter" idx="22"/>
          </p:nvPr>
        </p:nvSpPr>
        <p:spPr>
          <a:xfrm>
            <a:off x="713040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9" name="Text Placeholder 7"/>
          <p:cNvSpPr>
            <a:spLocks noGrp="1"/>
          </p:cNvSpPr>
          <p:nvPr>
            <p:ph type="body" sz="quarter" idx="24"/>
          </p:nvPr>
        </p:nvSpPr>
        <p:spPr>
          <a:xfrm>
            <a:off x="3482560"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6496807"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951105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75245073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Fiv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Picture Placeholder 6"/>
          <p:cNvSpPr>
            <a:spLocks noGrp="1"/>
          </p:cNvSpPr>
          <p:nvPr>
            <p:ph type="pic" sz="quarter" idx="18"/>
          </p:nvPr>
        </p:nvSpPr>
        <p:spPr>
          <a:xfrm>
            <a:off x="957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19"/>
          </p:nvPr>
        </p:nvSpPr>
        <p:spPr>
          <a:xfrm>
            <a:off x="561915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8" name="Picture Placeholder 6"/>
          <p:cNvSpPr>
            <a:spLocks noGrp="1"/>
          </p:cNvSpPr>
          <p:nvPr>
            <p:ph type="pic" sz="quarter" idx="20"/>
          </p:nvPr>
        </p:nvSpPr>
        <p:spPr>
          <a:xfrm>
            <a:off x="1028040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9" name="Picture Placeholder 6"/>
          <p:cNvSpPr>
            <a:spLocks noGrp="1"/>
          </p:cNvSpPr>
          <p:nvPr>
            <p:ph type="pic" sz="quarter" idx="21"/>
          </p:nvPr>
        </p:nvSpPr>
        <p:spPr>
          <a:xfrm>
            <a:off x="3288535"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0" name="Picture Placeholder 6"/>
          <p:cNvSpPr>
            <a:spLocks noGrp="1"/>
          </p:cNvSpPr>
          <p:nvPr>
            <p:ph type="pic" sz="quarter" idx="22"/>
          </p:nvPr>
        </p:nvSpPr>
        <p:spPr>
          <a:xfrm>
            <a:off x="7949779"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0" name="Text Placeholder 7"/>
          <p:cNvSpPr>
            <a:spLocks noGrp="1"/>
          </p:cNvSpPr>
          <p:nvPr>
            <p:ph type="body" sz="quarter" idx="24"/>
          </p:nvPr>
        </p:nvSpPr>
        <p:spPr>
          <a:xfrm>
            <a:off x="2798935"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5129557"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7460179"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3" name="Text Placeholder 7"/>
          <p:cNvSpPr>
            <a:spLocks noGrp="1"/>
          </p:cNvSpPr>
          <p:nvPr>
            <p:ph type="body" sz="quarter" idx="27"/>
          </p:nvPr>
        </p:nvSpPr>
        <p:spPr>
          <a:xfrm>
            <a:off x="9790800"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3881370794"/>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5439894"/>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p:cNvGrpSpPr/>
          <p:nvPr userDrawn="1"/>
        </p:nvGrpSpPr>
        <p:grpSpPr>
          <a:xfrm>
            <a:off x="455296" y="16"/>
            <a:ext cx="11279504" cy="2741596"/>
            <a:chOff x="455296" y="0"/>
            <a:chExt cx="11279504" cy="289560"/>
          </a:xfrm>
        </p:grpSpPr>
        <p:sp>
          <p:nvSpPr>
            <p:cNvPr id="45" name="Rectangle 44"/>
            <p:cNvSpPr/>
            <p:nvPr/>
          </p:nvSpPr>
          <p:spPr>
            <a:xfrm>
              <a:off x="455296" y="0"/>
              <a:ext cx="6508722" cy="289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p:cNvSpPr/>
            <p:nvPr/>
          </p:nvSpPr>
          <p:spPr>
            <a:xfrm>
              <a:off x="6964018" y="0"/>
              <a:ext cx="2855754" cy="289560"/>
            </a:xfrm>
            <a:prstGeom prst="rect">
              <a:avLst/>
            </a:prstGeom>
            <a:solidFill>
              <a:srgbClr val="3CD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p:cNvSpPr/>
            <p:nvPr userDrawn="1"/>
          </p:nvSpPr>
          <p:spPr>
            <a:xfrm>
              <a:off x="9819772" y="0"/>
              <a:ext cx="1915028"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Title 1"/>
          <p:cNvSpPr>
            <a:spLocks noGrp="1"/>
          </p:cNvSpPr>
          <p:nvPr userDrawn="1">
            <p:ph type="title"/>
          </p:nvPr>
        </p:nvSpPr>
        <p:spPr>
          <a:xfrm>
            <a:off x="455296" y="2741612"/>
            <a:ext cx="11279504" cy="1538287"/>
          </a:xfrm>
        </p:spPr>
        <p:txBody>
          <a:bodyPr anchor="b"/>
          <a:lstStyle>
            <a:lvl1pPr>
              <a:defRPr sz="4800" b="0"/>
            </a:lvl1pPr>
          </a:lstStyle>
          <a:p>
            <a:r>
              <a:rPr lang="en-GB"/>
              <a:t>Click to edit Master title style</a:t>
            </a:r>
            <a:endParaRPr lang="en-GB" dirty="0"/>
          </a:p>
        </p:txBody>
      </p:sp>
      <p:sp>
        <p:nvSpPr>
          <p:cNvPr id="3" name="Text Placeholder 2"/>
          <p:cNvSpPr>
            <a:spLocks noGrp="1"/>
          </p:cNvSpPr>
          <p:nvPr userDrawn="1">
            <p:ph type="body" idx="1"/>
          </p:nvPr>
        </p:nvSpPr>
        <p:spPr>
          <a:xfrm>
            <a:off x="457200" y="4381500"/>
            <a:ext cx="11277600" cy="1193800"/>
          </a:xfrm>
          <a:prstGeom prst="rect">
            <a:avLst/>
          </a:prstGeom>
        </p:spPr>
        <p:txBody>
          <a:bodyPr lIns="0" tIns="0" rIns="0" bIns="0" anchor="b" anchorCtr="0"/>
          <a:lstStyle>
            <a:lvl1pPr marL="0" indent="0">
              <a:buNone/>
              <a:defRPr sz="2400">
                <a:solidFill>
                  <a:schemeClr val="tx1"/>
                </a:solidFill>
                <a:latin typeface="Century Gothic" panose="020B0502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userDrawn="1">
            <p:ph type="dt" sz="half" idx="10"/>
          </p:nvPr>
        </p:nvSpPr>
        <p:spPr>
          <a:xfrm>
            <a:off x="3126046" y="6383971"/>
            <a:ext cx="1856599" cy="365125"/>
          </a:xfrm>
        </p:spPr>
        <p:txBody>
          <a:bodyPr/>
          <a:lstStyle/>
          <a:p>
            <a:endParaRPr lang="en-GB" dirty="0"/>
          </a:p>
        </p:txBody>
      </p:sp>
      <p:sp>
        <p:nvSpPr>
          <p:cNvPr id="5" name="Footer Placeholder 4"/>
          <p:cNvSpPr>
            <a:spLocks noGrp="1"/>
          </p:cNvSpPr>
          <p:nvPr userDrawn="1">
            <p:ph type="ftr" sz="quarter" idx="11"/>
          </p:nvPr>
        </p:nvSpPr>
        <p:spPr>
          <a:xfrm>
            <a:off x="5033010" y="6383971"/>
            <a:ext cx="5645537" cy="365125"/>
          </a:xfrm>
        </p:spPr>
        <p:txBody>
          <a:bodyPr/>
          <a:lstStyle/>
          <a:p>
            <a:r>
              <a:rPr lang="en-GB"/>
              <a:t>Document classification: Green</a:t>
            </a:r>
            <a:endParaRPr lang="en-GB" dirty="0"/>
          </a:p>
        </p:txBody>
      </p:sp>
      <p:sp>
        <p:nvSpPr>
          <p:cNvPr id="6" name="Slide Number Placeholder 5"/>
          <p:cNvSpPr>
            <a:spLocks noGrp="1"/>
          </p:cNvSpPr>
          <p:nvPr userDrawn="1">
            <p:ph type="sldNum" sz="quarter" idx="12"/>
          </p:nvPr>
        </p:nvSpPr>
        <p:spPr>
          <a:xfrm>
            <a:off x="10728912" y="6383971"/>
            <a:ext cx="1016688" cy="3695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5618108"/>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12273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6093" b="9264"/>
          <a:stretch/>
        </p:blipFill>
        <p:spPr>
          <a:xfrm>
            <a:off x="0" y="-27214"/>
            <a:ext cx="12192000" cy="6879771"/>
          </a:xfrm>
          <a:prstGeom prst="rect">
            <a:avLst/>
          </a:prstGeom>
        </p:spPr>
      </p:pic>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27500" y="1441671"/>
            <a:ext cx="3942000" cy="3942000"/>
          </a:xfrm>
          <a:prstGeom prst="rect">
            <a:avLst/>
          </a:prstGeom>
        </p:spPr>
      </p:pic>
    </p:spTree>
    <p:extLst>
      <p:ext uri="{BB962C8B-B14F-4D97-AF65-F5344CB8AC3E}">
        <p14:creationId xmlns:p14="http://schemas.microsoft.com/office/powerpoint/2010/main" val="935445415"/>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79" Type="http://schemas.openxmlformats.org/officeDocument/2006/relationships/image" Target="../media/image1.png"/><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slideLayout" Target="../slideLayouts/slideLayout90.xml"/><Relationship Id="rId18" Type="http://schemas.openxmlformats.org/officeDocument/2006/relationships/slideLayout" Target="../slideLayouts/slideLayout95.xml"/><Relationship Id="rId3" Type="http://schemas.openxmlformats.org/officeDocument/2006/relationships/slideLayout" Target="../slideLayouts/slideLayout80.xml"/><Relationship Id="rId21" Type="http://schemas.openxmlformats.org/officeDocument/2006/relationships/image" Target="../media/image1.png"/><Relationship Id="rId7" Type="http://schemas.openxmlformats.org/officeDocument/2006/relationships/slideLayout" Target="../slideLayouts/slideLayout84.xml"/><Relationship Id="rId12" Type="http://schemas.openxmlformats.org/officeDocument/2006/relationships/slideLayout" Target="../slideLayouts/slideLayout89.xml"/><Relationship Id="rId17" Type="http://schemas.openxmlformats.org/officeDocument/2006/relationships/slideLayout" Target="../slideLayouts/slideLayout94.xml"/><Relationship Id="rId2" Type="http://schemas.openxmlformats.org/officeDocument/2006/relationships/slideLayout" Target="../slideLayouts/slideLayout79.xml"/><Relationship Id="rId16" Type="http://schemas.openxmlformats.org/officeDocument/2006/relationships/slideLayout" Target="../slideLayouts/slideLayout93.xml"/><Relationship Id="rId20" Type="http://schemas.openxmlformats.org/officeDocument/2006/relationships/theme" Target="../theme/theme2.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5" Type="http://schemas.openxmlformats.org/officeDocument/2006/relationships/slideLayout" Target="../slideLayouts/slideLayout92.xml"/><Relationship Id="rId10" Type="http://schemas.openxmlformats.org/officeDocument/2006/relationships/slideLayout" Target="../slideLayouts/slideLayout87.xml"/><Relationship Id="rId19" Type="http://schemas.openxmlformats.org/officeDocument/2006/relationships/slideLayout" Target="../slideLayouts/slideLayout96.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slideLayout" Target="../slideLayouts/slideLayout9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FA09DD-5F42-40B2-03EC-F83ADDB70F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DB61846-CD63-7034-57DF-581235D35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7565023-9A3C-8436-C946-33C7F3E7BC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ED91D5-C551-42FE-81F6-DAC245CF6DA3}" type="datetime1">
              <a:rPr lang="en-GB" smtClean="0"/>
              <a:t>27/01/2023</a:t>
            </a:fld>
            <a:endParaRPr lang="en-GB" dirty="0"/>
          </a:p>
        </p:txBody>
      </p:sp>
      <p:sp>
        <p:nvSpPr>
          <p:cNvPr id="5" name="Footer Placeholder 4">
            <a:extLst>
              <a:ext uri="{FF2B5EF4-FFF2-40B4-BE49-F238E27FC236}">
                <a16:creationId xmlns:a16="http://schemas.microsoft.com/office/drawing/2014/main" id="{A85E150C-3D46-EEE8-F804-B9C697FCF3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1DF2147D-2726-A214-2EB8-57A32A93EC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B34E4B-25F1-4D72-B319-B9B5A0ABC919}" type="slidenum">
              <a:rPr lang="en-GB" smtClean="0"/>
              <a:pPr/>
              <a:t>‹#›</a:t>
            </a:fld>
            <a:endParaRPr lang="en-GB" dirty="0"/>
          </a:p>
        </p:txBody>
      </p:sp>
      <p:sp>
        <p:nvSpPr>
          <p:cNvPr id="7" name="Rectangle 6">
            <a:extLst>
              <a:ext uri="{FF2B5EF4-FFF2-40B4-BE49-F238E27FC236}">
                <a16:creationId xmlns:a16="http://schemas.microsoft.com/office/drawing/2014/main" id="{ECC86626-2CF9-127D-455F-FECD3C0E25BC}"/>
              </a:ext>
            </a:extLst>
          </p:cNvPr>
          <p:cNvSpPr/>
          <p:nvPr userDrawn="1"/>
        </p:nvSpPr>
        <p:spPr>
          <a:xfrm>
            <a:off x="9822180" y="0"/>
            <a:ext cx="1912620"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1BBEB44B-928A-5306-9E51-F2A6626698C0}"/>
              </a:ext>
            </a:extLst>
          </p:cNvPr>
          <p:cNvSpPr txBox="1"/>
          <p:nvPr userDrawn="1"/>
        </p:nvSpPr>
        <p:spPr>
          <a:xfrm>
            <a:off x="659746" y="6336828"/>
            <a:ext cx="1709122" cy="430887"/>
          </a:xfrm>
          <a:prstGeom prst="rect">
            <a:avLst/>
          </a:prstGeom>
          <a:noFill/>
        </p:spPr>
        <p:txBody>
          <a:bodyPr wrap="none" rtlCol="0">
            <a:spAutoFit/>
          </a:bodyPr>
          <a:lstStyle/>
          <a:p>
            <a:r>
              <a:rPr lang="en-GB" sz="1100" b="1" dirty="0">
                <a:latin typeface="Century Gothic" panose="020B0502020202020204" pitchFamily="34" charset="0"/>
              </a:rPr>
              <a:t>You are the key</a:t>
            </a:r>
            <a:endParaRPr lang="en-GB" sz="1100" b="1" baseline="0" dirty="0">
              <a:latin typeface="Century Gothic" panose="020B0502020202020204" pitchFamily="34" charset="0"/>
            </a:endParaRPr>
          </a:p>
          <a:p>
            <a:r>
              <a:rPr lang="en-GB" sz="1100" dirty="0">
                <a:latin typeface="Century Gothic" panose="020B0502020202020204" pitchFamily="34" charset="0"/>
              </a:rPr>
              <a:t>to better Bank security</a:t>
            </a:r>
          </a:p>
        </p:txBody>
      </p:sp>
      <p:pic>
        <p:nvPicPr>
          <p:cNvPr id="9" name="Picture 8">
            <a:extLst>
              <a:ext uri="{FF2B5EF4-FFF2-40B4-BE49-F238E27FC236}">
                <a16:creationId xmlns:a16="http://schemas.microsoft.com/office/drawing/2014/main" id="{D88FF5A9-8D6C-9732-8CEE-BEA9E58204A2}"/>
              </a:ext>
            </a:extLst>
          </p:cNvPr>
          <p:cNvPicPr>
            <a:picLocks noChangeAspect="1"/>
          </p:cNvPicPr>
          <p:nvPr userDrawn="1"/>
        </p:nvPicPr>
        <p:blipFill>
          <a:blip r:embed="rId79" cstate="print">
            <a:extLst>
              <a:ext uri="{28A0092B-C50C-407E-A947-70E740481C1C}">
                <a14:useLocalDpi xmlns:a14="http://schemas.microsoft.com/office/drawing/2010/main" val="0"/>
              </a:ext>
            </a:extLst>
          </a:blip>
          <a:stretch>
            <a:fillRect/>
          </a:stretch>
        </p:blipFill>
        <p:spPr>
          <a:xfrm>
            <a:off x="355745" y="6344217"/>
            <a:ext cx="435273" cy="434232"/>
          </a:xfrm>
          <a:prstGeom prst="rect">
            <a:avLst/>
          </a:prstGeom>
        </p:spPr>
      </p:pic>
    </p:spTree>
    <p:extLst>
      <p:ext uri="{BB962C8B-B14F-4D97-AF65-F5344CB8AC3E}">
        <p14:creationId xmlns:p14="http://schemas.microsoft.com/office/powerpoint/2010/main" val="3435407685"/>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3" r:id="rId14"/>
    <p:sldLayoutId id="2147483804" r:id="rId15"/>
    <p:sldLayoutId id="2147483805" r:id="rId16"/>
    <p:sldLayoutId id="2147483806" r:id="rId17"/>
    <p:sldLayoutId id="2147483807" r:id="rId18"/>
    <p:sldLayoutId id="2147483808" r:id="rId19"/>
    <p:sldLayoutId id="2147483809" r:id="rId20"/>
    <p:sldLayoutId id="2147483810" r:id="rId21"/>
    <p:sldLayoutId id="2147483811" r:id="rId22"/>
    <p:sldLayoutId id="2147483812" r:id="rId23"/>
    <p:sldLayoutId id="2147483813" r:id="rId24"/>
    <p:sldLayoutId id="2147483814" r:id="rId25"/>
    <p:sldLayoutId id="2147483815" r:id="rId26"/>
    <p:sldLayoutId id="2147483816" r:id="rId27"/>
    <p:sldLayoutId id="2147483752" r:id="rId28"/>
    <p:sldLayoutId id="2147483754" r:id="rId29"/>
    <p:sldLayoutId id="2147483755" r:id="rId30"/>
    <p:sldLayoutId id="2147483756" r:id="rId31"/>
    <p:sldLayoutId id="2147483757" r:id="rId32"/>
    <p:sldLayoutId id="2147483758" r:id="rId33"/>
    <p:sldLayoutId id="2147483759" r:id="rId34"/>
    <p:sldLayoutId id="2147483760" r:id="rId35"/>
    <p:sldLayoutId id="2147483761" r:id="rId36"/>
    <p:sldLayoutId id="2147483762" r:id="rId37"/>
    <p:sldLayoutId id="2147483763" r:id="rId38"/>
    <p:sldLayoutId id="2147483764" r:id="rId39"/>
    <p:sldLayoutId id="2147483765" r:id="rId40"/>
    <p:sldLayoutId id="2147483767" r:id="rId41"/>
    <p:sldLayoutId id="2147483769" r:id="rId42"/>
    <p:sldLayoutId id="2147483770" r:id="rId43"/>
    <p:sldLayoutId id="2147483771" r:id="rId44"/>
    <p:sldLayoutId id="2147483772" r:id="rId45"/>
    <p:sldLayoutId id="2147483773" r:id="rId46"/>
    <p:sldLayoutId id="2147483774" r:id="rId47"/>
    <p:sldLayoutId id="2147483775" r:id="rId48"/>
    <p:sldLayoutId id="2147483776" r:id="rId49"/>
    <p:sldLayoutId id="2147483777" r:id="rId50"/>
    <p:sldLayoutId id="2147483778" r:id="rId51"/>
    <p:sldLayoutId id="2147483779" r:id="rId52"/>
    <p:sldLayoutId id="2147483780" r:id="rId53"/>
    <p:sldLayoutId id="2147483781" r:id="rId54"/>
    <p:sldLayoutId id="2147483782" r:id="rId55"/>
    <p:sldLayoutId id="2147483783" r:id="rId56"/>
    <p:sldLayoutId id="2147483784" r:id="rId57"/>
    <p:sldLayoutId id="2147483785" r:id="rId58"/>
    <p:sldLayoutId id="2147483787" r:id="rId59"/>
    <p:sldLayoutId id="2147483742" r:id="rId60"/>
    <p:sldLayoutId id="2147483716" r:id="rId61"/>
    <p:sldLayoutId id="2147483732" r:id="rId62"/>
    <p:sldLayoutId id="2147483717" r:id="rId63"/>
    <p:sldLayoutId id="2147483718" r:id="rId64"/>
    <p:sldLayoutId id="2147483719" r:id="rId65"/>
    <p:sldLayoutId id="2147483720" r:id="rId66"/>
    <p:sldLayoutId id="2147483734" r:id="rId67"/>
    <p:sldLayoutId id="2147483721" r:id="rId68"/>
    <p:sldLayoutId id="2147483722" r:id="rId69"/>
    <p:sldLayoutId id="2147483723" r:id="rId70"/>
    <p:sldLayoutId id="2147483733" r:id="rId71"/>
    <p:sldLayoutId id="2147483725" r:id="rId72"/>
    <p:sldLayoutId id="2147483726" r:id="rId73"/>
    <p:sldLayoutId id="2147483727" r:id="rId74"/>
    <p:sldLayoutId id="2147483728" r:id="rId75"/>
    <p:sldLayoutId id="2147483747" r:id="rId76"/>
    <p:sldLayoutId id="2147483739" r:id="rId77"/>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8000" y="457200"/>
            <a:ext cx="11277600" cy="912814"/>
          </a:xfrm>
          <a:prstGeom prst="rect">
            <a:avLst/>
          </a:prstGeom>
        </p:spPr>
        <p:txBody>
          <a:bodyPr vert="horz"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Click to edit Master title style</a:t>
            </a:r>
          </a:p>
        </p:txBody>
      </p:sp>
      <p:sp>
        <p:nvSpPr>
          <p:cNvPr id="4" name="Date Placeholder 3"/>
          <p:cNvSpPr>
            <a:spLocks noGrp="1"/>
          </p:cNvSpPr>
          <p:nvPr>
            <p:ph type="dt" sz="half" idx="2"/>
          </p:nvPr>
        </p:nvSpPr>
        <p:spPr>
          <a:xfrm>
            <a:off x="3126046" y="6383971"/>
            <a:ext cx="1856599" cy="365125"/>
          </a:xfrm>
          <a:prstGeom prst="rect">
            <a:avLst/>
          </a:prstGeom>
        </p:spPr>
        <p:txBody>
          <a:bodyPr vert="horz" lIns="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endParaRPr lang="en-GB" dirty="0"/>
          </a:p>
        </p:txBody>
      </p:sp>
      <p:sp>
        <p:nvSpPr>
          <p:cNvPr id="5" name="Footer Placeholder 4"/>
          <p:cNvSpPr>
            <a:spLocks noGrp="1"/>
          </p:cNvSpPr>
          <p:nvPr>
            <p:ph type="ftr" sz="quarter" idx="3"/>
          </p:nvPr>
        </p:nvSpPr>
        <p:spPr>
          <a:xfrm>
            <a:off x="5033010" y="6383971"/>
            <a:ext cx="5645537"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r>
              <a:rPr lang="en-GB"/>
              <a:t>Document classification: Green</a:t>
            </a:r>
            <a:endParaRPr lang="en-GB" dirty="0"/>
          </a:p>
        </p:txBody>
      </p:sp>
      <p:sp>
        <p:nvSpPr>
          <p:cNvPr id="6" name="Slide Number Placeholder 5"/>
          <p:cNvSpPr>
            <a:spLocks noGrp="1"/>
          </p:cNvSpPr>
          <p:nvPr>
            <p:ph type="sldNum" sz="quarter" idx="4"/>
          </p:nvPr>
        </p:nvSpPr>
        <p:spPr>
          <a:xfrm>
            <a:off x="10728912" y="6383971"/>
            <a:ext cx="1016688" cy="369570"/>
          </a:xfrm>
          <a:prstGeom prst="rect">
            <a:avLst/>
          </a:prstGeom>
        </p:spPr>
        <p:txBody>
          <a:bodyPr vert="horz" lIns="91440" tIns="45720" rIns="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B0B34E4B-25F1-4D72-B319-B9B5A0ABC919}" type="slidenum">
              <a:rPr lang="en-GB" smtClean="0"/>
              <a:pPr/>
              <a:t>‹#›</a:t>
            </a:fld>
            <a:endParaRPr lang="en-GB" dirty="0"/>
          </a:p>
        </p:txBody>
      </p:sp>
      <p:sp>
        <p:nvSpPr>
          <p:cNvPr id="40" name="Rectangle 39"/>
          <p:cNvSpPr/>
          <p:nvPr/>
        </p:nvSpPr>
        <p:spPr>
          <a:xfrm>
            <a:off x="455296" y="0"/>
            <a:ext cx="6508722" cy="289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a:off x="6964018" y="0"/>
            <a:ext cx="285816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p:cNvSpPr/>
          <p:nvPr userDrawn="1"/>
        </p:nvSpPr>
        <p:spPr>
          <a:xfrm>
            <a:off x="9822180" y="0"/>
            <a:ext cx="1912620"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 Placeholder 2"/>
          <p:cNvSpPr>
            <a:spLocks noGrp="1"/>
          </p:cNvSpPr>
          <p:nvPr>
            <p:ph type="body" idx="1"/>
          </p:nvPr>
        </p:nvSpPr>
        <p:spPr>
          <a:xfrm>
            <a:off x="468000" y="1752599"/>
            <a:ext cx="11277600" cy="4627085"/>
          </a:xfrm>
          <a:prstGeom prst="rect">
            <a:avLst/>
          </a:prstGeom>
        </p:spPr>
        <p:txBody>
          <a:bodyPr vert="horz" lIns="0" tIns="0" rIns="0" bIns="0" rtlCol="0">
            <a:no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TextBox 6"/>
          <p:cNvSpPr txBox="1"/>
          <p:nvPr userDrawn="1"/>
        </p:nvSpPr>
        <p:spPr>
          <a:xfrm>
            <a:off x="659746" y="6336828"/>
            <a:ext cx="1709122" cy="430887"/>
          </a:xfrm>
          <a:prstGeom prst="rect">
            <a:avLst/>
          </a:prstGeom>
          <a:noFill/>
        </p:spPr>
        <p:txBody>
          <a:bodyPr wrap="none" rtlCol="0">
            <a:spAutoFit/>
          </a:bodyPr>
          <a:lstStyle/>
          <a:p>
            <a:r>
              <a:rPr lang="en-GB" sz="1100" b="1" dirty="0">
                <a:latin typeface="Century Gothic" panose="020B0502020202020204" pitchFamily="34" charset="0"/>
              </a:rPr>
              <a:t>You are the key</a:t>
            </a:r>
            <a:endParaRPr lang="en-GB" sz="1100" b="1" baseline="0" dirty="0">
              <a:latin typeface="Century Gothic" panose="020B0502020202020204" pitchFamily="34" charset="0"/>
            </a:endParaRPr>
          </a:p>
          <a:p>
            <a:r>
              <a:rPr lang="en-GB" sz="1100" dirty="0">
                <a:latin typeface="Century Gothic" panose="020B0502020202020204" pitchFamily="34" charset="0"/>
              </a:rPr>
              <a:t>to better Bank security</a:t>
            </a:r>
          </a:p>
        </p:txBody>
      </p:sp>
      <p:pic>
        <p:nvPicPr>
          <p:cNvPr id="8" name="Picture 7"/>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355745" y="6344217"/>
            <a:ext cx="435273" cy="434232"/>
          </a:xfrm>
          <a:prstGeom prst="rect">
            <a:avLst/>
          </a:prstGeom>
        </p:spPr>
      </p:pic>
    </p:spTree>
    <p:extLst>
      <p:ext uri="{BB962C8B-B14F-4D97-AF65-F5344CB8AC3E}">
        <p14:creationId xmlns:p14="http://schemas.microsoft.com/office/powerpoint/2010/main" val="2293485101"/>
      </p:ext>
    </p:extLst>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 id="2147483829" r:id="rId12"/>
    <p:sldLayoutId id="2147483830" r:id="rId13"/>
    <p:sldLayoutId id="2147483831" r:id="rId14"/>
    <p:sldLayoutId id="2147483832" r:id="rId15"/>
    <p:sldLayoutId id="2147483833" r:id="rId16"/>
    <p:sldLayoutId id="2147483834" r:id="rId17"/>
    <p:sldLayoutId id="2147483835" r:id="rId18"/>
    <p:sldLayoutId id="2147483836" r:id="rId19"/>
  </p:sldLayoutIdLst>
  <p:hf sldNum="0" hdr="0" dt="0"/>
  <p:txStyles>
    <p:titleStyle>
      <a:lvl1pPr marL="0" marR="0" indent="0" algn="l" defTabSz="914400" rtl="0" eaLnBrk="1" fontAlgn="auto" latinLnBrk="0" hangingPunct="1">
        <a:lnSpc>
          <a:spcPct val="100000"/>
        </a:lnSpc>
        <a:spcBef>
          <a:spcPts val="0"/>
        </a:spcBef>
        <a:spcAft>
          <a:spcPts val="0"/>
        </a:spcAft>
        <a:buClrTx/>
        <a:buSzTx/>
        <a:buFontTx/>
        <a:buNone/>
        <a:tabLst/>
        <a:defRPr lang="en-GB" sz="2800" b="1" kern="1200" baseline="0" noProof="0" dirty="0">
          <a:solidFill>
            <a:srgbClr val="12273F"/>
          </a:solidFill>
          <a:latin typeface="Century Gothic" panose="020B0502020202020204" pitchFamily="34" charset="0"/>
          <a:ea typeface="+mj-ea"/>
          <a:cs typeface="+mj-cs"/>
        </a:defRPr>
      </a:lvl1pPr>
    </p:titleStyle>
    <p:body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94">
          <p15:clr>
            <a:srgbClr val="F26B43"/>
          </p15:clr>
        </p15:guide>
        <p15:guide id="2" pos="3840">
          <p15:clr>
            <a:srgbClr val="F26B43"/>
          </p15:clr>
        </p15:guide>
        <p15:guide id="3" orient="horz" pos="863">
          <p15:clr>
            <a:srgbClr val="F26B43"/>
          </p15:clr>
        </p15:guide>
        <p15:guide id="4" orient="horz" pos="1727">
          <p15:clr>
            <a:srgbClr val="F26B43"/>
          </p15:clr>
        </p15:guide>
        <p15:guide id="5" orient="horz" pos="3456">
          <p15:clr>
            <a:srgbClr val="F26B43"/>
          </p15:clr>
        </p15:guide>
        <p15:guide id="6" pos="4802">
          <p15:clr>
            <a:srgbClr val="F26B43"/>
          </p15:clr>
        </p15:guide>
        <p15:guide id="7" pos="5762">
          <p15:clr>
            <a:srgbClr val="F26B43"/>
          </p15:clr>
        </p15:guide>
        <p15:guide id="8" pos="6720">
          <p15:clr>
            <a:srgbClr val="F26B43"/>
          </p15:clr>
        </p15:guide>
        <p15:guide id="9" pos="7392">
          <p15:clr>
            <a:srgbClr val="F26B43"/>
          </p15:clr>
        </p15:guide>
        <p15:guide id="10" orient="horz" pos="288">
          <p15:clr>
            <a:srgbClr val="F26B43"/>
          </p15:clr>
        </p15:guide>
        <p15:guide id="11" orient="horz" pos="4020">
          <p15:clr>
            <a:srgbClr val="F26B43"/>
          </p15:clr>
        </p15:guide>
        <p15:guide id="12" pos="2880">
          <p15:clr>
            <a:srgbClr val="F26B43"/>
          </p15:clr>
        </p15:guide>
        <p15:guide id="13" pos="1922">
          <p15:clr>
            <a:srgbClr val="F26B43"/>
          </p15:clr>
        </p15:guide>
        <p15:guide id="14" pos="960">
          <p15:clr>
            <a:srgbClr val="F26B43"/>
          </p15:clr>
        </p15:guide>
        <p15:guide id="15" pos="288">
          <p15:clr>
            <a:srgbClr val="F26B43"/>
          </p15:clr>
        </p15:guide>
        <p15:guide id="16" pos="6560">
          <p15:clr>
            <a:srgbClr val="F26B43"/>
          </p15:clr>
        </p15:guide>
        <p15:guide id="18" orient="horz" pos="110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19.xml"/><Relationship Id="rId4" Type="http://schemas.openxmlformats.org/officeDocument/2006/relationships/image" Target="../media/image35.png"/></Relationships>
</file>

<file path=ppt/slides/_rels/slide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0.xml"/><Relationship Id="rId1" Type="http://schemas.openxmlformats.org/officeDocument/2006/relationships/slideLayout" Target="../slideLayouts/slideLayout20.xml"/><Relationship Id="rId4" Type="http://schemas.openxmlformats.org/officeDocument/2006/relationships/image" Target="../media/image37.png"/></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21.xml"/><Relationship Id="rId4" Type="http://schemas.openxmlformats.org/officeDocument/2006/relationships/image" Target="../media/image38.png"/></Relationships>
</file>

<file path=ppt/slides/_rels/slide13.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12.xml"/><Relationship Id="rId1" Type="http://schemas.openxmlformats.org/officeDocument/2006/relationships/slideLayout" Target="../slideLayouts/slideLayout2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notesSlide" Target="../notesSlides/notesSlide14.xml"/><Relationship Id="rId1" Type="http://schemas.openxmlformats.org/officeDocument/2006/relationships/slideLayout" Target="../slideLayouts/slideLayout24.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3.jpeg"/><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1.png"/><Relationship Id="rId7"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26.xml"/><Relationship Id="rId6" Type="http://schemas.openxmlformats.org/officeDocument/2006/relationships/image" Target="../media/image54.png"/><Relationship Id="rId11" Type="http://schemas.openxmlformats.org/officeDocument/2006/relationships/image" Target="../media/image58.png"/><Relationship Id="rId5" Type="http://schemas.openxmlformats.org/officeDocument/2006/relationships/image" Target="../media/image53.png"/><Relationship Id="rId10" Type="http://schemas.openxmlformats.org/officeDocument/2006/relationships/image" Target="../media/image57.png"/><Relationship Id="rId4" Type="http://schemas.openxmlformats.org/officeDocument/2006/relationships/image" Target="../media/image52.png"/><Relationship Id="rId9" Type="http://schemas.openxmlformats.org/officeDocument/2006/relationships/image" Target="../media/image5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7.xm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11.jpeg"/><Relationship Id="rId5" Type="http://schemas.openxmlformats.org/officeDocument/2006/relationships/image" Target="../media/image10.png"/><Relationship Id="rId10" Type="http://schemas.openxmlformats.org/officeDocument/2006/relationships/image" Target="../media/image15.jpeg"/><Relationship Id="rId4" Type="http://schemas.openxmlformats.org/officeDocument/2006/relationships/image" Target="../media/image9.png"/><Relationship Id="rId9"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16.xml"/><Relationship Id="rId6" Type="http://schemas.openxmlformats.org/officeDocument/2006/relationships/image" Target="../media/image24.png"/><Relationship Id="rId5" Type="http://schemas.openxmlformats.org/officeDocument/2006/relationships/image" Target="../media/image23.jpe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17.xml"/><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29.png"/></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3.jpe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8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577B330-78C3-9678-B0C1-A6C912CA285E}"/>
              </a:ext>
            </a:extLst>
          </p:cNvPr>
          <p:cNvSpPr>
            <a:spLocks noGrp="1"/>
          </p:cNvSpPr>
          <p:nvPr>
            <p:ph type="title"/>
          </p:nvPr>
        </p:nvSpPr>
        <p:spPr/>
        <p:txBody>
          <a:bodyPr>
            <a:normAutofit/>
          </a:bodyPr>
          <a:lstStyle/>
          <a:p>
            <a:r>
              <a:rPr lang="en-GB" dirty="0" err="1"/>
              <a:t>DevSecOps</a:t>
            </a:r>
            <a:r>
              <a:rPr lang="en-GB" dirty="0"/>
              <a:t>: </a:t>
            </a:r>
            <a:br>
              <a:rPr lang="en-GB" dirty="0"/>
            </a:br>
            <a:r>
              <a:rPr lang="en-GB" dirty="0"/>
              <a:t>More than just Shift-left Security</a:t>
            </a:r>
          </a:p>
        </p:txBody>
      </p:sp>
      <p:sp>
        <p:nvSpPr>
          <p:cNvPr id="6" name="Text Placeholder 5"/>
          <p:cNvSpPr>
            <a:spLocks noGrp="1"/>
          </p:cNvSpPr>
          <p:nvPr>
            <p:ph type="body" idx="1"/>
          </p:nvPr>
        </p:nvSpPr>
        <p:spPr/>
        <p:txBody>
          <a:bodyPr/>
          <a:lstStyle/>
          <a:p>
            <a:r>
              <a:rPr lang="en-GB" dirty="0"/>
              <a:t>Vince King</a:t>
            </a:r>
          </a:p>
          <a:p>
            <a:r>
              <a:rPr lang="en-GB" dirty="0"/>
              <a:t>January 2023</a:t>
            </a:r>
          </a:p>
        </p:txBody>
      </p:sp>
    </p:spTree>
    <p:extLst>
      <p:ext uri="{BB962C8B-B14F-4D97-AF65-F5344CB8AC3E}">
        <p14:creationId xmlns:p14="http://schemas.microsoft.com/office/powerpoint/2010/main" val="2833185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Where should Sec live?</a:t>
            </a:r>
          </a:p>
        </p:txBody>
      </p:sp>
      <p:grpSp>
        <p:nvGrpSpPr>
          <p:cNvPr id="8" name="Group 7"/>
          <p:cNvGrpSpPr/>
          <p:nvPr/>
        </p:nvGrpSpPr>
        <p:grpSpPr>
          <a:xfrm>
            <a:off x="7641400" y="557913"/>
            <a:ext cx="4238625" cy="2141989"/>
            <a:chOff x="7641400" y="557913"/>
            <a:chExt cx="4238625" cy="2141989"/>
          </a:xfrm>
        </p:grpSpPr>
        <p:pic>
          <p:nvPicPr>
            <p:cNvPr id="9" name="Picture 8"/>
            <p:cNvPicPr>
              <a:picLocks noChangeAspect="1"/>
            </p:cNvPicPr>
            <p:nvPr/>
          </p:nvPicPr>
          <p:blipFill>
            <a:blip r:embed="rId3"/>
            <a:stretch>
              <a:fillRect/>
            </a:stretch>
          </p:blipFill>
          <p:spPr>
            <a:xfrm>
              <a:off x="7641400" y="557913"/>
              <a:ext cx="4238625" cy="2133600"/>
            </a:xfrm>
            <a:prstGeom prst="rect">
              <a:avLst/>
            </a:prstGeom>
          </p:spPr>
        </p:pic>
        <p:sp>
          <p:nvSpPr>
            <p:cNvPr id="10" name="TextBox 9"/>
            <p:cNvSpPr txBox="1"/>
            <p:nvPr/>
          </p:nvSpPr>
          <p:spPr>
            <a:xfrm>
              <a:off x="8017516" y="1218824"/>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endParaRPr lang="en-GB" sz="1600" dirty="0">
                <a:solidFill>
                  <a:srgbClr val="002161"/>
                </a:solidFill>
                <a:latin typeface="Bahnschrift Condensed" panose="020B0502040204020203" pitchFamily="34" charset="0"/>
              </a:endParaRPr>
            </a:p>
          </p:txBody>
        </p:sp>
        <p:sp>
          <p:nvSpPr>
            <p:cNvPr id="11" name="TextBox 10"/>
            <p:cNvSpPr txBox="1"/>
            <p:nvPr/>
          </p:nvSpPr>
          <p:spPr>
            <a:xfrm>
              <a:off x="9318451" y="1427637"/>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12" name="TextBox 11"/>
            <p:cNvSpPr txBox="1"/>
            <p:nvPr/>
          </p:nvSpPr>
          <p:spPr>
            <a:xfrm>
              <a:off x="10961413" y="1029623"/>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13" name="TextBox 12"/>
            <p:cNvSpPr txBox="1"/>
            <p:nvPr/>
          </p:nvSpPr>
          <p:spPr>
            <a:xfrm>
              <a:off x="8485378" y="1844261"/>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Dev</a:t>
              </a:r>
            </a:p>
          </p:txBody>
        </p:sp>
        <p:sp>
          <p:nvSpPr>
            <p:cNvPr id="14" name="TextBox 13"/>
            <p:cNvSpPr txBox="1"/>
            <p:nvPr/>
          </p:nvSpPr>
          <p:spPr>
            <a:xfrm>
              <a:off x="10130560" y="1436026"/>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Ops</a:t>
              </a:r>
            </a:p>
          </p:txBody>
        </p:sp>
        <p:sp>
          <p:nvSpPr>
            <p:cNvPr id="15" name="Rectangle 14"/>
            <p:cNvSpPr/>
            <p:nvPr/>
          </p:nvSpPr>
          <p:spPr>
            <a:xfrm>
              <a:off x="9220025" y="2176682"/>
              <a:ext cx="2656496" cy="523220"/>
            </a:xfrm>
            <a:prstGeom prst="rect">
              <a:avLst/>
            </a:prstGeom>
          </p:spPr>
          <p:txBody>
            <a:bodyPr wrap="none">
              <a:spAutoFit/>
            </a:bodyPr>
            <a:lstStyle/>
            <a:p>
              <a:r>
                <a:rPr lang="en-GB" sz="2800" dirty="0">
                  <a:solidFill>
                    <a:srgbClr val="002161"/>
                  </a:solidFill>
                  <a:latin typeface="Bahnschrift Condensed" panose="020B0502040204020203" pitchFamily="34" charset="0"/>
                </a:rPr>
                <a:t>Security Everywhere</a:t>
              </a:r>
              <a:endParaRPr lang="en-GB" sz="2800" dirty="0"/>
            </a:p>
          </p:txBody>
        </p:sp>
      </p:grpSp>
      <p:pic>
        <p:nvPicPr>
          <p:cNvPr id="16" name="Picture 2" descr="https://cdn-assets-cloud.frontify.com/s3/frontify-cloud-files-us/eyJwYXRoIjoiZnJvbnRpZnlcL2FjY291bnRzXC84MVwvMTQwMDg3XC9wcm9qZWN0c1wvMjcwOTIzXC9hc3NldHNcLzRjXC80ODUxMjM3XC84MGI4MTJlYzdlNmUxOTRhNWMzMTI0MjZhYTc1MzBhNC0xNjAzOTcyMDQxLnBuZyJ9:frontify:Fg3T2L_gKvQuJ8l4S4XcRnJ2-IanipF41iEF8iK3b_0?width=24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9657" y="1959246"/>
            <a:ext cx="3230600" cy="32306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5549611" y="3957057"/>
            <a:ext cx="2137124" cy="646331"/>
          </a:xfrm>
          <a:prstGeom prst="rect">
            <a:avLst/>
          </a:prstGeom>
        </p:spPr>
        <p:txBody>
          <a:bodyPr wrap="none">
            <a:spAutoFit/>
          </a:bodyPr>
          <a:lstStyle/>
          <a:p>
            <a:r>
              <a:rPr lang="en-GB" dirty="0">
                <a:latin typeface="Lucida Console" panose="020B0609040504020204" pitchFamily="49" charset="0"/>
              </a:rPr>
              <a:t>Infrastructure</a:t>
            </a:r>
          </a:p>
          <a:p>
            <a:r>
              <a:rPr lang="en-GB" dirty="0">
                <a:latin typeface="Lucida Console" panose="020B0609040504020204" pitchFamily="49" charset="0"/>
              </a:rPr>
              <a:t>as code</a:t>
            </a:r>
          </a:p>
        </p:txBody>
      </p:sp>
      <p:sp>
        <p:nvSpPr>
          <p:cNvPr id="18" name="Rectangle 17"/>
          <p:cNvSpPr/>
          <p:nvPr/>
        </p:nvSpPr>
        <p:spPr>
          <a:xfrm>
            <a:off x="3295048" y="1859542"/>
            <a:ext cx="1439818" cy="646331"/>
          </a:xfrm>
          <a:prstGeom prst="rect">
            <a:avLst/>
          </a:prstGeom>
        </p:spPr>
        <p:txBody>
          <a:bodyPr wrap="none">
            <a:spAutoFit/>
          </a:bodyPr>
          <a:lstStyle/>
          <a:p>
            <a:r>
              <a:rPr lang="en-GB" dirty="0">
                <a:latin typeface="Lucida Console" panose="020B0609040504020204" pitchFamily="49" charset="0"/>
              </a:rPr>
              <a:t>CI/CD</a:t>
            </a:r>
          </a:p>
          <a:p>
            <a:r>
              <a:rPr lang="en-GB" dirty="0">
                <a:latin typeface="Lucida Console" panose="020B0609040504020204" pitchFamily="49" charset="0"/>
              </a:rPr>
              <a:t>pipelines</a:t>
            </a:r>
          </a:p>
        </p:txBody>
      </p:sp>
      <p:sp>
        <p:nvSpPr>
          <p:cNvPr id="20" name="Rectangle 19"/>
          <p:cNvSpPr/>
          <p:nvPr/>
        </p:nvSpPr>
        <p:spPr>
          <a:xfrm>
            <a:off x="901025" y="2616748"/>
            <a:ext cx="1858201" cy="646331"/>
          </a:xfrm>
          <a:prstGeom prst="rect">
            <a:avLst/>
          </a:prstGeom>
        </p:spPr>
        <p:txBody>
          <a:bodyPr wrap="none">
            <a:spAutoFit/>
          </a:bodyPr>
          <a:lstStyle/>
          <a:p>
            <a:r>
              <a:rPr lang="en-GB" dirty="0">
                <a:latin typeface="Lucida Console" panose="020B0609040504020204" pitchFamily="49" charset="0"/>
              </a:rPr>
              <a:t>Don’t break </a:t>
            </a:r>
          </a:p>
          <a:p>
            <a:r>
              <a:rPr lang="en-GB" dirty="0">
                <a:latin typeface="Lucida Console" panose="020B0609040504020204" pitchFamily="49" charset="0"/>
              </a:rPr>
              <a:t>every build</a:t>
            </a:r>
          </a:p>
        </p:txBody>
      </p:sp>
      <p:sp>
        <p:nvSpPr>
          <p:cNvPr id="21" name="Rectangle 20"/>
          <p:cNvSpPr/>
          <p:nvPr/>
        </p:nvSpPr>
        <p:spPr>
          <a:xfrm>
            <a:off x="2495350" y="4746652"/>
            <a:ext cx="3252814" cy="646331"/>
          </a:xfrm>
          <a:prstGeom prst="rect">
            <a:avLst/>
          </a:prstGeom>
        </p:spPr>
        <p:txBody>
          <a:bodyPr wrap="none">
            <a:spAutoFit/>
          </a:bodyPr>
          <a:lstStyle/>
          <a:p>
            <a:r>
              <a:rPr lang="en-GB" dirty="0">
                <a:latin typeface="Lucida Console" panose="020B0609040504020204" pitchFamily="49" charset="0"/>
              </a:rPr>
              <a:t>Challenge non-standard</a:t>
            </a:r>
          </a:p>
          <a:p>
            <a:r>
              <a:rPr lang="en-GB" dirty="0">
                <a:latin typeface="Lucida Console" panose="020B0609040504020204" pitchFamily="49" charset="0"/>
              </a:rPr>
              <a:t>architecture</a:t>
            </a:r>
          </a:p>
        </p:txBody>
      </p:sp>
      <p:sp>
        <p:nvSpPr>
          <p:cNvPr id="22" name="Rectangle 21"/>
          <p:cNvSpPr/>
          <p:nvPr/>
        </p:nvSpPr>
        <p:spPr>
          <a:xfrm>
            <a:off x="5398494" y="2634986"/>
            <a:ext cx="1579278" cy="646331"/>
          </a:xfrm>
          <a:prstGeom prst="rect">
            <a:avLst/>
          </a:prstGeom>
        </p:spPr>
        <p:txBody>
          <a:bodyPr wrap="none">
            <a:spAutoFit/>
          </a:bodyPr>
          <a:lstStyle/>
          <a:p>
            <a:r>
              <a:rPr lang="en-GB" dirty="0">
                <a:latin typeface="Lucida Console" panose="020B0609040504020204" pitchFamily="49" charset="0"/>
              </a:rPr>
              <a:t>Trust, but</a:t>
            </a:r>
          </a:p>
          <a:p>
            <a:r>
              <a:rPr lang="en-GB" dirty="0">
                <a:latin typeface="Lucida Console" panose="020B0609040504020204" pitchFamily="49" charset="0"/>
              </a:rPr>
              <a:t>verify</a:t>
            </a:r>
          </a:p>
        </p:txBody>
      </p:sp>
      <p:sp>
        <p:nvSpPr>
          <p:cNvPr id="3" name="Rectangle 2"/>
          <p:cNvSpPr/>
          <p:nvPr/>
        </p:nvSpPr>
        <p:spPr>
          <a:xfrm>
            <a:off x="594209" y="3920580"/>
            <a:ext cx="2137124" cy="646331"/>
          </a:xfrm>
          <a:prstGeom prst="rect">
            <a:avLst/>
          </a:prstGeom>
        </p:spPr>
        <p:txBody>
          <a:bodyPr wrap="none">
            <a:spAutoFit/>
          </a:bodyPr>
          <a:lstStyle/>
          <a:p>
            <a:r>
              <a:rPr lang="en-GB" dirty="0">
                <a:latin typeface="Lucida Console" panose="020B0609040504020204" pitchFamily="49" charset="0"/>
              </a:rPr>
              <a:t>Gold container</a:t>
            </a:r>
          </a:p>
          <a:p>
            <a:r>
              <a:rPr lang="en-GB" dirty="0">
                <a:latin typeface="Lucida Console" panose="020B0609040504020204" pitchFamily="49" charset="0"/>
              </a:rPr>
              <a:t>images</a:t>
            </a:r>
          </a:p>
        </p:txBody>
      </p:sp>
    </p:spTree>
    <p:extLst>
      <p:ext uri="{BB962C8B-B14F-4D97-AF65-F5344CB8AC3E}">
        <p14:creationId xmlns:p14="http://schemas.microsoft.com/office/powerpoint/2010/main" val="3506013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Scary Slide No.3</a:t>
            </a:r>
          </a:p>
        </p:txBody>
      </p:sp>
      <p:grpSp>
        <p:nvGrpSpPr>
          <p:cNvPr id="11" name="Group 10">
            <a:extLst>
              <a:ext uri="{FF2B5EF4-FFF2-40B4-BE49-F238E27FC236}">
                <a16:creationId xmlns:a16="http://schemas.microsoft.com/office/drawing/2014/main" id="{B7462295-6911-DD73-9061-9E5718164AF6}"/>
              </a:ext>
            </a:extLst>
          </p:cNvPr>
          <p:cNvGrpSpPr/>
          <p:nvPr/>
        </p:nvGrpSpPr>
        <p:grpSpPr>
          <a:xfrm>
            <a:off x="5565070" y="2795299"/>
            <a:ext cx="6253775" cy="1323439"/>
            <a:chOff x="1212574" y="2027583"/>
            <a:chExt cx="6253775" cy="1323439"/>
          </a:xfrm>
        </p:grpSpPr>
        <p:sp>
          <p:nvSpPr>
            <p:cNvPr id="5" name="TextBox 4">
              <a:extLst>
                <a:ext uri="{FF2B5EF4-FFF2-40B4-BE49-F238E27FC236}">
                  <a16:creationId xmlns:a16="http://schemas.microsoft.com/office/drawing/2014/main" id="{93706CB0-A118-B135-104D-DBFC999C74E4}"/>
                </a:ext>
              </a:extLst>
            </p:cNvPr>
            <p:cNvSpPr txBox="1"/>
            <p:nvPr/>
          </p:nvSpPr>
          <p:spPr>
            <a:xfrm>
              <a:off x="1212574" y="2027583"/>
              <a:ext cx="1957587" cy="1323439"/>
            </a:xfrm>
            <a:prstGeom prst="rect">
              <a:avLst/>
            </a:prstGeom>
            <a:noFill/>
          </p:spPr>
          <p:txBody>
            <a:bodyPr wrap="none" rtlCol="0">
              <a:spAutoFit/>
            </a:bodyPr>
            <a:lstStyle/>
            <a:p>
              <a:r>
                <a:rPr lang="en-GB" sz="8000" dirty="0"/>
                <a:t>57%</a:t>
              </a:r>
            </a:p>
          </p:txBody>
        </p:sp>
        <p:sp>
          <p:nvSpPr>
            <p:cNvPr id="7" name="TextBox 6">
              <a:extLst>
                <a:ext uri="{FF2B5EF4-FFF2-40B4-BE49-F238E27FC236}">
                  <a16:creationId xmlns:a16="http://schemas.microsoft.com/office/drawing/2014/main" id="{DFEBE9A0-969F-DBD9-6FBC-42EEA382559D}"/>
                </a:ext>
              </a:extLst>
            </p:cNvPr>
            <p:cNvSpPr txBox="1"/>
            <p:nvPr/>
          </p:nvSpPr>
          <p:spPr>
            <a:xfrm>
              <a:off x="3170160" y="2175733"/>
              <a:ext cx="4296189" cy="1015663"/>
            </a:xfrm>
            <a:prstGeom prst="rect">
              <a:avLst/>
            </a:prstGeom>
            <a:noFill/>
          </p:spPr>
          <p:txBody>
            <a:bodyPr wrap="square">
              <a:spAutoFit/>
            </a:bodyPr>
            <a:lstStyle/>
            <a:p>
              <a:r>
                <a:rPr lang="en-GB" sz="2000" b="0" i="0" dirty="0">
                  <a:solidFill>
                    <a:srgbClr val="231F20"/>
                  </a:solidFill>
                  <a:effectLst/>
                  <a:latin typeface="Arimo"/>
                </a:rPr>
                <a:t>report that their breaches could have been prevented by installing an available patch </a:t>
              </a:r>
              <a:endParaRPr lang="en-GB" sz="2000" dirty="0"/>
            </a:p>
          </p:txBody>
        </p:sp>
      </p:grpSp>
      <p:grpSp>
        <p:nvGrpSpPr>
          <p:cNvPr id="10" name="Group 9">
            <a:extLst>
              <a:ext uri="{FF2B5EF4-FFF2-40B4-BE49-F238E27FC236}">
                <a16:creationId xmlns:a16="http://schemas.microsoft.com/office/drawing/2014/main" id="{7BFE012B-5007-3BF6-633B-BC175F3126FA}"/>
              </a:ext>
            </a:extLst>
          </p:cNvPr>
          <p:cNvGrpSpPr/>
          <p:nvPr/>
        </p:nvGrpSpPr>
        <p:grpSpPr>
          <a:xfrm>
            <a:off x="5565071" y="4668338"/>
            <a:ext cx="6253774" cy="1323439"/>
            <a:chOff x="1212574" y="3997116"/>
            <a:chExt cx="6253774" cy="1323439"/>
          </a:xfrm>
        </p:grpSpPr>
        <p:sp>
          <p:nvSpPr>
            <p:cNvPr id="8" name="TextBox 7">
              <a:extLst>
                <a:ext uri="{FF2B5EF4-FFF2-40B4-BE49-F238E27FC236}">
                  <a16:creationId xmlns:a16="http://schemas.microsoft.com/office/drawing/2014/main" id="{94AC696F-54E2-41D9-26EF-5987E505498C}"/>
                </a:ext>
              </a:extLst>
            </p:cNvPr>
            <p:cNvSpPr txBox="1"/>
            <p:nvPr/>
          </p:nvSpPr>
          <p:spPr>
            <a:xfrm>
              <a:off x="1212574" y="3997116"/>
              <a:ext cx="1957587" cy="1323439"/>
            </a:xfrm>
            <a:prstGeom prst="rect">
              <a:avLst/>
            </a:prstGeom>
            <a:noFill/>
          </p:spPr>
          <p:txBody>
            <a:bodyPr wrap="none" rtlCol="0">
              <a:spAutoFit/>
            </a:bodyPr>
            <a:lstStyle/>
            <a:p>
              <a:r>
                <a:rPr lang="en-GB" sz="8000" dirty="0"/>
                <a:t>34%</a:t>
              </a:r>
            </a:p>
          </p:txBody>
        </p:sp>
        <p:sp>
          <p:nvSpPr>
            <p:cNvPr id="9" name="TextBox 8">
              <a:extLst>
                <a:ext uri="{FF2B5EF4-FFF2-40B4-BE49-F238E27FC236}">
                  <a16:creationId xmlns:a16="http://schemas.microsoft.com/office/drawing/2014/main" id="{936970A4-70E7-FBE7-F9E8-AFB1DA3C5F79}"/>
                </a:ext>
              </a:extLst>
            </p:cNvPr>
            <p:cNvSpPr txBox="1"/>
            <p:nvPr/>
          </p:nvSpPr>
          <p:spPr>
            <a:xfrm>
              <a:off x="3170159" y="4304892"/>
              <a:ext cx="4296189" cy="707886"/>
            </a:xfrm>
            <a:prstGeom prst="rect">
              <a:avLst/>
            </a:prstGeom>
            <a:noFill/>
          </p:spPr>
          <p:txBody>
            <a:bodyPr wrap="square">
              <a:spAutoFit/>
            </a:bodyPr>
            <a:lstStyle/>
            <a:p>
              <a:r>
                <a:rPr lang="en-GB" sz="2000" b="0" i="0" dirty="0">
                  <a:solidFill>
                    <a:srgbClr val="231F20"/>
                  </a:solidFill>
                  <a:effectLst/>
                  <a:latin typeface="Arimo"/>
                </a:rPr>
                <a:t>victims knew of the vulnerability, but hadn’t taken action</a:t>
              </a:r>
              <a:endParaRPr lang="en-GB" sz="2000" dirty="0"/>
            </a:p>
          </p:txBody>
        </p:sp>
      </p:grpSp>
      <p:grpSp>
        <p:nvGrpSpPr>
          <p:cNvPr id="15" name="Group 14">
            <a:extLst>
              <a:ext uri="{FF2B5EF4-FFF2-40B4-BE49-F238E27FC236}">
                <a16:creationId xmlns:a16="http://schemas.microsoft.com/office/drawing/2014/main" id="{C34E0240-5BAB-6040-15C9-61DD94CE2FD4}"/>
              </a:ext>
            </a:extLst>
          </p:cNvPr>
          <p:cNvGrpSpPr/>
          <p:nvPr/>
        </p:nvGrpSpPr>
        <p:grpSpPr>
          <a:xfrm>
            <a:off x="468000" y="1407001"/>
            <a:ext cx="7175192" cy="1323439"/>
            <a:chOff x="1212574" y="2027583"/>
            <a:chExt cx="4678849" cy="1323439"/>
          </a:xfrm>
        </p:grpSpPr>
        <p:sp>
          <p:nvSpPr>
            <p:cNvPr id="20" name="TextBox 19">
              <a:extLst>
                <a:ext uri="{FF2B5EF4-FFF2-40B4-BE49-F238E27FC236}">
                  <a16:creationId xmlns:a16="http://schemas.microsoft.com/office/drawing/2014/main" id="{C63498B5-3F1F-1AFF-7041-8709EF4211B7}"/>
                </a:ext>
              </a:extLst>
            </p:cNvPr>
            <p:cNvSpPr txBox="1"/>
            <p:nvPr/>
          </p:nvSpPr>
          <p:spPr>
            <a:xfrm>
              <a:off x="1212574" y="2027583"/>
              <a:ext cx="1981047" cy="1323439"/>
            </a:xfrm>
            <a:prstGeom prst="rect">
              <a:avLst/>
            </a:prstGeom>
            <a:noFill/>
          </p:spPr>
          <p:txBody>
            <a:bodyPr wrap="none" rtlCol="0">
              <a:spAutoFit/>
            </a:bodyPr>
            <a:lstStyle/>
            <a:p>
              <a:r>
                <a:rPr lang="en-GB" sz="8000" dirty="0"/>
                <a:t>25,226</a:t>
              </a:r>
            </a:p>
          </p:txBody>
        </p:sp>
        <p:sp>
          <p:nvSpPr>
            <p:cNvPr id="21" name="TextBox 20">
              <a:extLst>
                <a:ext uri="{FF2B5EF4-FFF2-40B4-BE49-F238E27FC236}">
                  <a16:creationId xmlns:a16="http://schemas.microsoft.com/office/drawing/2014/main" id="{4F037FA7-1122-C78D-EF9E-64B6618096D6}"/>
                </a:ext>
              </a:extLst>
            </p:cNvPr>
            <p:cNvSpPr txBox="1"/>
            <p:nvPr/>
          </p:nvSpPr>
          <p:spPr>
            <a:xfrm>
              <a:off x="3181192" y="2179782"/>
              <a:ext cx="2710231" cy="1015663"/>
            </a:xfrm>
            <a:prstGeom prst="rect">
              <a:avLst/>
            </a:prstGeom>
            <a:noFill/>
          </p:spPr>
          <p:txBody>
            <a:bodyPr wrap="square">
              <a:spAutoFit/>
            </a:bodyPr>
            <a:lstStyle/>
            <a:p>
              <a:r>
                <a:rPr lang="en-GB" sz="2000" b="0" i="0" dirty="0">
                  <a:solidFill>
                    <a:srgbClr val="231F20"/>
                  </a:solidFill>
                  <a:effectLst/>
                  <a:latin typeface="Arimo"/>
                </a:rPr>
                <a:t>Common Vulnerabilities and Exposures (CVEs) were published last year alone.</a:t>
              </a:r>
              <a:endParaRPr lang="en-GB" sz="2000" dirty="0"/>
            </a:p>
          </p:txBody>
        </p:sp>
      </p:grpSp>
      <p:pic>
        <p:nvPicPr>
          <p:cNvPr id="23" name="Picture 22">
            <a:extLst>
              <a:ext uri="{FF2B5EF4-FFF2-40B4-BE49-F238E27FC236}">
                <a16:creationId xmlns:a16="http://schemas.microsoft.com/office/drawing/2014/main" id="{913FB54E-8C43-C8B8-FBBC-7E0F13FE5B44}"/>
              </a:ext>
            </a:extLst>
          </p:cNvPr>
          <p:cNvPicPr>
            <a:picLocks noChangeAspect="1"/>
          </p:cNvPicPr>
          <p:nvPr/>
        </p:nvPicPr>
        <p:blipFill>
          <a:blip r:embed="rId3"/>
          <a:stretch>
            <a:fillRect/>
          </a:stretch>
        </p:blipFill>
        <p:spPr>
          <a:xfrm>
            <a:off x="468000" y="2817115"/>
            <a:ext cx="4891272" cy="3136983"/>
          </a:xfrm>
          <a:prstGeom prst="rect">
            <a:avLst/>
          </a:prstGeom>
        </p:spPr>
      </p:pic>
      <p:grpSp>
        <p:nvGrpSpPr>
          <p:cNvPr id="3" name="Group 2">
            <a:extLst>
              <a:ext uri="{FF2B5EF4-FFF2-40B4-BE49-F238E27FC236}">
                <a16:creationId xmlns:a16="http://schemas.microsoft.com/office/drawing/2014/main" id="{B1AC85E0-1CD4-1334-32B9-3C83A24ADAF3}"/>
              </a:ext>
            </a:extLst>
          </p:cNvPr>
          <p:cNvGrpSpPr/>
          <p:nvPr/>
        </p:nvGrpSpPr>
        <p:grpSpPr>
          <a:xfrm>
            <a:off x="7646285" y="565253"/>
            <a:ext cx="4238625" cy="2134649"/>
            <a:chOff x="7646285" y="565253"/>
            <a:chExt cx="4238625" cy="2134649"/>
          </a:xfrm>
        </p:grpSpPr>
        <p:pic>
          <p:nvPicPr>
            <p:cNvPr id="6" name="Picture 5">
              <a:extLst>
                <a:ext uri="{FF2B5EF4-FFF2-40B4-BE49-F238E27FC236}">
                  <a16:creationId xmlns:a16="http://schemas.microsoft.com/office/drawing/2014/main" id="{21DB411C-0D93-E5A8-96A4-0C32A238B9BB}"/>
                </a:ext>
              </a:extLst>
            </p:cNvPr>
            <p:cNvPicPr>
              <a:picLocks noChangeAspect="1"/>
            </p:cNvPicPr>
            <p:nvPr/>
          </p:nvPicPr>
          <p:blipFill>
            <a:blip r:embed="rId4"/>
            <a:stretch>
              <a:fillRect/>
            </a:stretch>
          </p:blipFill>
          <p:spPr>
            <a:xfrm>
              <a:off x="7646285" y="565253"/>
              <a:ext cx="4238625" cy="2133600"/>
            </a:xfrm>
            <a:prstGeom prst="rect">
              <a:avLst/>
            </a:prstGeom>
          </p:spPr>
        </p:pic>
        <p:sp>
          <p:nvSpPr>
            <p:cNvPr id="12" name="TextBox 11">
              <a:extLst>
                <a:ext uri="{FF2B5EF4-FFF2-40B4-BE49-F238E27FC236}">
                  <a16:creationId xmlns:a16="http://schemas.microsoft.com/office/drawing/2014/main" id="{1D6FA006-6DB1-E7CB-9020-C4456FFBFE00}"/>
                </a:ext>
              </a:extLst>
            </p:cNvPr>
            <p:cNvSpPr txBox="1"/>
            <p:nvPr/>
          </p:nvSpPr>
          <p:spPr>
            <a:xfrm>
              <a:off x="8017516" y="1218824"/>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endParaRPr lang="en-GB" sz="1600" dirty="0">
                <a:solidFill>
                  <a:srgbClr val="002161"/>
                </a:solidFill>
                <a:latin typeface="Bahnschrift Condensed" panose="020B0502040204020203" pitchFamily="34" charset="0"/>
              </a:endParaRPr>
            </a:p>
          </p:txBody>
        </p:sp>
        <p:sp>
          <p:nvSpPr>
            <p:cNvPr id="13" name="TextBox 12">
              <a:extLst>
                <a:ext uri="{FF2B5EF4-FFF2-40B4-BE49-F238E27FC236}">
                  <a16:creationId xmlns:a16="http://schemas.microsoft.com/office/drawing/2014/main" id="{72DC7474-97C1-36DF-BA86-8F3816FC3BA1}"/>
                </a:ext>
              </a:extLst>
            </p:cNvPr>
            <p:cNvSpPr txBox="1"/>
            <p:nvPr/>
          </p:nvSpPr>
          <p:spPr>
            <a:xfrm>
              <a:off x="9318451" y="1427637"/>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14" name="TextBox 13">
              <a:extLst>
                <a:ext uri="{FF2B5EF4-FFF2-40B4-BE49-F238E27FC236}">
                  <a16:creationId xmlns:a16="http://schemas.microsoft.com/office/drawing/2014/main" id="{57BB4710-E806-A15D-E1AC-0F31BDA572E3}"/>
                </a:ext>
              </a:extLst>
            </p:cNvPr>
            <p:cNvSpPr txBox="1"/>
            <p:nvPr/>
          </p:nvSpPr>
          <p:spPr>
            <a:xfrm>
              <a:off x="10961413" y="1029623"/>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16" name="TextBox 15">
              <a:extLst>
                <a:ext uri="{FF2B5EF4-FFF2-40B4-BE49-F238E27FC236}">
                  <a16:creationId xmlns:a16="http://schemas.microsoft.com/office/drawing/2014/main" id="{A79D1DC1-3433-7E5D-D2AC-BFFC94A052A5}"/>
                </a:ext>
              </a:extLst>
            </p:cNvPr>
            <p:cNvSpPr txBox="1"/>
            <p:nvPr/>
          </p:nvSpPr>
          <p:spPr>
            <a:xfrm>
              <a:off x="8485378" y="1844261"/>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Dev</a:t>
              </a:r>
            </a:p>
          </p:txBody>
        </p:sp>
        <p:sp>
          <p:nvSpPr>
            <p:cNvPr id="17" name="TextBox 16">
              <a:extLst>
                <a:ext uri="{FF2B5EF4-FFF2-40B4-BE49-F238E27FC236}">
                  <a16:creationId xmlns:a16="http://schemas.microsoft.com/office/drawing/2014/main" id="{CB93231C-E975-0796-B051-F4C103A6050A}"/>
                </a:ext>
              </a:extLst>
            </p:cNvPr>
            <p:cNvSpPr txBox="1"/>
            <p:nvPr/>
          </p:nvSpPr>
          <p:spPr>
            <a:xfrm>
              <a:off x="10130560" y="1436026"/>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Ops</a:t>
              </a:r>
            </a:p>
          </p:txBody>
        </p:sp>
        <p:sp>
          <p:nvSpPr>
            <p:cNvPr id="18" name="Rectangle 17">
              <a:extLst>
                <a:ext uri="{FF2B5EF4-FFF2-40B4-BE49-F238E27FC236}">
                  <a16:creationId xmlns:a16="http://schemas.microsoft.com/office/drawing/2014/main" id="{54645F5E-BAF3-2B81-7C07-1D4B0FF1A942}"/>
                </a:ext>
              </a:extLst>
            </p:cNvPr>
            <p:cNvSpPr/>
            <p:nvPr/>
          </p:nvSpPr>
          <p:spPr>
            <a:xfrm>
              <a:off x="9220025" y="2176682"/>
              <a:ext cx="2656496" cy="523220"/>
            </a:xfrm>
            <a:prstGeom prst="rect">
              <a:avLst/>
            </a:prstGeom>
          </p:spPr>
          <p:txBody>
            <a:bodyPr wrap="none">
              <a:spAutoFit/>
            </a:bodyPr>
            <a:lstStyle/>
            <a:p>
              <a:r>
                <a:rPr lang="en-GB" sz="2800" dirty="0">
                  <a:solidFill>
                    <a:srgbClr val="002161"/>
                  </a:solidFill>
                  <a:latin typeface="Bahnschrift Condensed" panose="020B0502040204020203" pitchFamily="34" charset="0"/>
                </a:rPr>
                <a:t>Security Everywhere</a:t>
              </a:r>
              <a:endParaRPr lang="en-GB" sz="2800" dirty="0"/>
            </a:p>
          </p:txBody>
        </p:sp>
      </p:grpSp>
    </p:spTree>
    <p:extLst>
      <p:ext uri="{BB962C8B-B14F-4D97-AF65-F5344CB8AC3E}">
        <p14:creationId xmlns:p14="http://schemas.microsoft.com/office/powerpoint/2010/main" val="357775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Where should Sec live?</a:t>
            </a:r>
          </a:p>
        </p:txBody>
      </p:sp>
      <p:grpSp>
        <p:nvGrpSpPr>
          <p:cNvPr id="6" name="Group 5"/>
          <p:cNvGrpSpPr/>
          <p:nvPr/>
        </p:nvGrpSpPr>
        <p:grpSpPr>
          <a:xfrm>
            <a:off x="7646285" y="565253"/>
            <a:ext cx="4238625" cy="2134649"/>
            <a:chOff x="7646285" y="565253"/>
            <a:chExt cx="4238625" cy="2134649"/>
          </a:xfrm>
        </p:grpSpPr>
        <p:pic>
          <p:nvPicPr>
            <p:cNvPr id="7" name="Picture 6"/>
            <p:cNvPicPr>
              <a:picLocks noChangeAspect="1"/>
            </p:cNvPicPr>
            <p:nvPr/>
          </p:nvPicPr>
          <p:blipFill>
            <a:blip r:embed="rId3"/>
            <a:stretch>
              <a:fillRect/>
            </a:stretch>
          </p:blipFill>
          <p:spPr>
            <a:xfrm>
              <a:off x="7646285" y="565253"/>
              <a:ext cx="4238625" cy="2133600"/>
            </a:xfrm>
            <a:prstGeom prst="rect">
              <a:avLst/>
            </a:prstGeom>
          </p:spPr>
        </p:pic>
        <p:sp>
          <p:nvSpPr>
            <p:cNvPr id="8" name="TextBox 7"/>
            <p:cNvSpPr txBox="1"/>
            <p:nvPr/>
          </p:nvSpPr>
          <p:spPr>
            <a:xfrm>
              <a:off x="8017516" y="1218824"/>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endParaRPr lang="en-GB" sz="1600" dirty="0">
                <a:solidFill>
                  <a:srgbClr val="002161"/>
                </a:solidFill>
                <a:latin typeface="Bahnschrift Condensed" panose="020B0502040204020203" pitchFamily="34" charset="0"/>
              </a:endParaRPr>
            </a:p>
          </p:txBody>
        </p:sp>
        <p:sp>
          <p:nvSpPr>
            <p:cNvPr id="9" name="TextBox 8"/>
            <p:cNvSpPr txBox="1"/>
            <p:nvPr/>
          </p:nvSpPr>
          <p:spPr>
            <a:xfrm>
              <a:off x="9318451" y="1427637"/>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10" name="TextBox 9"/>
            <p:cNvSpPr txBox="1"/>
            <p:nvPr/>
          </p:nvSpPr>
          <p:spPr>
            <a:xfrm>
              <a:off x="10961413" y="1029623"/>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11" name="TextBox 10"/>
            <p:cNvSpPr txBox="1"/>
            <p:nvPr/>
          </p:nvSpPr>
          <p:spPr>
            <a:xfrm>
              <a:off x="8485378" y="1844261"/>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Dev</a:t>
              </a:r>
            </a:p>
          </p:txBody>
        </p:sp>
        <p:sp>
          <p:nvSpPr>
            <p:cNvPr id="12" name="TextBox 11"/>
            <p:cNvSpPr txBox="1"/>
            <p:nvPr/>
          </p:nvSpPr>
          <p:spPr>
            <a:xfrm>
              <a:off x="10130560" y="1436026"/>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Ops</a:t>
              </a:r>
            </a:p>
          </p:txBody>
        </p:sp>
        <p:sp>
          <p:nvSpPr>
            <p:cNvPr id="13" name="Rectangle 12"/>
            <p:cNvSpPr/>
            <p:nvPr/>
          </p:nvSpPr>
          <p:spPr>
            <a:xfrm>
              <a:off x="9220025" y="2176682"/>
              <a:ext cx="2656496" cy="523220"/>
            </a:xfrm>
            <a:prstGeom prst="rect">
              <a:avLst/>
            </a:prstGeom>
          </p:spPr>
          <p:txBody>
            <a:bodyPr wrap="none">
              <a:spAutoFit/>
            </a:bodyPr>
            <a:lstStyle/>
            <a:p>
              <a:r>
                <a:rPr lang="en-GB" sz="2800" dirty="0">
                  <a:solidFill>
                    <a:srgbClr val="002161"/>
                  </a:solidFill>
                  <a:latin typeface="Bahnschrift Condensed" panose="020B0502040204020203" pitchFamily="34" charset="0"/>
                </a:rPr>
                <a:t>Security Everywhere</a:t>
              </a:r>
              <a:endParaRPr lang="en-GB" sz="2800" dirty="0"/>
            </a:p>
          </p:txBody>
        </p:sp>
      </p:grpSp>
      <p:pic>
        <p:nvPicPr>
          <p:cNvPr id="14" name="Picture 2" descr="https://cdn-assets-cloud.frontify.com/s3/frontify-cloud-files-us/eyJwYXRoIjoiZnJvbnRpZnlcL2FjY291bnRzXC84MVwvMTQwMDg3XC9wcm9qZWN0c1wvMjcwOTIzXC9hc3NldHNcL2Q2XC80ODUxMjI1XC9kZjFhM2Y3Mzg3MzhhNmFmZTYyMDdlNjE4YTMwYTQ1OS0xNjAzOTcyMDM1LnBuZyJ9:frontify:dBwyzVVzgbqk8UGTjB_2_OmS7Kr8LjWFNIjcWsauKPk?width=24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6464" y="2058616"/>
            <a:ext cx="3377553" cy="337755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3591056" y="1731992"/>
            <a:ext cx="1575732" cy="646331"/>
          </a:xfrm>
          <a:prstGeom prst="rect">
            <a:avLst/>
          </a:prstGeom>
          <a:noFill/>
          <a:ln>
            <a:noFill/>
          </a:ln>
        </p:spPr>
        <p:txBody>
          <a:bodyPr wrap="square" rtlCol="0">
            <a:spAutoFit/>
          </a:bodyPr>
          <a:lstStyle/>
          <a:p>
            <a:r>
              <a:rPr lang="en-GB" dirty="0">
                <a:latin typeface="Lucida Console" panose="020B0609040504020204" pitchFamily="49" charset="0"/>
              </a:rPr>
              <a:t>Destroy &amp; </a:t>
            </a:r>
          </a:p>
          <a:p>
            <a:r>
              <a:rPr lang="en-GB" dirty="0">
                <a:latin typeface="Lucida Console" panose="020B0609040504020204" pitchFamily="49" charset="0"/>
              </a:rPr>
              <a:t>rebuild</a:t>
            </a:r>
          </a:p>
        </p:txBody>
      </p:sp>
      <p:sp>
        <p:nvSpPr>
          <p:cNvPr id="16" name="Rectangle 15"/>
          <p:cNvSpPr/>
          <p:nvPr/>
        </p:nvSpPr>
        <p:spPr>
          <a:xfrm>
            <a:off x="5280137" y="2551458"/>
            <a:ext cx="1579278" cy="646331"/>
          </a:xfrm>
          <a:prstGeom prst="rect">
            <a:avLst/>
          </a:prstGeom>
        </p:spPr>
        <p:txBody>
          <a:bodyPr wrap="none">
            <a:spAutoFit/>
          </a:bodyPr>
          <a:lstStyle/>
          <a:p>
            <a:r>
              <a:rPr lang="en-GB" dirty="0">
                <a:latin typeface="Lucida Console" panose="020B0609040504020204" pitchFamily="49" charset="0"/>
              </a:rPr>
              <a:t>Continuous</a:t>
            </a:r>
          </a:p>
          <a:p>
            <a:r>
              <a:rPr lang="en-GB" dirty="0">
                <a:latin typeface="Lucida Console" panose="020B0609040504020204" pitchFamily="49" charset="0"/>
              </a:rPr>
              <a:t>monitoring</a:t>
            </a:r>
          </a:p>
        </p:txBody>
      </p:sp>
      <p:sp>
        <p:nvSpPr>
          <p:cNvPr id="17" name="Rectangle 16"/>
          <p:cNvSpPr/>
          <p:nvPr/>
        </p:nvSpPr>
        <p:spPr>
          <a:xfrm>
            <a:off x="5476257" y="3907645"/>
            <a:ext cx="1997663" cy="646331"/>
          </a:xfrm>
          <a:prstGeom prst="rect">
            <a:avLst/>
          </a:prstGeom>
        </p:spPr>
        <p:txBody>
          <a:bodyPr wrap="none">
            <a:spAutoFit/>
          </a:bodyPr>
          <a:lstStyle/>
          <a:p>
            <a:r>
              <a:rPr lang="en-GB" dirty="0">
                <a:latin typeface="Lucida Console" panose="020B0609040504020204" pitchFamily="49" charset="0"/>
              </a:rPr>
              <a:t>Vulnerability</a:t>
            </a:r>
          </a:p>
          <a:p>
            <a:r>
              <a:rPr lang="en-GB" dirty="0">
                <a:latin typeface="Lucida Console" panose="020B0609040504020204" pitchFamily="49" charset="0"/>
              </a:rPr>
              <a:t>Management</a:t>
            </a:r>
          </a:p>
        </p:txBody>
      </p:sp>
      <p:sp>
        <p:nvSpPr>
          <p:cNvPr id="18" name="Rectangle 17"/>
          <p:cNvSpPr/>
          <p:nvPr/>
        </p:nvSpPr>
        <p:spPr>
          <a:xfrm>
            <a:off x="1094165" y="2566746"/>
            <a:ext cx="1579278" cy="646331"/>
          </a:xfrm>
          <a:prstGeom prst="rect">
            <a:avLst/>
          </a:prstGeom>
        </p:spPr>
        <p:txBody>
          <a:bodyPr wrap="none">
            <a:spAutoFit/>
          </a:bodyPr>
          <a:lstStyle/>
          <a:p>
            <a:r>
              <a:rPr lang="en-GB" dirty="0">
                <a:latin typeface="Lucida Console" panose="020B0609040504020204" pitchFamily="49" charset="0"/>
              </a:rPr>
              <a:t>Policy</a:t>
            </a:r>
          </a:p>
          <a:p>
            <a:r>
              <a:rPr lang="en-GB" dirty="0">
                <a:latin typeface="Lucida Console" panose="020B0609040504020204" pitchFamily="49" charset="0"/>
              </a:rPr>
              <a:t>compliance</a:t>
            </a:r>
          </a:p>
        </p:txBody>
      </p:sp>
      <p:sp>
        <p:nvSpPr>
          <p:cNvPr id="19" name="Rectangle 18"/>
          <p:cNvSpPr/>
          <p:nvPr/>
        </p:nvSpPr>
        <p:spPr>
          <a:xfrm>
            <a:off x="2673443" y="5113003"/>
            <a:ext cx="2694969" cy="646331"/>
          </a:xfrm>
          <a:prstGeom prst="rect">
            <a:avLst/>
          </a:prstGeom>
        </p:spPr>
        <p:txBody>
          <a:bodyPr wrap="none">
            <a:spAutoFit/>
          </a:bodyPr>
          <a:lstStyle/>
          <a:p>
            <a:r>
              <a:rPr lang="en-GB" dirty="0">
                <a:latin typeface="Lucida Console" panose="020B0609040504020204" pitchFamily="49" charset="0"/>
              </a:rPr>
              <a:t>Posture management</a:t>
            </a:r>
          </a:p>
          <a:p>
            <a:r>
              <a:rPr lang="en-GB" dirty="0">
                <a:latin typeface="Lucida Console" panose="020B0609040504020204" pitchFamily="49" charset="0"/>
              </a:rPr>
              <a:t>reporting</a:t>
            </a:r>
          </a:p>
        </p:txBody>
      </p:sp>
      <p:sp>
        <p:nvSpPr>
          <p:cNvPr id="20" name="Rectangle 19"/>
          <p:cNvSpPr/>
          <p:nvPr/>
        </p:nvSpPr>
        <p:spPr>
          <a:xfrm>
            <a:off x="546293" y="3940443"/>
            <a:ext cx="1439818" cy="646331"/>
          </a:xfrm>
          <a:prstGeom prst="rect">
            <a:avLst/>
          </a:prstGeom>
        </p:spPr>
        <p:txBody>
          <a:bodyPr wrap="none">
            <a:spAutoFit/>
          </a:bodyPr>
          <a:lstStyle/>
          <a:p>
            <a:r>
              <a:rPr lang="en-GB" dirty="0">
                <a:latin typeface="Lucida Console" panose="020B0609040504020204" pitchFamily="49" charset="0"/>
              </a:rPr>
              <a:t>Proactive</a:t>
            </a:r>
          </a:p>
          <a:p>
            <a:r>
              <a:rPr lang="en-GB" dirty="0">
                <a:latin typeface="Lucida Console" panose="020B0609040504020204" pitchFamily="49" charset="0"/>
              </a:rPr>
              <a:t>patching</a:t>
            </a:r>
          </a:p>
        </p:txBody>
      </p:sp>
    </p:spTree>
    <p:extLst>
      <p:ext uri="{BB962C8B-B14F-4D97-AF65-F5344CB8AC3E}">
        <p14:creationId xmlns:p14="http://schemas.microsoft.com/office/powerpoint/2010/main" val="1004717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a:t>
            </a:r>
            <a:r>
              <a:rPr lang="en-GB" dirty="0" err="1"/>
              <a:t>DevSecOpsHow</a:t>
            </a:r>
            <a:endParaRPr lang="en-GB" dirty="0"/>
          </a:p>
        </p:txBody>
      </p:sp>
      <p:sp>
        <p:nvSpPr>
          <p:cNvPr id="12" name="Shape">
            <a:extLst>
              <a:ext uri="{FF2B5EF4-FFF2-40B4-BE49-F238E27FC236}">
                <a16:creationId xmlns:a16="http://schemas.microsoft.com/office/drawing/2014/main" id="{ABC33907-3DF2-F34B-9DFF-46D4AA04E94F}"/>
              </a:ext>
            </a:extLst>
          </p:cNvPr>
          <p:cNvSpPr/>
          <p:nvPr/>
        </p:nvSpPr>
        <p:spPr>
          <a:xfrm>
            <a:off x="3727117" y="1656600"/>
            <a:ext cx="4342778" cy="3837696"/>
          </a:xfrm>
          <a:custGeom>
            <a:avLst/>
            <a:gdLst/>
            <a:ahLst/>
            <a:cxnLst>
              <a:cxn ang="0">
                <a:pos x="wd2" y="hd2"/>
              </a:cxn>
              <a:cxn ang="5400000">
                <a:pos x="wd2" y="hd2"/>
              </a:cxn>
              <a:cxn ang="10800000">
                <a:pos x="wd2" y="hd2"/>
              </a:cxn>
              <a:cxn ang="16200000">
                <a:pos x="wd2" y="hd2"/>
              </a:cxn>
            </a:cxnLst>
            <a:rect l="0" t="0" r="r" b="b"/>
            <a:pathLst>
              <a:path w="21482" h="21600" extrusionOk="0">
                <a:moveTo>
                  <a:pt x="15439" y="21600"/>
                </a:moveTo>
                <a:lnTo>
                  <a:pt x="6043" y="21600"/>
                </a:lnTo>
                <a:cubicBezTo>
                  <a:pt x="5558" y="21600"/>
                  <a:pt x="5107" y="21305"/>
                  <a:pt x="4870" y="20830"/>
                </a:cubicBezTo>
                <a:lnTo>
                  <a:pt x="178" y="11576"/>
                </a:lnTo>
                <a:cubicBezTo>
                  <a:pt x="-59" y="11102"/>
                  <a:pt x="-59" y="10511"/>
                  <a:pt x="178" y="10024"/>
                </a:cubicBezTo>
                <a:lnTo>
                  <a:pt x="4870" y="770"/>
                </a:lnTo>
                <a:cubicBezTo>
                  <a:pt x="5107" y="295"/>
                  <a:pt x="5558" y="0"/>
                  <a:pt x="6043" y="0"/>
                </a:cubicBezTo>
                <a:lnTo>
                  <a:pt x="15439" y="0"/>
                </a:lnTo>
                <a:cubicBezTo>
                  <a:pt x="15924" y="0"/>
                  <a:pt x="16375" y="295"/>
                  <a:pt x="16612" y="770"/>
                </a:cubicBezTo>
                <a:lnTo>
                  <a:pt x="21304" y="10024"/>
                </a:lnTo>
                <a:cubicBezTo>
                  <a:pt x="21541" y="10498"/>
                  <a:pt x="21541" y="11089"/>
                  <a:pt x="21304" y="11576"/>
                </a:cubicBezTo>
                <a:lnTo>
                  <a:pt x="16612" y="20830"/>
                </a:lnTo>
                <a:cubicBezTo>
                  <a:pt x="16364" y="21305"/>
                  <a:pt x="15913" y="21600"/>
                  <a:pt x="15439" y="21600"/>
                </a:cubicBezTo>
                <a:close/>
                <a:moveTo>
                  <a:pt x="6043" y="1386"/>
                </a:moveTo>
                <a:cubicBezTo>
                  <a:pt x="5998" y="1386"/>
                  <a:pt x="5953" y="1412"/>
                  <a:pt x="5930" y="1463"/>
                </a:cubicBezTo>
                <a:lnTo>
                  <a:pt x="1238" y="10717"/>
                </a:lnTo>
                <a:cubicBezTo>
                  <a:pt x="1216" y="10768"/>
                  <a:pt x="1216" y="10819"/>
                  <a:pt x="1238" y="10858"/>
                </a:cubicBezTo>
                <a:lnTo>
                  <a:pt x="5930" y="20111"/>
                </a:lnTo>
                <a:cubicBezTo>
                  <a:pt x="5953" y="20163"/>
                  <a:pt x="5998" y="20188"/>
                  <a:pt x="6043" y="20188"/>
                </a:cubicBezTo>
                <a:lnTo>
                  <a:pt x="15439" y="20188"/>
                </a:lnTo>
                <a:cubicBezTo>
                  <a:pt x="15484" y="20188"/>
                  <a:pt x="15529" y="20163"/>
                  <a:pt x="15552" y="20111"/>
                </a:cubicBezTo>
                <a:lnTo>
                  <a:pt x="20244" y="10858"/>
                </a:lnTo>
                <a:cubicBezTo>
                  <a:pt x="20266" y="10806"/>
                  <a:pt x="20266" y="10755"/>
                  <a:pt x="20244" y="10717"/>
                </a:cubicBezTo>
                <a:lnTo>
                  <a:pt x="15552" y="1463"/>
                </a:lnTo>
                <a:cubicBezTo>
                  <a:pt x="15529" y="1412"/>
                  <a:pt x="15484" y="1386"/>
                  <a:pt x="15439" y="1386"/>
                </a:cubicBezTo>
                <a:lnTo>
                  <a:pt x="6043" y="1386"/>
                </a:lnTo>
                <a:close/>
              </a:path>
            </a:pathLst>
          </a:custGeom>
          <a:solidFill>
            <a:schemeClr val="tx1">
              <a:lumMod val="95000"/>
              <a:lumOff val="5000"/>
            </a:scheme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3000">
              <a:solidFill>
                <a:srgbClr val="FFFFFF"/>
              </a:solidFill>
              <a:effectLst>
                <a:outerShdw blurRad="38100" dist="12700" dir="5400000" rotWithShape="0">
                  <a:srgbClr val="000000">
                    <a:alpha val="50000"/>
                  </a:srgbClr>
                </a:outerShdw>
              </a:effectLst>
            </a:endParaRPr>
          </a:p>
        </p:txBody>
      </p:sp>
      <p:sp>
        <p:nvSpPr>
          <p:cNvPr id="13" name="Shape">
            <a:extLst>
              <a:ext uri="{FF2B5EF4-FFF2-40B4-BE49-F238E27FC236}">
                <a16:creationId xmlns:a16="http://schemas.microsoft.com/office/drawing/2014/main" id="{ADDD2EEC-2E55-FA40-BF52-738002E6B0AF}"/>
              </a:ext>
            </a:extLst>
          </p:cNvPr>
          <p:cNvSpPr/>
          <p:nvPr/>
        </p:nvSpPr>
        <p:spPr>
          <a:xfrm>
            <a:off x="4251581" y="1230913"/>
            <a:ext cx="2148017" cy="1108212"/>
          </a:xfrm>
          <a:custGeom>
            <a:avLst/>
            <a:gdLst/>
            <a:ahLst/>
            <a:cxnLst>
              <a:cxn ang="0">
                <a:pos x="wd2" y="hd2"/>
              </a:cxn>
              <a:cxn ang="5400000">
                <a:pos x="wd2" y="hd2"/>
              </a:cxn>
              <a:cxn ang="10800000">
                <a:pos x="wd2" y="hd2"/>
              </a:cxn>
              <a:cxn ang="16200000">
                <a:pos x="wd2" y="hd2"/>
              </a:cxn>
            </a:cxnLst>
            <a:rect l="0" t="0" r="r" b="b"/>
            <a:pathLst>
              <a:path w="21531" h="21600" extrusionOk="0">
                <a:moveTo>
                  <a:pt x="21531" y="15200"/>
                </a:moveTo>
                <a:lnTo>
                  <a:pt x="16182" y="8800"/>
                </a:lnTo>
                <a:lnTo>
                  <a:pt x="16182" y="12933"/>
                </a:lnTo>
                <a:lnTo>
                  <a:pt x="11474" y="12933"/>
                </a:lnTo>
                <a:lnTo>
                  <a:pt x="11771" y="11956"/>
                </a:lnTo>
                <a:cubicBezTo>
                  <a:pt x="12045" y="11067"/>
                  <a:pt x="12045" y="9911"/>
                  <a:pt x="11771" y="9022"/>
                </a:cubicBezTo>
                <a:lnTo>
                  <a:pt x="9531" y="1467"/>
                </a:lnTo>
                <a:cubicBezTo>
                  <a:pt x="9257" y="578"/>
                  <a:pt x="8754" y="0"/>
                  <a:pt x="8228" y="0"/>
                </a:cubicBezTo>
                <a:lnTo>
                  <a:pt x="3748" y="0"/>
                </a:lnTo>
                <a:cubicBezTo>
                  <a:pt x="3200" y="0"/>
                  <a:pt x="2720" y="578"/>
                  <a:pt x="2445" y="1467"/>
                </a:cubicBezTo>
                <a:lnTo>
                  <a:pt x="205" y="9022"/>
                </a:lnTo>
                <a:cubicBezTo>
                  <a:pt x="-69" y="9911"/>
                  <a:pt x="-69" y="11067"/>
                  <a:pt x="205" y="11956"/>
                </a:cubicBezTo>
                <a:lnTo>
                  <a:pt x="2445" y="19511"/>
                </a:lnTo>
                <a:cubicBezTo>
                  <a:pt x="2720" y="20400"/>
                  <a:pt x="3222" y="20978"/>
                  <a:pt x="3748" y="20978"/>
                </a:cubicBezTo>
                <a:lnTo>
                  <a:pt x="8228" y="20978"/>
                </a:lnTo>
                <a:cubicBezTo>
                  <a:pt x="8777" y="20978"/>
                  <a:pt x="9257" y="20400"/>
                  <a:pt x="9531" y="19511"/>
                </a:cubicBezTo>
                <a:lnTo>
                  <a:pt x="10057" y="17778"/>
                </a:lnTo>
                <a:lnTo>
                  <a:pt x="16205" y="17778"/>
                </a:lnTo>
                <a:lnTo>
                  <a:pt x="16205" y="21600"/>
                </a:lnTo>
                <a:lnTo>
                  <a:pt x="21531" y="15200"/>
                </a:lnTo>
                <a:close/>
              </a:path>
            </a:pathLst>
          </a:custGeom>
          <a:solidFill>
            <a:schemeClr val="accent4"/>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14" name="Shape">
            <a:extLst>
              <a:ext uri="{FF2B5EF4-FFF2-40B4-BE49-F238E27FC236}">
                <a16:creationId xmlns:a16="http://schemas.microsoft.com/office/drawing/2014/main" id="{7BA7D26F-41D5-9B44-A33A-BE760512323E}"/>
              </a:ext>
            </a:extLst>
          </p:cNvPr>
          <p:cNvSpPr/>
          <p:nvPr/>
        </p:nvSpPr>
        <p:spPr>
          <a:xfrm>
            <a:off x="6349430" y="1230911"/>
            <a:ext cx="1194864" cy="1986122"/>
          </a:xfrm>
          <a:custGeom>
            <a:avLst/>
            <a:gdLst/>
            <a:ahLst/>
            <a:cxnLst>
              <a:cxn ang="0">
                <a:pos x="wd2" y="hd2"/>
              </a:cxn>
              <a:cxn ang="5400000">
                <a:pos x="wd2" y="hd2"/>
              </a:cxn>
              <a:cxn ang="10800000">
                <a:pos x="wd2" y="hd2"/>
              </a:cxn>
              <a:cxn ang="16200000">
                <a:pos x="wd2" y="hd2"/>
              </a:cxn>
            </a:cxnLst>
            <a:rect l="0" t="0" r="r" b="b"/>
            <a:pathLst>
              <a:path w="21355" h="21600" extrusionOk="0">
                <a:moveTo>
                  <a:pt x="16995" y="10887"/>
                </a:moveTo>
                <a:lnTo>
                  <a:pt x="20989" y="6671"/>
                </a:lnTo>
                <a:cubicBezTo>
                  <a:pt x="21478" y="6175"/>
                  <a:pt x="21478" y="5530"/>
                  <a:pt x="20989" y="5034"/>
                </a:cubicBezTo>
                <a:lnTo>
                  <a:pt x="16995" y="818"/>
                </a:lnTo>
                <a:cubicBezTo>
                  <a:pt x="16506" y="322"/>
                  <a:pt x="15609" y="0"/>
                  <a:pt x="14672" y="0"/>
                </a:cubicBezTo>
                <a:lnTo>
                  <a:pt x="6684" y="0"/>
                </a:lnTo>
                <a:cubicBezTo>
                  <a:pt x="5706" y="0"/>
                  <a:pt x="4850" y="322"/>
                  <a:pt x="4361" y="818"/>
                </a:cubicBezTo>
                <a:lnTo>
                  <a:pt x="367" y="5034"/>
                </a:lnTo>
                <a:cubicBezTo>
                  <a:pt x="-122" y="5530"/>
                  <a:pt x="-122" y="6175"/>
                  <a:pt x="367" y="6671"/>
                </a:cubicBezTo>
                <a:lnTo>
                  <a:pt x="4361" y="10887"/>
                </a:lnTo>
                <a:cubicBezTo>
                  <a:pt x="4850" y="11383"/>
                  <a:pt x="5747" y="11705"/>
                  <a:pt x="6684" y="11705"/>
                </a:cubicBezTo>
                <a:lnTo>
                  <a:pt x="8314" y="11705"/>
                </a:lnTo>
                <a:lnTo>
                  <a:pt x="13572" y="17235"/>
                </a:lnTo>
                <a:lnTo>
                  <a:pt x="10393" y="18351"/>
                </a:lnTo>
                <a:lnTo>
                  <a:pt x="20255" y="21600"/>
                </a:lnTo>
                <a:lnTo>
                  <a:pt x="20581" y="14780"/>
                </a:lnTo>
                <a:lnTo>
                  <a:pt x="17443" y="15871"/>
                </a:lnTo>
                <a:lnTo>
                  <a:pt x="13490" y="11680"/>
                </a:lnTo>
                <a:lnTo>
                  <a:pt x="14753" y="11680"/>
                </a:lnTo>
                <a:cubicBezTo>
                  <a:pt x="15650" y="11705"/>
                  <a:pt x="16547" y="11383"/>
                  <a:pt x="16995" y="10887"/>
                </a:cubicBezTo>
                <a:close/>
              </a:path>
            </a:pathLst>
          </a:custGeom>
          <a:solidFill>
            <a:schemeClr val="accent2"/>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15" name="Shape">
            <a:extLst>
              <a:ext uri="{FF2B5EF4-FFF2-40B4-BE49-F238E27FC236}">
                <a16:creationId xmlns:a16="http://schemas.microsoft.com/office/drawing/2014/main" id="{27A003AC-C506-F146-9346-C7636F148278}"/>
              </a:ext>
            </a:extLst>
          </p:cNvPr>
          <p:cNvSpPr/>
          <p:nvPr/>
        </p:nvSpPr>
        <p:spPr>
          <a:xfrm>
            <a:off x="4251579" y="3929310"/>
            <a:ext cx="1198888" cy="2002080"/>
          </a:xfrm>
          <a:custGeom>
            <a:avLst/>
            <a:gdLst/>
            <a:ahLst/>
            <a:cxnLst>
              <a:cxn ang="0">
                <a:pos x="wd2" y="hd2"/>
              </a:cxn>
              <a:cxn ang="5400000">
                <a:pos x="wd2" y="hd2"/>
              </a:cxn>
              <a:cxn ang="10800000">
                <a:pos x="wd2" y="hd2"/>
              </a:cxn>
              <a:cxn ang="16200000">
                <a:pos x="wd2" y="hd2"/>
              </a:cxn>
            </a:cxnLst>
            <a:rect l="0" t="0" r="r" b="b"/>
            <a:pathLst>
              <a:path w="21347" h="21600" extrusionOk="0">
                <a:moveTo>
                  <a:pt x="20991" y="14958"/>
                </a:moveTo>
                <a:lnTo>
                  <a:pt x="17012" y="10775"/>
                </a:lnTo>
                <a:cubicBezTo>
                  <a:pt x="16525" y="10283"/>
                  <a:pt x="15631" y="9964"/>
                  <a:pt x="14698" y="9964"/>
                </a:cubicBezTo>
                <a:lnTo>
                  <a:pt x="12830" y="9964"/>
                </a:lnTo>
                <a:lnTo>
                  <a:pt x="7470" y="4330"/>
                </a:lnTo>
                <a:lnTo>
                  <a:pt x="10637" y="3223"/>
                </a:lnTo>
                <a:lnTo>
                  <a:pt x="812" y="0"/>
                </a:lnTo>
                <a:lnTo>
                  <a:pt x="487" y="6765"/>
                </a:lnTo>
                <a:lnTo>
                  <a:pt x="3573" y="5683"/>
                </a:lnTo>
                <a:lnTo>
                  <a:pt x="7673" y="9988"/>
                </a:lnTo>
                <a:lnTo>
                  <a:pt x="6658" y="9988"/>
                </a:lnTo>
                <a:cubicBezTo>
                  <a:pt x="5684" y="9988"/>
                  <a:pt x="4831" y="10308"/>
                  <a:pt x="4344" y="10800"/>
                </a:cubicBezTo>
                <a:lnTo>
                  <a:pt x="365" y="14982"/>
                </a:lnTo>
                <a:cubicBezTo>
                  <a:pt x="-122" y="15474"/>
                  <a:pt x="-122" y="16114"/>
                  <a:pt x="365" y="16606"/>
                </a:cubicBezTo>
                <a:lnTo>
                  <a:pt x="4344" y="20788"/>
                </a:lnTo>
                <a:cubicBezTo>
                  <a:pt x="4831" y="21280"/>
                  <a:pt x="5725" y="21600"/>
                  <a:pt x="6658" y="21600"/>
                </a:cubicBezTo>
                <a:lnTo>
                  <a:pt x="14616" y="21600"/>
                </a:lnTo>
                <a:cubicBezTo>
                  <a:pt x="15591" y="21600"/>
                  <a:pt x="16443" y="21280"/>
                  <a:pt x="16931" y="20788"/>
                </a:cubicBezTo>
                <a:lnTo>
                  <a:pt x="20910" y="16606"/>
                </a:lnTo>
                <a:cubicBezTo>
                  <a:pt x="21478" y="16089"/>
                  <a:pt x="21478" y="15474"/>
                  <a:pt x="20991" y="14958"/>
                </a:cubicBezTo>
                <a:close/>
              </a:path>
            </a:pathLst>
          </a:custGeom>
          <a:solidFill>
            <a:schemeClr val="accent6"/>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16" name="Shape">
            <a:extLst>
              <a:ext uri="{FF2B5EF4-FFF2-40B4-BE49-F238E27FC236}">
                <a16:creationId xmlns:a16="http://schemas.microsoft.com/office/drawing/2014/main" id="{461029B0-B6AE-DB4C-BC2B-2356CDB568D3}"/>
              </a:ext>
            </a:extLst>
          </p:cNvPr>
          <p:cNvSpPr/>
          <p:nvPr/>
        </p:nvSpPr>
        <p:spPr>
          <a:xfrm>
            <a:off x="5391716" y="4795813"/>
            <a:ext cx="2134628" cy="1115053"/>
          </a:xfrm>
          <a:custGeom>
            <a:avLst/>
            <a:gdLst/>
            <a:ahLst/>
            <a:cxnLst>
              <a:cxn ang="0">
                <a:pos x="wd2" y="hd2"/>
              </a:cxn>
              <a:cxn ang="5400000">
                <a:pos x="wd2" y="hd2"/>
              </a:cxn>
              <a:cxn ang="10800000">
                <a:pos x="wd2" y="hd2"/>
              </a:cxn>
              <a:cxn ang="16200000">
                <a:pos x="wd2" y="hd2"/>
              </a:cxn>
            </a:cxnLst>
            <a:rect l="0" t="0" r="r" b="b"/>
            <a:pathLst>
              <a:path w="21534" h="21600" extrusionOk="0">
                <a:moveTo>
                  <a:pt x="21347" y="9674"/>
                </a:moveTo>
                <a:lnTo>
                  <a:pt x="19093" y="2164"/>
                </a:lnTo>
                <a:cubicBezTo>
                  <a:pt x="18817" y="1281"/>
                  <a:pt x="18311" y="707"/>
                  <a:pt x="17781" y="707"/>
                </a:cubicBezTo>
                <a:lnTo>
                  <a:pt x="13250" y="707"/>
                </a:lnTo>
                <a:cubicBezTo>
                  <a:pt x="12698" y="707"/>
                  <a:pt x="12215" y="1281"/>
                  <a:pt x="11939" y="2164"/>
                </a:cubicBezTo>
                <a:lnTo>
                  <a:pt x="11410" y="3931"/>
                </a:lnTo>
                <a:lnTo>
                  <a:pt x="5383" y="3931"/>
                </a:lnTo>
                <a:lnTo>
                  <a:pt x="5383" y="0"/>
                </a:lnTo>
                <a:lnTo>
                  <a:pt x="0" y="6361"/>
                </a:lnTo>
                <a:lnTo>
                  <a:pt x="5383" y="12721"/>
                </a:lnTo>
                <a:lnTo>
                  <a:pt x="5383" y="8790"/>
                </a:lnTo>
                <a:lnTo>
                  <a:pt x="9960" y="8790"/>
                </a:lnTo>
                <a:lnTo>
                  <a:pt x="9684" y="9718"/>
                </a:lnTo>
                <a:cubicBezTo>
                  <a:pt x="9408" y="10601"/>
                  <a:pt x="9408" y="11750"/>
                  <a:pt x="9684" y="12633"/>
                </a:cubicBezTo>
                <a:lnTo>
                  <a:pt x="11939" y="20142"/>
                </a:lnTo>
                <a:cubicBezTo>
                  <a:pt x="12215" y="21026"/>
                  <a:pt x="12721" y="21600"/>
                  <a:pt x="13250" y="21600"/>
                </a:cubicBezTo>
                <a:lnTo>
                  <a:pt x="17758" y="21600"/>
                </a:lnTo>
                <a:cubicBezTo>
                  <a:pt x="18311" y="21600"/>
                  <a:pt x="18794" y="21026"/>
                  <a:pt x="19070" y="20142"/>
                </a:cubicBezTo>
                <a:lnTo>
                  <a:pt x="21324" y="12633"/>
                </a:lnTo>
                <a:cubicBezTo>
                  <a:pt x="21600" y="11706"/>
                  <a:pt x="21600" y="10601"/>
                  <a:pt x="21347" y="9674"/>
                </a:cubicBezTo>
                <a:close/>
              </a:path>
            </a:pathLst>
          </a:custGeom>
          <a:solidFill>
            <a:schemeClr val="accent3"/>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17" name="Shape">
            <a:extLst>
              <a:ext uri="{FF2B5EF4-FFF2-40B4-BE49-F238E27FC236}">
                <a16:creationId xmlns:a16="http://schemas.microsoft.com/office/drawing/2014/main" id="{A7C0173E-76AA-0842-8AFA-C6F321223D03}"/>
              </a:ext>
            </a:extLst>
          </p:cNvPr>
          <p:cNvSpPr/>
          <p:nvPr/>
        </p:nvSpPr>
        <p:spPr>
          <a:xfrm>
            <a:off x="6965102" y="3024763"/>
            <a:ext cx="1596193" cy="1774055"/>
          </a:xfrm>
          <a:custGeom>
            <a:avLst/>
            <a:gdLst/>
            <a:ahLst/>
            <a:cxnLst>
              <a:cxn ang="0">
                <a:pos x="wd2" y="hd2"/>
              </a:cxn>
              <a:cxn ang="5400000">
                <a:pos x="wd2" y="hd2"/>
              </a:cxn>
              <a:cxn ang="10800000">
                <a:pos x="wd2" y="hd2"/>
              </a:cxn>
              <a:cxn ang="16200000">
                <a:pos x="wd2" y="hd2"/>
              </a:cxn>
            </a:cxnLst>
            <a:rect l="0" t="0" r="r" b="b"/>
            <a:pathLst>
              <a:path w="21508" h="21600" extrusionOk="0">
                <a:moveTo>
                  <a:pt x="21231" y="5636"/>
                </a:moveTo>
                <a:lnTo>
                  <a:pt x="18220" y="916"/>
                </a:lnTo>
                <a:cubicBezTo>
                  <a:pt x="17851" y="361"/>
                  <a:pt x="17176" y="0"/>
                  <a:pt x="16469" y="0"/>
                </a:cubicBezTo>
                <a:lnTo>
                  <a:pt x="10447" y="0"/>
                </a:lnTo>
                <a:cubicBezTo>
                  <a:pt x="9709" y="0"/>
                  <a:pt x="9064" y="361"/>
                  <a:pt x="8695" y="916"/>
                </a:cubicBezTo>
                <a:lnTo>
                  <a:pt x="5684" y="5636"/>
                </a:lnTo>
                <a:cubicBezTo>
                  <a:pt x="5316" y="6191"/>
                  <a:pt x="5316" y="6913"/>
                  <a:pt x="5684" y="7468"/>
                </a:cubicBezTo>
                <a:lnTo>
                  <a:pt x="6483" y="8718"/>
                </a:lnTo>
                <a:lnTo>
                  <a:pt x="2335" y="15187"/>
                </a:lnTo>
                <a:lnTo>
                  <a:pt x="0" y="13965"/>
                </a:lnTo>
                <a:lnTo>
                  <a:pt x="246" y="21600"/>
                </a:lnTo>
                <a:lnTo>
                  <a:pt x="7681" y="17963"/>
                </a:lnTo>
                <a:lnTo>
                  <a:pt x="5254" y="16714"/>
                </a:lnTo>
                <a:lnTo>
                  <a:pt x="8419" y="11744"/>
                </a:lnTo>
                <a:lnTo>
                  <a:pt x="8695" y="12188"/>
                </a:lnTo>
                <a:cubicBezTo>
                  <a:pt x="9064" y="12743"/>
                  <a:pt x="9740" y="13104"/>
                  <a:pt x="10447" y="13104"/>
                </a:cubicBezTo>
                <a:lnTo>
                  <a:pt x="16469" y="13104"/>
                </a:lnTo>
                <a:cubicBezTo>
                  <a:pt x="17206" y="13104"/>
                  <a:pt x="17851" y="12743"/>
                  <a:pt x="18220" y="12188"/>
                </a:cubicBezTo>
                <a:lnTo>
                  <a:pt x="21231" y="7468"/>
                </a:lnTo>
                <a:cubicBezTo>
                  <a:pt x="21600" y="6885"/>
                  <a:pt x="21600" y="6191"/>
                  <a:pt x="21231" y="5636"/>
                </a:cubicBezTo>
                <a:close/>
              </a:path>
            </a:pathLst>
          </a:custGeom>
          <a:solidFill>
            <a:schemeClr val="accent5"/>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18" name="Shape">
            <a:extLst>
              <a:ext uri="{FF2B5EF4-FFF2-40B4-BE49-F238E27FC236}">
                <a16:creationId xmlns:a16="http://schemas.microsoft.com/office/drawing/2014/main" id="{F7FAEE51-F0D6-B24D-A417-6ACBE951DF3A}"/>
              </a:ext>
            </a:extLst>
          </p:cNvPr>
          <p:cNvSpPr/>
          <p:nvPr/>
        </p:nvSpPr>
        <p:spPr>
          <a:xfrm>
            <a:off x="3225459" y="2363484"/>
            <a:ext cx="1605313" cy="1726165"/>
          </a:xfrm>
          <a:custGeom>
            <a:avLst/>
            <a:gdLst/>
            <a:ahLst/>
            <a:cxnLst>
              <a:cxn ang="0">
                <a:pos x="wd2" y="hd2"/>
              </a:cxn>
              <a:cxn ang="5400000">
                <a:pos x="wd2" y="hd2"/>
              </a:cxn>
              <a:cxn ang="10800000">
                <a:pos x="wd2" y="hd2"/>
              </a:cxn>
              <a:cxn ang="16200000">
                <a:pos x="wd2" y="hd2"/>
              </a:cxn>
            </a:cxnLst>
            <a:rect l="0" t="0" r="r" b="b"/>
            <a:pathLst>
              <a:path w="21508" h="21600" extrusionOk="0">
                <a:moveTo>
                  <a:pt x="21508" y="7847"/>
                </a:moveTo>
                <a:lnTo>
                  <a:pt x="21264" y="0"/>
                </a:lnTo>
                <a:lnTo>
                  <a:pt x="13870" y="3738"/>
                </a:lnTo>
                <a:lnTo>
                  <a:pt x="16100" y="4936"/>
                </a:lnTo>
                <a:lnTo>
                  <a:pt x="13137" y="9730"/>
                </a:lnTo>
                <a:lnTo>
                  <a:pt x="12740" y="9074"/>
                </a:lnTo>
                <a:cubicBezTo>
                  <a:pt x="12373" y="8503"/>
                  <a:pt x="11701" y="8132"/>
                  <a:pt x="10998" y="8132"/>
                </a:cubicBezTo>
                <a:lnTo>
                  <a:pt x="5010" y="8132"/>
                </a:lnTo>
                <a:cubicBezTo>
                  <a:pt x="4277" y="8132"/>
                  <a:pt x="3635" y="8503"/>
                  <a:pt x="3269" y="9074"/>
                </a:cubicBezTo>
                <a:lnTo>
                  <a:pt x="275" y="13924"/>
                </a:lnTo>
                <a:cubicBezTo>
                  <a:pt x="-92" y="14495"/>
                  <a:pt x="-92" y="15237"/>
                  <a:pt x="275" y="15808"/>
                </a:cubicBezTo>
                <a:lnTo>
                  <a:pt x="3269" y="20658"/>
                </a:lnTo>
                <a:cubicBezTo>
                  <a:pt x="3635" y="21229"/>
                  <a:pt x="4307" y="21600"/>
                  <a:pt x="5010" y="21600"/>
                </a:cubicBezTo>
                <a:lnTo>
                  <a:pt x="10998" y="21600"/>
                </a:lnTo>
                <a:cubicBezTo>
                  <a:pt x="11731" y="21600"/>
                  <a:pt x="12373" y="21229"/>
                  <a:pt x="12740" y="20658"/>
                </a:cubicBezTo>
                <a:lnTo>
                  <a:pt x="15734" y="15808"/>
                </a:lnTo>
                <a:cubicBezTo>
                  <a:pt x="16100" y="15237"/>
                  <a:pt x="16100" y="14495"/>
                  <a:pt x="15734" y="13924"/>
                </a:cubicBezTo>
                <a:lnTo>
                  <a:pt x="15062" y="12812"/>
                </a:lnTo>
                <a:lnTo>
                  <a:pt x="18972" y="6477"/>
                </a:lnTo>
                <a:lnTo>
                  <a:pt x="21508" y="7847"/>
                </a:lnTo>
                <a:close/>
              </a:path>
            </a:pathLst>
          </a:custGeom>
          <a:solidFill>
            <a:schemeClr val="accent1"/>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grpSp>
        <p:nvGrpSpPr>
          <p:cNvPr id="19" name="Group 18">
            <a:extLst>
              <a:ext uri="{FF2B5EF4-FFF2-40B4-BE49-F238E27FC236}">
                <a16:creationId xmlns:a16="http://schemas.microsoft.com/office/drawing/2014/main" id="{32306301-D796-4546-8A6B-02DFE3FD5F16}"/>
              </a:ext>
            </a:extLst>
          </p:cNvPr>
          <p:cNvGrpSpPr/>
          <p:nvPr/>
        </p:nvGrpSpPr>
        <p:grpSpPr>
          <a:xfrm>
            <a:off x="4897041" y="2821282"/>
            <a:ext cx="2002930" cy="1228597"/>
            <a:chOff x="8921977" y="1405170"/>
            <a:chExt cx="2926080" cy="1228597"/>
          </a:xfrm>
        </p:grpSpPr>
        <p:sp>
          <p:nvSpPr>
            <p:cNvPr id="20" name="TextBox 29">
              <a:extLst>
                <a:ext uri="{FF2B5EF4-FFF2-40B4-BE49-F238E27FC236}">
                  <a16:creationId xmlns:a16="http://schemas.microsoft.com/office/drawing/2014/main" id="{2479D4D5-D449-1748-9FDD-0C3A5A7D1BAD}"/>
                </a:ext>
              </a:extLst>
            </p:cNvPr>
            <p:cNvSpPr txBox="1"/>
            <p:nvPr/>
          </p:nvSpPr>
          <p:spPr>
            <a:xfrm>
              <a:off x="8921977" y="1405170"/>
              <a:ext cx="2926080" cy="523220"/>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800" dirty="0" err="1">
                  <a:latin typeface="Arial" panose="020B0604020202020204" pitchFamily="34" charset="0"/>
                  <a:cs typeface="Arial" panose="020B0604020202020204" pitchFamily="34" charset="0"/>
                </a:rPr>
                <a:t>DevSecOps</a:t>
              </a:r>
              <a:endParaRPr lang="en-US" sz="2800" b="1" noProof="1">
                <a:solidFill>
                  <a:schemeClr val="bg1"/>
                </a:solidFill>
                <a:latin typeface="Arial" panose="020B0604020202020204" pitchFamily="34" charset="0"/>
                <a:cs typeface="Arial" panose="020B0604020202020204" pitchFamily="34" charset="0"/>
              </a:endParaRPr>
            </a:p>
          </p:txBody>
        </p:sp>
        <p:sp>
          <p:nvSpPr>
            <p:cNvPr id="21" name="TextBox 30">
              <a:extLst>
                <a:ext uri="{FF2B5EF4-FFF2-40B4-BE49-F238E27FC236}">
                  <a16:creationId xmlns:a16="http://schemas.microsoft.com/office/drawing/2014/main" id="{ACB1D35D-6D85-D847-A9BB-55FC57810797}"/>
                </a:ext>
              </a:extLst>
            </p:cNvPr>
            <p:cNvSpPr txBox="1"/>
            <p:nvPr/>
          </p:nvSpPr>
          <p:spPr>
            <a:xfrm>
              <a:off x="8921977" y="1925881"/>
              <a:ext cx="2926080" cy="707886"/>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000" dirty="0">
                  <a:latin typeface="Arial" panose="020B0604020202020204" pitchFamily="34" charset="0"/>
                  <a:cs typeface="Arial" panose="020B0604020202020204" pitchFamily="34" charset="0"/>
                </a:rPr>
                <a:t>Process Chain </a:t>
              </a:r>
            </a:p>
            <a:p>
              <a:pPr algn="ctr"/>
              <a:r>
                <a:rPr lang="en-GB" sz="2000" dirty="0">
                  <a:latin typeface="Arial" panose="020B0604020202020204" pitchFamily="34" charset="0"/>
                  <a:cs typeface="Arial" panose="020B0604020202020204" pitchFamily="34" charset="0"/>
                </a:rPr>
                <a:t>(abridged!)</a:t>
              </a:r>
              <a:endParaRPr lang="en-US" sz="2000" noProof="1">
                <a:solidFill>
                  <a:schemeClr val="bg1">
                    <a:lumMod val="75000"/>
                  </a:schemeClr>
                </a:solidFill>
                <a:latin typeface="Arial" panose="020B0604020202020204" pitchFamily="34" charset="0"/>
                <a:cs typeface="Arial" panose="020B0604020202020204" pitchFamily="34" charset="0"/>
              </a:endParaRPr>
            </a:p>
          </p:txBody>
        </p:sp>
      </p:gr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03411" y="1394595"/>
            <a:ext cx="705603" cy="705603"/>
          </a:xfrm>
          <a:prstGeom prst="rect">
            <a:avLst/>
          </a:prstGeom>
        </p:spPr>
      </p:pic>
      <p:grpSp>
        <p:nvGrpSpPr>
          <p:cNvPr id="23" name="Group 22">
            <a:extLst>
              <a:ext uri="{FF2B5EF4-FFF2-40B4-BE49-F238E27FC236}">
                <a16:creationId xmlns:a16="http://schemas.microsoft.com/office/drawing/2014/main" id="{32306301-D796-4546-8A6B-02DFE3FD5F16}"/>
              </a:ext>
            </a:extLst>
          </p:cNvPr>
          <p:cNvGrpSpPr/>
          <p:nvPr/>
        </p:nvGrpSpPr>
        <p:grpSpPr>
          <a:xfrm>
            <a:off x="1880786" y="1009986"/>
            <a:ext cx="2002930" cy="2028816"/>
            <a:chOff x="8921977" y="1466725"/>
            <a:chExt cx="2926080" cy="2028816"/>
          </a:xfrm>
        </p:grpSpPr>
        <p:sp>
          <p:nvSpPr>
            <p:cNvPr id="24" name="TextBox 29">
              <a:extLst>
                <a:ext uri="{FF2B5EF4-FFF2-40B4-BE49-F238E27FC236}">
                  <a16:creationId xmlns:a16="http://schemas.microsoft.com/office/drawing/2014/main" id="{2479D4D5-D449-1748-9FDD-0C3A5A7D1BAD}"/>
                </a:ext>
              </a:extLst>
            </p:cNvPr>
            <p:cNvSpPr txBox="1"/>
            <p:nvPr/>
          </p:nvSpPr>
          <p:spPr>
            <a:xfrm>
              <a:off x="8921977" y="1466725"/>
              <a:ext cx="2926080" cy="461665"/>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400" dirty="0">
                  <a:latin typeface="Arial" panose="020B0604020202020204" pitchFamily="34" charset="0"/>
                  <a:cs typeface="Arial" panose="020B0604020202020204" pitchFamily="34" charset="0"/>
                </a:rPr>
                <a:t>Culture</a:t>
              </a:r>
              <a:endParaRPr lang="en-US" sz="2400" b="1" noProof="1">
                <a:solidFill>
                  <a:schemeClr val="bg1"/>
                </a:solidFill>
                <a:latin typeface="Arial" panose="020B0604020202020204" pitchFamily="34" charset="0"/>
                <a:cs typeface="Arial" panose="020B0604020202020204" pitchFamily="34" charset="0"/>
              </a:endParaRPr>
            </a:p>
          </p:txBody>
        </p:sp>
        <p:sp>
          <p:nvSpPr>
            <p:cNvPr id="25" name="TextBox 30">
              <a:extLst>
                <a:ext uri="{FF2B5EF4-FFF2-40B4-BE49-F238E27FC236}">
                  <a16:creationId xmlns:a16="http://schemas.microsoft.com/office/drawing/2014/main" id="{ACB1D35D-6D85-D847-A9BB-55FC57810797}"/>
                </a:ext>
              </a:extLst>
            </p:cNvPr>
            <p:cNvSpPr txBox="1"/>
            <p:nvPr/>
          </p:nvSpPr>
          <p:spPr>
            <a:xfrm>
              <a:off x="8921977" y="1925881"/>
              <a:ext cx="2926080" cy="1569660"/>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Secure code training</a:t>
              </a:r>
              <a:endParaRPr lang="en-US" sz="1200" noProof="1">
                <a:solidFill>
                  <a:schemeClr val="bg1">
                    <a:lumMod val="75000"/>
                  </a:schemeClr>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Peer reviews</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Unit testing</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Coding champion</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Threat modelling</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Coding standards</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First warning … stop reading!</a:t>
              </a:r>
            </a:p>
          </p:txBody>
        </p:sp>
      </p:grpSp>
      <p:pic>
        <p:nvPicPr>
          <p:cNvPr id="26" name="Picture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09425" y="3198699"/>
            <a:ext cx="705603" cy="705603"/>
          </a:xfrm>
          <a:prstGeom prst="rect">
            <a:avLst/>
          </a:prstGeom>
        </p:spPr>
      </p:pic>
      <p:grpSp>
        <p:nvGrpSpPr>
          <p:cNvPr id="27" name="Group 26">
            <a:extLst>
              <a:ext uri="{FF2B5EF4-FFF2-40B4-BE49-F238E27FC236}">
                <a16:creationId xmlns:a16="http://schemas.microsoft.com/office/drawing/2014/main" id="{32306301-D796-4546-8A6B-02DFE3FD5F16}"/>
              </a:ext>
            </a:extLst>
          </p:cNvPr>
          <p:cNvGrpSpPr/>
          <p:nvPr/>
        </p:nvGrpSpPr>
        <p:grpSpPr>
          <a:xfrm>
            <a:off x="8682389" y="2571003"/>
            <a:ext cx="2655238" cy="1760012"/>
            <a:chOff x="8921977" y="1097393"/>
            <a:chExt cx="2926080" cy="2605315"/>
          </a:xfrm>
        </p:grpSpPr>
        <p:sp>
          <p:nvSpPr>
            <p:cNvPr id="28" name="TextBox 29">
              <a:extLst>
                <a:ext uri="{FF2B5EF4-FFF2-40B4-BE49-F238E27FC236}">
                  <a16:creationId xmlns:a16="http://schemas.microsoft.com/office/drawing/2014/main" id="{2479D4D5-D449-1748-9FDD-0C3A5A7D1BAD}"/>
                </a:ext>
              </a:extLst>
            </p:cNvPr>
            <p:cNvSpPr txBox="1"/>
            <p:nvPr/>
          </p:nvSpPr>
          <p:spPr>
            <a:xfrm>
              <a:off x="8921977" y="1097393"/>
              <a:ext cx="2926080" cy="83099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400" dirty="0">
                  <a:latin typeface="Arial" panose="020B0604020202020204" pitchFamily="34" charset="0"/>
                  <a:cs typeface="Arial" panose="020B0604020202020204" pitchFamily="34" charset="0"/>
                </a:rPr>
                <a:t>Developer Tooling</a:t>
              </a:r>
              <a:endParaRPr lang="en-US" sz="2400" b="1" noProof="1">
                <a:solidFill>
                  <a:schemeClr val="bg1"/>
                </a:solidFill>
                <a:latin typeface="Arial" panose="020B0604020202020204" pitchFamily="34" charset="0"/>
                <a:cs typeface="Arial" panose="020B0604020202020204" pitchFamily="34" charset="0"/>
              </a:endParaRPr>
            </a:p>
          </p:txBody>
        </p:sp>
        <p:sp>
          <p:nvSpPr>
            <p:cNvPr id="29" name="TextBox 30">
              <a:extLst>
                <a:ext uri="{FF2B5EF4-FFF2-40B4-BE49-F238E27FC236}">
                  <a16:creationId xmlns:a16="http://schemas.microsoft.com/office/drawing/2014/main" id="{ACB1D35D-6D85-D847-A9BB-55FC57810797}"/>
                </a:ext>
              </a:extLst>
            </p:cNvPr>
            <p:cNvSpPr txBox="1"/>
            <p:nvPr/>
          </p:nvSpPr>
          <p:spPr>
            <a:xfrm>
              <a:off x="8921977" y="1925882"/>
              <a:ext cx="2926080" cy="1776826"/>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IDE</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Package Management</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Application Lifecycle Management</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Ticketing system</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DAST tooling</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Source control</a:t>
              </a:r>
            </a:p>
          </p:txBody>
        </p:sp>
      </p:grpSp>
      <p:grpSp>
        <p:nvGrpSpPr>
          <p:cNvPr id="30" name="Group 29">
            <a:extLst>
              <a:ext uri="{FF2B5EF4-FFF2-40B4-BE49-F238E27FC236}">
                <a16:creationId xmlns:a16="http://schemas.microsoft.com/office/drawing/2014/main" id="{32306301-D796-4546-8A6B-02DFE3FD5F16}"/>
              </a:ext>
            </a:extLst>
          </p:cNvPr>
          <p:cNvGrpSpPr/>
          <p:nvPr/>
        </p:nvGrpSpPr>
        <p:grpSpPr>
          <a:xfrm>
            <a:off x="7962226" y="1009986"/>
            <a:ext cx="2002930" cy="1659485"/>
            <a:chOff x="8921977" y="1466725"/>
            <a:chExt cx="2926080" cy="1659485"/>
          </a:xfrm>
        </p:grpSpPr>
        <p:sp>
          <p:nvSpPr>
            <p:cNvPr id="31" name="TextBox 29">
              <a:extLst>
                <a:ext uri="{FF2B5EF4-FFF2-40B4-BE49-F238E27FC236}">
                  <a16:creationId xmlns:a16="http://schemas.microsoft.com/office/drawing/2014/main" id="{2479D4D5-D449-1748-9FDD-0C3A5A7D1BAD}"/>
                </a:ext>
              </a:extLst>
            </p:cNvPr>
            <p:cNvSpPr txBox="1"/>
            <p:nvPr/>
          </p:nvSpPr>
          <p:spPr>
            <a:xfrm>
              <a:off x="8921977" y="1466725"/>
              <a:ext cx="2926080" cy="461665"/>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400" dirty="0">
                  <a:latin typeface="Arial" panose="020B0604020202020204" pitchFamily="34" charset="0"/>
                  <a:cs typeface="Arial" panose="020B0604020202020204" pitchFamily="34" charset="0"/>
                </a:rPr>
                <a:t>Infrastructure</a:t>
              </a:r>
              <a:endParaRPr lang="en-US" sz="2400" b="1" noProof="1">
                <a:solidFill>
                  <a:schemeClr val="bg1"/>
                </a:solidFill>
                <a:latin typeface="Arial" panose="020B0604020202020204" pitchFamily="34" charset="0"/>
                <a:cs typeface="Arial" panose="020B0604020202020204" pitchFamily="34" charset="0"/>
              </a:endParaRPr>
            </a:p>
          </p:txBody>
        </p:sp>
        <p:sp>
          <p:nvSpPr>
            <p:cNvPr id="32" name="TextBox 30">
              <a:extLst>
                <a:ext uri="{FF2B5EF4-FFF2-40B4-BE49-F238E27FC236}">
                  <a16:creationId xmlns:a16="http://schemas.microsoft.com/office/drawing/2014/main" id="{ACB1D35D-6D85-D847-A9BB-55FC57810797}"/>
                </a:ext>
              </a:extLst>
            </p:cNvPr>
            <p:cNvSpPr txBox="1"/>
            <p:nvPr/>
          </p:nvSpPr>
          <p:spPr>
            <a:xfrm>
              <a:off x="8921977" y="1925881"/>
              <a:ext cx="2926080" cy="1200329"/>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Image library source</a:t>
              </a:r>
              <a:endParaRPr lang="en-US" sz="1200" noProof="1">
                <a:solidFill>
                  <a:schemeClr val="bg1">
                    <a:lumMod val="75000"/>
                  </a:schemeClr>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Server hardening</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Patching</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Gold image curation</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Networks and firewalls </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Automatic provisioning</a:t>
              </a:r>
            </a:p>
          </p:txBody>
        </p:sp>
      </p:grpSp>
      <p:pic>
        <p:nvPicPr>
          <p:cNvPr id="33" name="Picture 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94060" y="1359081"/>
            <a:ext cx="705603" cy="705603"/>
          </a:xfrm>
          <a:prstGeom prst="rect">
            <a:avLst/>
          </a:prstGeom>
        </p:spPr>
      </p:pic>
      <p:pic>
        <p:nvPicPr>
          <p:cNvPr id="34" name="Picture 3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465243" y="3193177"/>
            <a:ext cx="705603" cy="705603"/>
          </a:xfrm>
          <a:prstGeom prst="rect">
            <a:avLst/>
          </a:prstGeom>
        </p:spPr>
      </p:pic>
      <p:grpSp>
        <p:nvGrpSpPr>
          <p:cNvPr id="35" name="Group 34">
            <a:extLst>
              <a:ext uri="{FF2B5EF4-FFF2-40B4-BE49-F238E27FC236}">
                <a16:creationId xmlns:a16="http://schemas.microsoft.com/office/drawing/2014/main" id="{32306301-D796-4546-8A6B-02DFE3FD5F16}"/>
              </a:ext>
            </a:extLst>
          </p:cNvPr>
          <p:cNvGrpSpPr/>
          <p:nvPr/>
        </p:nvGrpSpPr>
        <p:grpSpPr>
          <a:xfrm>
            <a:off x="1133810" y="2870224"/>
            <a:ext cx="2002930" cy="2028816"/>
            <a:chOff x="8921977" y="1466725"/>
            <a:chExt cx="2926080" cy="2028816"/>
          </a:xfrm>
        </p:grpSpPr>
        <p:sp>
          <p:nvSpPr>
            <p:cNvPr id="36" name="TextBox 29">
              <a:extLst>
                <a:ext uri="{FF2B5EF4-FFF2-40B4-BE49-F238E27FC236}">
                  <a16:creationId xmlns:a16="http://schemas.microsoft.com/office/drawing/2014/main" id="{2479D4D5-D449-1748-9FDD-0C3A5A7D1BAD}"/>
                </a:ext>
              </a:extLst>
            </p:cNvPr>
            <p:cNvSpPr txBox="1"/>
            <p:nvPr/>
          </p:nvSpPr>
          <p:spPr>
            <a:xfrm>
              <a:off x="8921977" y="1466725"/>
              <a:ext cx="2926080" cy="461665"/>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400" dirty="0">
                  <a:latin typeface="Arial" panose="020B0604020202020204" pitchFamily="34" charset="0"/>
                  <a:cs typeface="Arial" panose="020B0604020202020204" pitchFamily="34" charset="0"/>
                </a:rPr>
                <a:t>Monitoring</a:t>
              </a:r>
              <a:endParaRPr lang="en-US" sz="2400" b="1" noProof="1">
                <a:solidFill>
                  <a:schemeClr val="bg1"/>
                </a:solidFill>
                <a:latin typeface="Arial" panose="020B0604020202020204" pitchFamily="34" charset="0"/>
                <a:cs typeface="Arial" panose="020B0604020202020204" pitchFamily="34" charset="0"/>
              </a:endParaRPr>
            </a:p>
          </p:txBody>
        </p:sp>
        <p:sp>
          <p:nvSpPr>
            <p:cNvPr id="37" name="TextBox 30">
              <a:extLst>
                <a:ext uri="{FF2B5EF4-FFF2-40B4-BE49-F238E27FC236}">
                  <a16:creationId xmlns:a16="http://schemas.microsoft.com/office/drawing/2014/main" id="{ACB1D35D-6D85-D847-A9BB-55FC57810797}"/>
                </a:ext>
              </a:extLst>
            </p:cNvPr>
            <p:cNvSpPr txBox="1"/>
            <p:nvPr/>
          </p:nvSpPr>
          <p:spPr>
            <a:xfrm>
              <a:off x="8921977" y="1925881"/>
              <a:ext cx="2926080" cy="1569660"/>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Logging</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Metrics</a:t>
              </a:r>
              <a:endParaRPr lang="en-US" sz="1200" noProof="1">
                <a:solidFill>
                  <a:schemeClr val="bg1">
                    <a:lumMod val="75000"/>
                  </a:schemeClr>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Analysis</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Reporting</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Threat intelligence</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Evidence as policy</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Slide isn’t meant to be read</a:t>
              </a:r>
            </a:p>
          </p:txBody>
        </p:sp>
      </p:grpSp>
      <p:pic>
        <p:nvPicPr>
          <p:cNvPr id="38" name="Picture 3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03411" y="5050698"/>
            <a:ext cx="705603" cy="705603"/>
          </a:xfrm>
          <a:prstGeom prst="rect">
            <a:avLst/>
          </a:prstGeom>
        </p:spPr>
      </p:pic>
      <p:pic>
        <p:nvPicPr>
          <p:cNvPr id="39" name="Picture 3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590604" y="4998956"/>
            <a:ext cx="703625" cy="703625"/>
          </a:xfrm>
          <a:prstGeom prst="rect">
            <a:avLst/>
          </a:prstGeom>
        </p:spPr>
      </p:pic>
      <p:grpSp>
        <p:nvGrpSpPr>
          <p:cNvPr id="40" name="Group 39">
            <a:extLst>
              <a:ext uri="{FF2B5EF4-FFF2-40B4-BE49-F238E27FC236}">
                <a16:creationId xmlns:a16="http://schemas.microsoft.com/office/drawing/2014/main" id="{32306301-D796-4546-8A6B-02DFE3FD5F16}"/>
              </a:ext>
            </a:extLst>
          </p:cNvPr>
          <p:cNvGrpSpPr/>
          <p:nvPr/>
        </p:nvGrpSpPr>
        <p:grpSpPr>
          <a:xfrm>
            <a:off x="2065947" y="4640440"/>
            <a:ext cx="2002930" cy="1659485"/>
            <a:chOff x="8921977" y="1466725"/>
            <a:chExt cx="2926080" cy="1659485"/>
          </a:xfrm>
        </p:grpSpPr>
        <p:sp>
          <p:nvSpPr>
            <p:cNvPr id="41" name="TextBox 29">
              <a:extLst>
                <a:ext uri="{FF2B5EF4-FFF2-40B4-BE49-F238E27FC236}">
                  <a16:creationId xmlns:a16="http://schemas.microsoft.com/office/drawing/2014/main" id="{2479D4D5-D449-1748-9FDD-0C3A5A7D1BAD}"/>
                </a:ext>
              </a:extLst>
            </p:cNvPr>
            <p:cNvSpPr txBox="1"/>
            <p:nvPr/>
          </p:nvSpPr>
          <p:spPr>
            <a:xfrm>
              <a:off x="8921977" y="1466725"/>
              <a:ext cx="2926080" cy="461665"/>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400" dirty="0">
                  <a:latin typeface="Arial" panose="020B0604020202020204" pitchFamily="34" charset="0"/>
                  <a:cs typeface="Arial" panose="020B0604020202020204" pitchFamily="34" charset="0"/>
                </a:rPr>
                <a:t>Operations</a:t>
              </a:r>
              <a:endParaRPr lang="en-US" sz="2400" b="1" noProof="1">
                <a:solidFill>
                  <a:schemeClr val="bg1"/>
                </a:solidFill>
                <a:latin typeface="Arial" panose="020B0604020202020204" pitchFamily="34" charset="0"/>
                <a:cs typeface="Arial" panose="020B0604020202020204" pitchFamily="34" charset="0"/>
              </a:endParaRPr>
            </a:p>
          </p:txBody>
        </p:sp>
        <p:sp>
          <p:nvSpPr>
            <p:cNvPr id="42" name="TextBox 30">
              <a:extLst>
                <a:ext uri="{FF2B5EF4-FFF2-40B4-BE49-F238E27FC236}">
                  <a16:creationId xmlns:a16="http://schemas.microsoft.com/office/drawing/2014/main" id="{ACB1D35D-6D85-D847-A9BB-55FC57810797}"/>
                </a:ext>
              </a:extLst>
            </p:cNvPr>
            <p:cNvSpPr txBox="1"/>
            <p:nvPr/>
          </p:nvSpPr>
          <p:spPr>
            <a:xfrm>
              <a:off x="8921977" y="1925881"/>
              <a:ext cx="2926080" cy="1200329"/>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Support</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Service desk</a:t>
              </a:r>
              <a:endParaRPr lang="en-US" sz="1200" noProof="1">
                <a:solidFill>
                  <a:schemeClr val="bg1">
                    <a:lumMod val="75000"/>
                  </a:schemeClr>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Continuous monitoring</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Vulnerability management</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Security scanning</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Policy enforcement</a:t>
              </a:r>
            </a:p>
          </p:txBody>
        </p:sp>
      </p:grpSp>
      <p:grpSp>
        <p:nvGrpSpPr>
          <p:cNvPr id="43" name="Group 42">
            <a:extLst>
              <a:ext uri="{FF2B5EF4-FFF2-40B4-BE49-F238E27FC236}">
                <a16:creationId xmlns:a16="http://schemas.microsoft.com/office/drawing/2014/main" id="{32306301-D796-4546-8A6B-02DFE3FD5F16}"/>
              </a:ext>
            </a:extLst>
          </p:cNvPr>
          <p:cNvGrpSpPr/>
          <p:nvPr/>
        </p:nvGrpSpPr>
        <p:grpSpPr>
          <a:xfrm>
            <a:off x="8005147" y="4371436"/>
            <a:ext cx="2655238" cy="2029631"/>
            <a:chOff x="8921977" y="1244995"/>
            <a:chExt cx="2926080" cy="3004427"/>
          </a:xfrm>
        </p:grpSpPr>
        <p:sp>
          <p:nvSpPr>
            <p:cNvPr id="44" name="TextBox 29">
              <a:extLst>
                <a:ext uri="{FF2B5EF4-FFF2-40B4-BE49-F238E27FC236}">
                  <a16:creationId xmlns:a16="http://schemas.microsoft.com/office/drawing/2014/main" id="{2479D4D5-D449-1748-9FDD-0C3A5A7D1BAD}"/>
                </a:ext>
              </a:extLst>
            </p:cNvPr>
            <p:cNvSpPr txBox="1"/>
            <p:nvPr/>
          </p:nvSpPr>
          <p:spPr>
            <a:xfrm>
              <a:off x="8921977" y="1244995"/>
              <a:ext cx="2926080" cy="683395"/>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400" dirty="0">
                  <a:latin typeface="Arial" panose="020B0604020202020204" pitchFamily="34" charset="0"/>
                  <a:cs typeface="Arial" panose="020B0604020202020204" pitchFamily="34" charset="0"/>
                </a:rPr>
                <a:t>Deployment</a:t>
              </a:r>
              <a:endParaRPr lang="en-US" sz="2400" b="1" noProof="1">
                <a:solidFill>
                  <a:schemeClr val="bg1"/>
                </a:solidFill>
                <a:latin typeface="Arial" panose="020B0604020202020204" pitchFamily="34" charset="0"/>
                <a:cs typeface="Arial" panose="020B0604020202020204" pitchFamily="34" charset="0"/>
              </a:endParaRPr>
            </a:p>
          </p:txBody>
        </p:sp>
        <p:sp>
          <p:nvSpPr>
            <p:cNvPr id="45" name="TextBox 30">
              <a:extLst>
                <a:ext uri="{FF2B5EF4-FFF2-40B4-BE49-F238E27FC236}">
                  <a16:creationId xmlns:a16="http://schemas.microsoft.com/office/drawing/2014/main" id="{ACB1D35D-6D85-D847-A9BB-55FC57810797}"/>
                </a:ext>
              </a:extLst>
            </p:cNvPr>
            <p:cNvSpPr txBox="1"/>
            <p:nvPr/>
          </p:nvSpPr>
          <p:spPr>
            <a:xfrm>
              <a:off x="8921977" y="1925882"/>
              <a:ext cx="2926080" cy="2323540"/>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Build pipelines</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SAST tooling</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Automated testing</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Deployment environments</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Automatic fault reporting</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DAST tooling</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Secrets management</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Stop reading this slide!</a:t>
              </a:r>
            </a:p>
          </p:txBody>
        </p:sp>
      </p:grpSp>
    </p:spTree>
    <p:extLst>
      <p:ext uri="{BB962C8B-B14F-4D97-AF65-F5344CB8AC3E}">
        <p14:creationId xmlns:p14="http://schemas.microsoft.com/office/powerpoint/2010/main" val="2846239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a:t>
            </a:r>
            <a:r>
              <a:rPr lang="en-GB" dirty="0" err="1"/>
              <a:t>DevSecOpsHow</a:t>
            </a:r>
            <a:endParaRPr lang="en-GB" dirty="0"/>
          </a:p>
        </p:txBody>
      </p:sp>
      <p:pic>
        <p:nvPicPr>
          <p:cNvPr id="46" name="Picture 45"/>
          <p:cNvPicPr>
            <a:picLocks noChangeAspect="1"/>
          </p:cNvPicPr>
          <p:nvPr/>
        </p:nvPicPr>
        <p:blipFill>
          <a:blip r:embed="rId3"/>
          <a:stretch>
            <a:fillRect/>
          </a:stretch>
        </p:blipFill>
        <p:spPr>
          <a:xfrm>
            <a:off x="3991870" y="2848022"/>
            <a:ext cx="4277799" cy="2276766"/>
          </a:xfrm>
          <a:prstGeom prst="rect">
            <a:avLst/>
          </a:prstGeom>
        </p:spPr>
      </p:pic>
      <p:grpSp>
        <p:nvGrpSpPr>
          <p:cNvPr id="48" name="Group 47"/>
          <p:cNvGrpSpPr/>
          <p:nvPr/>
        </p:nvGrpSpPr>
        <p:grpSpPr>
          <a:xfrm>
            <a:off x="477332" y="1449232"/>
            <a:ext cx="3660128" cy="1505459"/>
            <a:chOff x="585302" y="1486554"/>
            <a:chExt cx="3660128" cy="1505459"/>
          </a:xfrm>
        </p:grpSpPr>
        <p:grpSp>
          <p:nvGrpSpPr>
            <p:cNvPr id="49" name="Group 48"/>
            <p:cNvGrpSpPr/>
            <p:nvPr/>
          </p:nvGrpSpPr>
          <p:grpSpPr>
            <a:xfrm>
              <a:off x="717524" y="1523902"/>
              <a:ext cx="3429026" cy="1382486"/>
              <a:chOff x="717524" y="1523902"/>
              <a:chExt cx="3429026" cy="1382486"/>
            </a:xfrm>
          </p:grpSpPr>
          <p:sp>
            <p:nvSpPr>
              <p:cNvPr id="51" name="TextBox 29">
                <a:extLst>
                  <a:ext uri="{FF2B5EF4-FFF2-40B4-BE49-F238E27FC236}">
                    <a16:creationId xmlns:a16="http://schemas.microsoft.com/office/drawing/2014/main" id="{2479D4D5-D449-1748-9FDD-0C3A5A7D1BAD}"/>
                  </a:ext>
                </a:extLst>
              </p:cNvPr>
              <p:cNvSpPr txBox="1"/>
              <p:nvPr/>
            </p:nvSpPr>
            <p:spPr>
              <a:xfrm>
                <a:off x="717524" y="1523902"/>
                <a:ext cx="3429026" cy="30777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a:latin typeface="Arial" panose="020B0604020202020204" pitchFamily="34" charset="0"/>
                    <a:cs typeface="Arial" panose="020B0604020202020204" pitchFamily="34" charset="0"/>
                  </a:rPr>
                  <a:t>Culture</a:t>
                </a:r>
                <a:endParaRPr lang="en-US" sz="1400" b="1" noProof="1">
                  <a:solidFill>
                    <a:schemeClr val="bg1"/>
                  </a:solidFill>
                  <a:latin typeface="Arial" panose="020B0604020202020204" pitchFamily="34" charset="0"/>
                  <a:cs typeface="Arial" panose="020B0604020202020204" pitchFamily="34" charset="0"/>
                </a:endParaRPr>
              </a:p>
            </p:txBody>
          </p:sp>
          <p:sp>
            <p:nvSpPr>
              <p:cNvPr id="52" name="TextBox 30">
                <a:extLst>
                  <a:ext uri="{FF2B5EF4-FFF2-40B4-BE49-F238E27FC236}">
                    <a16:creationId xmlns:a16="http://schemas.microsoft.com/office/drawing/2014/main" id="{ACB1D35D-6D85-D847-A9BB-55FC57810797}"/>
                  </a:ext>
                </a:extLst>
              </p:cNvPr>
              <p:cNvSpPr txBox="1"/>
              <p:nvPr/>
            </p:nvSpPr>
            <p:spPr>
              <a:xfrm>
                <a:off x="717524" y="1829170"/>
                <a:ext cx="1739926"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Code Warrior</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Pluralsight</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OWASP Top 10</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LinkedIn Learning</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Udemy</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Evil user stories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CERT Secure Coding Standards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Game day exercises</a:t>
                </a:r>
              </a:p>
            </p:txBody>
          </p:sp>
          <p:sp>
            <p:nvSpPr>
              <p:cNvPr id="53" name="TextBox 30">
                <a:extLst>
                  <a:ext uri="{FF2B5EF4-FFF2-40B4-BE49-F238E27FC236}">
                    <a16:creationId xmlns:a16="http://schemas.microsoft.com/office/drawing/2014/main" id="{ACB1D35D-6D85-D847-A9BB-55FC57810797}"/>
                  </a:ext>
                </a:extLst>
              </p:cNvPr>
              <p:cNvSpPr txBox="1"/>
              <p:nvPr/>
            </p:nvSpPr>
            <p:spPr>
              <a:xfrm>
                <a:off x="2457450" y="1829170"/>
                <a:ext cx="1689100"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Gerrit</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Github</a:t>
                </a:r>
                <a:r>
                  <a:rPr lang="en-US" sz="800" dirty="0">
                    <a:latin typeface="Arial" panose="020B0604020202020204" pitchFamily="34" charset="0"/>
                    <a:cs typeface="Arial" panose="020B0604020202020204" pitchFamily="34" charset="0"/>
                  </a:rPr>
                  <a:t> pull requests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Review board</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JUnit</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xUnit</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Evil user stories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OWASP Threat Dragon</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CERT Secure Coding Standards</a:t>
                </a:r>
              </a:p>
            </p:txBody>
          </p:sp>
        </p:grpSp>
        <p:sp>
          <p:nvSpPr>
            <p:cNvPr id="50" name="Rectangle 49"/>
            <p:cNvSpPr/>
            <p:nvPr/>
          </p:nvSpPr>
          <p:spPr>
            <a:xfrm>
              <a:off x="585302" y="1486554"/>
              <a:ext cx="3660128" cy="1505459"/>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4" name="Group 53"/>
          <p:cNvGrpSpPr/>
          <p:nvPr/>
        </p:nvGrpSpPr>
        <p:grpSpPr>
          <a:xfrm>
            <a:off x="144540" y="3123153"/>
            <a:ext cx="3660128" cy="1505459"/>
            <a:chOff x="585302" y="1486554"/>
            <a:chExt cx="3660128" cy="1505459"/>
          </a:xfrm>
        </p:grpSpPr>
        <p:grpSp>
          <p:nvGrpSpPr>
            <p:cNvPr id="55" name="Group 54"/>
            <p:cNvGrpSpPr/>
            <p:nvPr/>
          </p:nvGrpSpPr>
          <p:grpSpPr>
            <a:xfrm>
              <a:off x="717524" y="1523902"/>
              <a:ext cx="3429026" cy="1382486"/>
              <a:chOff x="717524" y="1523902"/>
              <a:chExt cx="3429026" cy="1382486"/>
            </a:xfrm>
          </p:grpSpPr>
          <p:sp>
            <p:nvSpPr>
              <p:cNvPr id="57" name="TextBox 29">
                <a:extLst>
                  <a:ext uri="{FF2B5EF4-FFF2-40B4-BE49-F238E27FC236}">
                    <a16:creationId xmlns:a16="http://schemas.microsoft.com/office/drawing/2014/main" id="{2479D4D5-D449-1748-9FDD-0C3A5A7D1BAD}"/>
                  </a:ext>
                </a:extLst>
              </p:cNvPr>
              <p:cNvSpPr txBox="1"/>
              <p:nvPr/>
            </p:nvSpPr>
            <p:spPr>
              <a:xfrm>
                <a:off x="717524" y="1523902"/>
                <a:ext cx="3429026" cy="30777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a:latin typeface="Arial" panose="020B0604020202020204" pitchFamily="34" charset="0"/>
                    <a:cs typeface="Arial" panose="020B0604020202020204" pitchFamily="34" charset="0"/>
                  </a:rPr>
                  <a:t>Monitoring</a:t>
                </a:r>
                <a:endParaRPr lang="en-US" sz="1400" b="1" noProof="1">
                  <a:solidFill>
                    <a:schemeClr val="bg1"/>
                  </a:solidFill>
                  <a:latin typeface="Arial" panose="020B0604020202020204" pitchFamily="34" charset="0"/>
                  <a:cs typeface="Arial" panose="020B0604020202020204" pitchFamily="34" charset="0"/>
                </a:endParaRPr>
              </a:p>
            </p:txBody>
          </p:sp>
          <p:sp>
            <p:nvSpPr>
              <p:cNvPr id="58" name="TextBox 30">
                <a:extLst>
                  <a:ext uri="{FF2B5EF4-FFF2-40B4-BE49-F238E27FC236}">
                    <a16:creationId xmlns:a16="http://schemas.microsoft.com/office/drawing/2014/main" id="{ACB1D35D-6D85-D847-A9BB-55FC57810797}"/>
                  </a:ext>
                </a:extLst>
              </p:cNvPr>
              <p:cNvSpPr txBox="1"/>
              <p:nvPr/>
            </p:nvSpPr>
            <p:spPr>
              <a:xfrm>
                <a:off x="717524" y="1829170"/>
                <a:ext cx="1739926"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Azure Defender for Cloud</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Azure Sentinel</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Splunk</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SolarWinds</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RSA </a:t>
                </a:r>
                <a:r>
                  <a:rPr lang="en-US" sz="800" dirty="0" err="1">
                    <a:latin typeface="Arial" panose="020B0604020202020204" pitchFamily="34" charset="0"/>
                    <a:cs typeface="Arial" panose="020B0604020202020204" pitchFamily="34" charset="0"/>
                  </a:rPr>
                  <a:t>NetWitness</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Archer</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ThreatConnect</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OWASP Threat Dragon</a:t>
                </a:r>
              </a:p>
            </p:txBody>
          </p:sp>
          <p:sp>
            <p:nvSpPr>
              <p:cNvPr id="59" name="TextBox 30">
                <a:extLst>
                  <a:ext uri="{FF2B5EF4-FFF2-40B4-BE49-F238E27FC236}">
                    <a16:creationId xmlns:a16="http://schemas.microsoft.com/office/drawing/2014/main" id="{ACB1D35D-6D85-D847-A9BB-55FC57810797}"/>
                  </a:ext>
                </a:extLst>
              </p:cNvPr>
              <p:cNvSpPr txBox="1"/>
              <p:nvPr/>
            </p:nvSpPr>
            <p:spPr>
              <a:xfrm>
                <a:off x="2457450" y="1829170"/>
                <a:ext cx="1689100"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Chef</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HashiCorp</a:t>
                </a:r>
                <a:r>
                  <a:rPr lang="en-US" sz="800" dirty="0">
                    <a:latin typeface="Arial" panose="020B0604020202020204" pitchFamily="34" charset="0"/>
                    <a:cs typeface="Arial" panose="020B0604020202020204" pitchFamily="34" charset="0"/>
                  </a:rPr>
                  <a:t> Sentinel</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nmap</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Etsy Morgue</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Orca Security</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HackerOne</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graphite</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Wiz.io</a:t>
                </a:r>
              </a:p>
            </p:txBody>
          </p:sp>
        </p:grpSp>
        <p:sp>
          <p:nvSpPr>
            <p:cNvPr id="56" name="Rectangle 55"/>
            <p:cNvSpPr/>
            <p:nvPr/>
          </p:nvSpPr>
          <p:spPr>
            <a:xfrm>
              <a:off x="585302" y="1486554"/>
              <a:ext cx="3660128" cy="1505459"/>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0" name="Group 59"/>
          <p:cNvGrpSpPr/>
          <p:nvPr/>
        </p:nvGrpSpPr>
        <p:grpSpPr>
          <a:xfrm>
            <a:off x="519416" y="4756940"/>
            <a:ext cx="3660128" cy="1505459"/>
            <a:chOff x="585302" y="1486554"/>
            <a:chExt cx="3660128" cy="1505459"/>
          </a:xfrm>
        </p:grpSpPr>
        <p:grpSp>
          <p:nvGrpSpPr>
            <p:cNvPr id="61" name="Group 60"/>
            <p:cNvGrpSpPr/>
            <p:nvPr/>
          </p:nvGrpSpPr>
          <p:grpSpPr>
            <a:xfrm>
              <a:off x="717524" y="1523902"/>
              <a:ext cx="3429026" cy="1382486"/>
              <a:chOff x="717524" y="1523902"/>
              <a:chExt cx="3429026" cy="1382486"/>
            </a:xfrm>
          </p:grpSpPr>
          <p:sp>
            <p:nvSpPr>
              <p:cNvPr id="63" name="TextBox 29">
                <a:extLst>
                  <a:ext uri="{FF2B5EF4-FFF2-40B4-BE49-F238E27FC236}">
                    <a16:creationId xmlns:a16="http://schemas.microsoft.com/office/drawing/2014/main" id="{2479D4D5-D449-1748-9FDD-0C3A5A7D1BAD}"/>
                  </a:ext>
                </a:extLst>
              </p:cNvPr>
              <p:cNvSpPr txBox="1"/>
              <p:nvPr/>
            </p:nvSpPr>
            <p:spPr>
              <a:xfrm>
                <a:off x="717524" y="1523902"/>
                <a:ext cx="3429026" cy="30777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a:latin typeface="Arial" panose="020B0604020202020204" pitchFamily="34" charset="0"/>
                    <a:cs typeface="Arial" panose="020B0604020202020204" pitchFamily="34" charset="0"/>
                  </a:rPr>
                  <a:t>Operations</a:t>
                </a:r>
                <a:endParaRPr lang="en-US" sz="1400" b="1" noProof="1">
                  <a:solidFill>
                    <a:schemeClr val="bg1"/>
                  </a:solidFill>
                  <a:latin typeface="Arial" panose="020B0604020202020204" pitchFamily="34" charset="0"/>
                  <a:cs typeface="Arial" panose="020B0604020202020204" pitchFamily="34" charset="0"/>
                </a:endParaRPr>
              </a:p>
            </p:txBody>
          </p:sp>
          <p:sp>
            <p:nvSpPr>
              <p:cNvPr id="64" name="TextBox 30">
                <a:extLst>
                  <a:ext uri="{FF2B5EF4-FFF2-40B4-BE49-F238E27FC236}">
                    <a16:creationId xmlns:a16="http://schemas.microsoft.com/office/drawing/2014/main" id="{ACB1D35D-6D85-D847-A9BB-55FC57810797}"/>
                  </a:ext>
                </a:extLst>
              </p:cNvPr>
              <p:cNvSpPr txBox="1"/>
              <p:nvPr/>
            </p:nvSpPr>
            <p:spPr>
              <a:xfrm>
                <a:off x="717524" y="1829170"/>
                <a:ext cx="1739926" cy="954107"/>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BMC Remedy</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ServiceNow</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LinkedIn Learning</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Udemy</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Evil user stories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OWASP Threat Dragon</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CERT Secure Coding Standards</a:t>
                </a:r>
              </a:p>
            </p:txBody>
          </p:sp>
          <p:sp>
            <p:nvSpPr>
              <p:cNvPr id="65" name="TextBox 30">
                <a:extLst>
                  <a:ext uri="{FF2B5EF4-FFF2-40B4-BE49-F238E27FC236}">
                    <a16:creationId xmlns:a16="http://schemas.microsoft.com/office/drawing/2014/main" id="{ACB1D35D-6D85-D847-A9BB-55FC57810797}"/>
                  </a:ext>
                </a:extLst>
              </p:cNvPr>
              <p:cNvSpPr txBox="1"/>
              <p:nvPr/>
            </p:nvSpPr>
            <p:spPr>
              <a:xfrm>
                <a:off x="2457450" y="1829170"/>
                <a:ext cx="1689100"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Qualys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Tenable</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Spiceworks</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BeyondTrust</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AWS </a:t>
                </a:r>
                <a:r>
                  <a:rPr lang="en-US" sz="800" dirty="0" err="1">
                    <a:latin typeface="Arial" panose="020B0604020202020204" pitchFamily="34" charset="0"/>
                    <a:cs typeface="Arial" panose="020B0604020202020204" pitchFamily="34" charset="0"/>
                  </a:rPr>
                  <a:t>CloudTrail</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Nessus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Seriously … stop reading!  You will hurt your eyes.</a:t>
                </a:r>
              </a:p>
            </p:txBody>
          </p:sp>
        </p:grpSp>
        <p:sp>
          <p:nvSpPr>
            <p:cNvPr id="62" name="Rectangle 61"/>
            <p:cNvSpPr/>
            <p:nvPr/>
          </p:nvSpPr>
          <p:spPr>
            <a:xfrm>
              <a:off x="585302" y="1486554"/>
              <a:ext cx="3660128" cy="1505459"/>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6" name="Group 65"/>
          <p:cNvGrpSpPr/>
          <p:nvPr/>
        </p:nvGrpSpPr>
        <p:grpSpPr>
          <a:xfrm>
            <a:off x="7674344" y="1227793"/>
            <a:ext cx="3660128" cy="1505459"/>
            <a:chOff x="585302" y="1486554"/>
            <a:chExt cx="3660128" cy="1505459"/>
          </a:xfrm>
        </p:grpSpPr>
        <p:grpSp>
          <p:nvGrpSpPr>
            <p:cNvPr id="67" name="Group 66"/>
            <p:cNvGrpSpPr/>
            <p:nvPr/>
          </p:nvGrpSpPr>
          <p:grpSpPr>
            <a:xfrm>
              <a:off x="717524" y="1523902"/>
              <a:ext cx="3429026" cy="1382486"/>
              <a:chOff x="717524" y="1523902"/>
              <a:chExt cx="3429026" cy="1382486"/>
            </a:xfrm>
          </p:grpSpPr>
          <p:sp>
            <p:nvSpPr>
              <p:cNvPr id="69" name="TextBox 29">
                <a:extLst>
                  <a:ext uri="{FF2B5EF4-FFF2-40B4-BE49-F238E27FC236}">
                    <a16:creationId xmlns:a16="http://schemas.microsoft.com/office/drawing/2014/main" id="{2479D4D5-D449-1748-9FDD-0C3A5A7D1BAD}"/>
                  </a:ext>
                </a:extLst>
              </p:cNvPr>
              <p:cNvSpPr txBox="1"/>
              <p:nvPr/>
            </p:nvSpPr>
            <p:spPr>
              <a:xfrm>
                <a:off x="717524" y="1523902"/>
                <a:ext cx="3429026" cy="30777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a:latin typeface="Arial" panose="020B0604020202020204" pitchFamily="34" charset="0"/>
                    <a:cs typeface="Arial" panose="020B0604020202020204" pitchFamily="34" charset="0"/>
                  </a:rPr>
                  <a:t>Infrastructure</a:t>
                </a:r>
                <a:endParaRPr lang="en-US" sz="1400" b="1" noProof="1">
                  <a:solidFill>
                    <a:schemeClr val="bg1"/>
                  </a:solidFill>
                  <a:latin typeface="Arial" panose="020B0604020202020204" pitchFamily="34" charset="0"/>
                  <a:cs typeface="Arial" panose="020B0604020202020204" pitchFamily="34" charset="0"/>
                </a:endParaRPr>
              </a:p>
            </p:txBody>
          </p:sp>
          <p:sp>
            <p:nvSpPr>
              <p:cNvPr id="70" name="TextBox 30">
                <a:extLst>
                  <a:ext uri="{FF2B5EF4-FFF2-40B4-BE49-F238E27FC236}">
                    <a16:creationId xmlns:a16="http://schemas.microsoft.com/office/drawing/2014/main" id="{ACB1D35D-6D85-D847-A9BB-55FC57810797}"/>
                  </a:ext>
                </a:extLst>
              </p:cNvPr>
              <p:cNvSpPr txBox="1"/>
              <p:nvPr/>
            </p:nvSpPr>
            <p:spPr>
              <a:xfrm>
                <a:off x="717524" y="1829170"/>
                <a:ext cx="1739926"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Azure Virtual Machines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Amazon Machine Images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GCP Compute Engine</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Docker</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ECR</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Terraform</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YAML</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Ansible</a:t>
                </a:r>
                <a:endParaRPr lang="en-US" sz="800" dirty="0">
                  <a:latin typeface="Arial" panose="020B0604020202020204" pitchFamily="34" charset="0"/>
                  <a:cs typeface="Arial" panose="020B0604020202020204" pitchFamily="34" charset="0"/>
                </a:endParaRPr>
              </a:p>
            </p:txBody>
          </p:sp>
          <p:sp>
            <p:nvSpPr>
              <p:cNvPr id="71" name="TextBox 30">
                <a:extLst>
                  <a:ext uri="{FF2B5EF4-FFF2-40B4-BE49-F238E27FC236}">
                    <a16:creationId xmlns:a16="http://schemas.microsoft.com/office/drawing/2014/main" id="{ACB1D35D-6D85-D847-A9BB-55FC57810797}"/>
                  </a:ext>
                </a:extLst>
              </p:cNvPr>
              <p:cNvSpPr txBox="1"/>
              <p:nvPr/>
            </p:nvSpPr>
            <p:spPr>
              <a:xfrm>
                <a:off x="2457450" y="1829170"/>
                <a:ext cx="1689100"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Chef</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SaltStack</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AWS </a:t>
                </a:r>
                <a:r>
                  <a:rPr lang="en-US" sz="800" dirty="0" err="1">
                    <a:latin typeface="Arial" panose="020B0604020202020204" pitchFamily="34" charset="0"/>
                    <a:cs typeface="Arial" panose="020B0604020202020204" pitchFamily="34" charset="0"/>
                  </a:rPr>
                  <a:t>CloudFormation</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Azure Resource Manager</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CIS Benchmarks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SCCM</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Qualys Patch Management</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Automatic Updates</a:t>
                </a:r>
              </a:p>
            </p:txBody>
          </p:sp>
        </p:grpSp>
        <p:sp>
          <p:nvSpPr>
            <p:cNvPr id="68" name="Rectangle 67"/>
            <p:cNvSpPr/>
            <p:nvPr/>
          </p:nvSpPr>
          <p:spPr>
            <a:xfrm>
              <a:off x="585302" y="1486554"/>
              <a:ext cx="3660128" cy="1505459"/>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2" name="Group 71"/>
          <p:cNvGrpSpPr/>
          <p:nvPr/>
        </p:nvGrpSpPr>
        <p:grpSpPr>
          <a:xfrm>
            <a:off x="8420793" y="3003156"/>
            <a:ext cx="3660128" cy="1505459"/>
            <a:chOff x="585302" y="1486554"/>
            <a:chExt cx="3660128" cy="1505459"/>
          </a:xfrm>
        </p:grpSpPr>
        <p:grpSp>
          <p:nvGrpSpPr>
            <p:cNvPr id="73" name="Group 72"/>
            <p:cNvGrpSpPr/>
            <p:nvPr/>
          </p:nvGrpSpPr>
          <p:grpSpPr>
            <a:xfrm>
              <a:off x="717524" y="1523902"/>
              <a:ext cx="3429026" cy="1382486"/>
              <a:chOff x="717524" y="1523902"/>
              <a:chExt cx="3429026" cy="1382486"/>
            </a:xfrm>
          </p:grpSpPr>
          <p:sp>
            <p:nvSpPr>
              <p:cNvPr id="75" name="TextBox 29">
                <a:extLst>
                  <a:ext uri="{FF2B5EF4-FFF2-40B4-BE49-F238E27FC236}">
                    <a16:creationId xmlns:a16="http://schemas.microsoft.com/office/drawing/2014/main" id="{2479D4D5-D449-1748-9FDD-0C3A5A7D1BAD}"/>
                  </a:ext>
                </a:extLst>
              </p:cNvPr>
              <p:cNvSpPr txBox="1"/>
              <p:nvPr/>
            </p:nvSpPr>
            <p:spPr>
              <a:xfrm>
                <a:off x="717524" y="1523902"/>
                <a:ext cx="3429026" cy="30777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a:latin typeface="Arial" panose="020B0604020202020204" pitchFamily="34" charset="0"/>
                    <a:cs typeface="Arial" panose="020B0604020202020204" pitchFamily="34" charset="0"/>
                  </a:rPr>
                  <a:t>Developer Tooling</a:t>
                </a:r>
                <a:endParaRPr lang="en-US" sz="1400" b="1" noProof="1">
                  <a:solidFill>
                    <a:schemeClr val="bg1"/>
                  </a:solidFill>
                  <a:latin typeface="Arial" panose="020B0604020202020204" pitchFamily="34" charset="0"/>
                  <a:cs typeface="Arial" panose="020B0604020202020204" pitchFamily="34" charset="0"/>
                </a:endParaRPr>
              </a:p>
            </p:txBody>
          </p:sp>
          <p:sp>
            <p:nvSpPr>
              <p:cNvPr id="76" name="TextBox 30">
                <a:extLst>
                  <a:ext uri="{FF2B5EF4-FFF2-40B4-BE49-F238E27FC236}">
                    <a16:creationId xmlns:a16="http://schemas.microsoft.com/office/drawing/2014/main" id="{ACB1D35D-6D85-D847-A9BB-55FC57810797}"/>
                  </a:ext>
                </a:extLst>
              </p:cNvPr>
              <p:cNvSpPr txBox="1"/>
              <p:nvPr/>
            </p:nvSpPr>
            <p:spPr>
              <a:xfrm>
                <a:off x="717524" y="1829170"/>
                <a:ext cx="1739926"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NPM</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NodeJS</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SonarLint</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DeepSource</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SonarQube</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JetBrains</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Github</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GitLab</a:t>
                </a:r>
                <a:endParaRPr lang="en-US" sz="800" dirty="0">
                  <a:latin typeface="Arial" panose="020B0604020202020204" pitchFamily="34" charset="0"/>
                  <a:cs typeface="Arial" panose="020B0604020202020204" pitchFamily="34" charset="0"/>
                </a:endParaRPr>
              </a:p>
            </p:txBody>
          </p:sp>
          <p:sp>
            <p:nvSpPr>
              <p:cNvPr id="77" name="TextBox 30">
                <a:extLst>
                  <a:ext uri="{FF2B5EF4-FFF2-40B4-BE49-F238E27FC236}">
                    <a16:creationId xmlns:a16="http://schemas.microsoft.com/office/drawing/2014/main" id="{ACB1D35D-6D85-D847-A9BB-55FC57810797}"/>
                  </a:ext>
                </a:extLst>
              </p:cNvPr>
              <p:cNvSpPr txBox="1"/>
              <p:nvPr/>
            </p:nvSpPr>
            <p:spPr>
              <a:xfrm>
                <a:off x="2457450" y="1829170"/>
                <a:ext cx="1689100"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BitBucket</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Azure DevOps</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Github</a:t>
                </a:r>
                <a:r>
                  <a:rPr lang="en-US" sz="800" dirty="0">
                    <a:latin typeface="Arial" panose="020B0604020202020204" pitchFamily="34" charset="0"/>
                    <a:cs typeface="Arial" panose="020B0604020202020204" pitchFamily="34" charset="0"/>
                  </a:rPr>
                  <a:t> Actions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JIRA</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Artifactory</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ReSharper</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Final warning!  Stop it!</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VSCode</a:t>
                </a:r>
                <a:endParaRPr lang="en-US" sz="800" dirty="0">
                  <a:latin typeface="Arial" panose="020B0604020202020204" pitchFamily="34" charset="0"/>
                  <a:cs typeface="Arial" panose="020B0604020202020204" pitchFamily="34" charset="0"/>
                </a:endParaRPr>
              </a:p>
            </p:txBody>
          </p:sp>
        </p:grpSp>
        <p:sp>
          <p:nvSpPr>
            <p:cNvPr id="74" name="Rectangle 73"/>
            <p:cNvSpPr/>
            <p:nvPr/>
          </p:nvSpPr>
          <p:spPr>
            <a:xfrm>
              <a:off x="585302" y="1486554"/>
              <a:ext cx="3660128" cy="1505459"/>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8" name="Group 77"/>
          <p:cNvGrpSpPr/>
          <p:nvPr/>
        </p:nvGrpSpPr>
        <p:grpSpPr>
          <a:xfrm>
            <a:off x="7716428" y="4756939"/>
            <a:ext cx="3660128" cy="1505459"/>
            <a:chOff x="585302" y="1486554"/>
            <a:chExt cx="3660128" cy="1505459"/>
          </a:xfrm>
        </p:grpSpPr>
        <p:grpSp>
          <p:nvGrpSpPr>
            <p:cNvPr id="79" name="Group 78"/>
            <p:cNvGrpSpPr/>
            <p:nvPr/>
          </p:nvGrpSpPr>
          <p:grpSpPr>
            <a:xfrm>
              <a:off x="717524" y="1523902"/>
              <a:ext cx="3429026" cy="1382486"/>
              <a:chOff x="717524" y="1523902"/>
              <a:chExt cx="3429026" cy="1382486"/>
            </a:xfrm>
          </p:grpSpPr>
          <p:sp>
            <p:nvSpPr>
              <p:cNvPr id="81" name="TextBox 29">
                <a:extLst>
                  <a:ext uri="{FF2B5EF4-FFF2-40B4-BE49-F238E27FC236}">
                    <a16:creationId xmlns:a16="http://schemas.microsoft.com/office/drawing/2014/main" id="{2479D4D5-D449-1748-9FDD-0C3A5A7D1BAD}"/>
                  </a:ext>
                </a:extLst>
              </p:cNvPr>
              <p:cNvSpPr txBox="1"/>
              <p:nvPr/>
            </p:nvSpPr>
            <p:spPr>
              <a:xfrm>
                <a:off x="717524" y="1523902"/>
                <a:ext cx="3429026" cy="30777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a:latin typeface="Arial" panose="020B0604020202020204" pitchFamily="34" charset="0"/>
                    <a:cs typeface="Arial" panose="020B0604020202020204" pitchFamily="34" charset="0"/>
                  </a:rPr>
                  <a:t>Deployment</a:t>
                </a:r>
                <a:endParaRPr lang="en-US" sz="1400" b="1" noProof="1">
                  <a:solidFill>
                    <a:schemeClr val="bg1"/>
                  </a:solidFill>
                  <a:latin typeface="Arial" panose="020B0604020202020204" pitchFamily="34" charset="0"/>
                  <a:cs typeface="Arial" panose="020B0604020202020204" pitchFamily="34" charset="0"/>
                </a:endParaRPr>
              </a:p>
            </p:txBody>
          </p:sp>
          <p:sp>
            <p:nvSpPr>
              <p:cNvPr id="82" name="TextBox 30">
                <a:extLst>
                  <a:ext uri="{FF2B5EF4-FFF2-40B4-BE49-F238E27FC236}">
                    <a16:creationId xmlns:a16="http://schemas.microsoft.com/office/drawing/2014/main" id="{ACB1D35D-6D85-D847-A9BB-55FC57810797}"/>
                  </a:ext>
                </a:extLst>
              </p:cNvPr>
              <p:cNvSpPr txBox="1"/>
              <p:nvPr/>
            </p:nvSpPr>
            <p:spPr>
              <a:xfrm>
                <a:off x="717524" y="1829170"/>
                <a:ext cx="1739926"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Jenkins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Azure DevOps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AWS Deploy</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VeraCode</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Fortify</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Selenium</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TestComplete</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Azure Key Vault</a:t>
                </a:r>
              </a:p>
            </p:txBody>
          </p:sp>
          <p:sp>
            <p:nvSpPr>
              <p:cNvPr id="83" name="TextBox 30">
                <a:extLst>
                  <a:ext uri="{FF2B5EF4-FFF2-40B4-BE49-F238E27FC236}">
                    <a16:creationId xmlns:a16="http://schemas.microsoft.com/office/drawing/2014/main" id="{ACB1D35D-6D85-D847-A9BB-55FC57810797}"/>
                  </a:ext>
                </a:extLst>
              </p:cNvPr>
              <p:cNvSpPr txBox="1"/>
              <p:nvPr/>
            </p:nvSpPr>
            <p:spPr>
              <a:xfrm>
                <a:off x="2457450" y="1829170"/>
                <a:ext cx="1689100"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AWS KMS</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Atlassian</a:t>
                </a:r>
                <a:r>
                  <a:rPr lang="en-US" sz="800" dirty="0">
                    <a:latin typeface="Arial" panose="020B0604020202020204" pitchFamily="34" charset="0"/>
                    <a:cs typeface="Arial" panose="020B0604020202020204" pitchFamily="34" charset="0"/>
                  </a:rPr>
                  <a:t> Bamboo</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TeamCity</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YAML</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PowerShell</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SARIF SAST Tools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Yarn</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Test Management</a:t>
                </a:r>
              </a:p>
            </p:txBody>
          </p:sp>
        </p:grpSp>
        <p:sp>
          <p:nvSpPr>
            <p:cNvPr id="80" name="Rectangle 79"/>
            <p:cNvSpPr/>
            <p:nvPr/>
          </p:nvSpPr>
          <p:spPr>
            <a:xfrm>
              <a:off x="585302" y="1486554"/>
              <a:ext cx="3660128" cy="1505459"/>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 name="Rectangle 2"/>
          <p:cNvSpPr/>
          <p:nvPr/>
        </p:nvSpPr>
        <p:spPr>
          <a:xfrm>
            <a:off x="4441610" y="1395645"/>
            <a:ext cx="2821606" cy="954107"/>
          </a:xfrm>
          <a:prstGeom prst="rect">
            <a:avLst/>
          </a:prstGeom>
        </p:spPr>
        <p:txBody>
          <a:bodyPr wrap="none">
            <a:spAutoFit/>
          </a:bodyPr>
          <a:lstStyle/>
          <a:p>
            <a:r>
              <a:rPr lang="en-GB" sz="2800" dirty="0">
                <a:latin typeface="Arial" panose="020B0604020202020204" pitchFamily="34" charset="0"/>
                <a:cs typeface="Arial" panose="020B0604020202020204" pitchFamily="34" charset="0"/>
              </a:rPr>
              <a:t>The </a:t>
            </a:r>
            <a:r>
              <a:rPr lang="en-GB" sz="2800" dirty="0" err="1">
                <a:latin typeface="Arial" panose="020B0604020202020204" pitchFamily="34" charset="0"/>
                <a:cs typeface="Arial" panose="020B0604020202020204" pitchFamily="34" charset="0"/>
              </a:rPr>
              <a:t>DevSecOps</a:t>
            </a:r>
            <a:endParaRPr lang="en-GB" sz="2800" dirty="0">
              <a:latin typeface="Arial" panose="020B0604020202020204" pitchFamily="34" charset="0"/>
              <a:cs typeface="Arial" panose="020B0604020202020204" pitchFamily="34" charset="0"/>
            </a:endParaRPr>
          </a:p>
          <a:p>
            <a:pPr algn="ctr"/>
            <a:r>
              <a:rPr lang="en-GB" sz="2800" dirty="0">
                <a:latin typeface="Arial" panose="020B0604020202020204" pitchFamily="34" charset="0"/>
                <a:cs typeface="Arial" panose="020B0604020202020204" pitchFamily="34" charset="0"/>
              </a:rPr>
              <a:t>Toolchain </a:t>
            </a:r>
          </a:p>
        </p:txBody>
      </p:sp>
      <p:sp>
        <p:nvSpPr>
          <p:cNvPr id="5" name="Rectangle 4"/>
          <p:cNvSpPr/>
          <p:nvPr/>
        </p:nvSpPr>
        <p:spPr>
          <a:xfrm>
            <a:off x="4625654" y="5546293"/>
            <a:ext cx="2587632" cy="461665"/>
          </a:xfrm>
          <a:prstGeom prst="rect">
            <a:avLst/>
          </a:prstGeom>
        </p:spPr>
        <p:txBody>
          <a:bodyPr wrap="none">
            <a:spAutoFit/>
          </a:bodyPr>
          <a:lstStyle/>
          <a:p>
            <a:pPr algn="ctr"/>
            <a:r>
              <a:rPr lang="en-GB" sz="2400" dirty="0">
                <a:latin typeface="Arial" panose="020B0604020202020204" pitchFamily="34" charset="0"/>
                <a:cs typeface="Arial" panose="020B0604020202020204" pitchFamily="34" charset="0"/>
              </a:rPr>
              <a:t>(VERY abridged!)</a:t>
            </a:r>
          </a:p>
        </p:txBody>
      </p:sp>
    </p:spTree>
    <p:extLst>
      <p:ext uri="{BB962C8B-B14F-4D97-AF65-F5344CB8AC3E}">
        <p14:creationId xmlns:p14="http://schemas.microsoft.com/office/powerpoint/2010/main" val="2394120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11277600" cy="912814"/>
          </a:xfrm>
        </p:spPr>
        <p:txBody>
          <a:bodyPr/>
          <a:lstStyle/>
          <a:p>
            <a:r>
              <a:rPr lang="en-GB" dirty="0"/>
              <a:t>Vince’s Five Rules of </a:t>
            </a:r>
            <a:r>
              <a:rPr lang="en-GB" dirty="0" err="1"/>
              <a:t>DevSecOps</a:t>
            </a:r>
            <a:r>
              <a:rPr lang="en-GB" dirty="0"/>
              <a:t> in the Cloud</a:t>
            </a:r>
          </a:p>
        </p:txBody>
      </p:sp>
      <p:sp>
        <p:nvSpPr>
          <p:cNvPr id="6" name="TextBox 5"/>
          <p:cNvSpPr txBox="1"/>
          <p:nvPr/>
        </p:nvSpPr>
        <p:spPr>
          <a:xfrm>
            <a:off x="1424067" y="1877587"/>
            <a:ext cx="1720453" cy="2308324"/>
          </a:xfrm>
          <a:prstGeom prst="rect">
            <a:avLst/>
          </a:prstGeom>
          <a:solidFill>
            <a:srgbClr val="92D050"/>
          </a:solidFill>
          <a:ln>
            <a:solidFill>
              <a:schemeClr val="bg1"/>
            </a:solidFill>
          </a:ln>
        </p:spPr>
        <p:txBody>
          <a:bodyPr wrap="square" rtlCol="0">
            <a:spAutoFit/>
          </a:bodyPr>
          <a:lstStyle/>
          <a:p>
            <a:pPr lvl="0" fontAlgn="ctr"/>
            <a:r>
              <a:rPr lang="en-GB" sz="4000" dirty="0">
                <a:latin typeface="Lucida Console" panose="020B0609040504020204" pitchFamily="49" charset="0"/>
              </a:rPr>
              <a:t>1</a:t>
            </a:r>
            <a:endParaRPr lang="en-GB" sz="1400" dirty="0">
              <a:latin typeface="Lucida Console" panose="020B0609040504020204" pitchFamily="49" charset="0"/>
            </a:endParaRPr>
          </a:p>
          <a:p>
            <a:pPr lvl="0" fontAlgn="ctr"/>
            <a:r>
              <a:rPr lang="en-GB" dirty="0">
                <a:latin typeface="Lucida Console" panose="020B0609040504020204" pitchFamily="49" charset="0"/>
              </a:rPr>
              <a:t>Use the benefits cloud platforms gives you</a:t>
            </a:r>
            <a:endParaRPr lang="en-GB" sz="1400" dirty="0">
              <a:latin typeface="Lucida Console" panose="020B0609040504020204" pitchFamily="49" charset="0"/>
            </a:endParaRPr>
          </a:p>
          <a:p>
            <a:pPr lvl="0" fontAlgn="ctr"/>
            <a:endParaRPr lang="en-GB" sz="1400" dirty="0">
              <a:latin typeface="Lucida Console" panose="020B0609040504020204" pitchFamily="49" charset="0"/>
            </a:endParaRPr>
          </a:p>
        </p:txBody>
      </p:sp>
      <p:sp>
        <p:nvSpPr>
          <p:cNvPr id="8" name="TextBox 7"/>
          <p:cNvSpPr txBox="1"/>
          <p:nvPr/>
        </p:nvSpPr>
        <p:spPr>
          <a:xfrm>
            <a:off x="3190240" y="2179266"/>
            <a:ext cx="1720453" cy="3139321"/>
          </a:xfrm>
          <a:prstGeom prst="rect">
            <a:avLst/>
          </a:prstGeom>
          <a:solidFill>
            <a:srgbClr val="FDC41F"/>
          </a:solidFill>
          <a:ln>
            <a:solidFill>
              <a:schemeClr val="bg1"/>
            </a:solidFill>
          </a:ln>
        </p:spPr>
        <p:txBody>
          <a:bodyPr wrap="square" rtlCol="0">
            <a:spAutoFit/>
          </a:bodyPr>
          <a:lstStyle/>
          <a:p>
            <a:pPr lvl="0" fontAlgn="ctr"/>
            <a:r>
              <a:rPr lang="en-GB" sz="4000" dirty="0">
                <a:latin typeface="Lucida Console" panose="020B0609040504020204" pitchFamily="49" charset="0"/>
              </a:rPr>
              <a:t>2</a:t>
            </a:r>
            <a:endParaRPr lang="en-GB" sz="1400" dirty="0">
              <a:latin typeface="Lucida Console" panose="020B0609040504020204" pitchFamily="49" charset="0"/>
            </a:endParaRPr>
          </a:p>
          <a:p>
            <a:pPr lvl="0" fontAlgn="ctr"/>
            <a:r>
              <a:rPr lang="en-GB" dirty="0">
                <a:latin typeface="Lucida Console" panose="020B0609040504020204" pitchFamily="49" charset="0"/>
              </a:rPr>
              <a:t>Automate everything; where you can’t automate, secure the manual process</a:t>
            </a:r>
            <a:endParaRPr lang="en-GB" sz="1400" dirty="0">
              <a:latin typeface="Lucida Console" panose="020B0609040504020204" pitchFamily="49" charset="0"/>
            </a:endParaRPr>
          </a:p>
          <a:p>
            <a:pPr lvl="0" fontAlgn="ctr"/>
            <a:endParaRPr lang="en-GB" sz="1400" dirty="0">
              <a:latin typeface="Lucida Console" panose="020B0609040504020204" pitchFamily="49" charset="0"/>
            </a:endParaRPr>
          </a:p>
        </p:txBody>
      </p:sp>
      <p:sp>
        <p:nvSpPr>
          <p:cNvPr id="9" name="TextBox 8"/>
          <p:cNvSpPr txBox="1"/>
          <p:nvPr/>
        </p:nvSpPr>
        <p:spPr>
          <a:xfrm>
            <a:off x="4951867" y="1701292"/>
            <a:ext cx="1720453" cy="3139321"/>
          </a:xfrm>
          <a:prstGeom prst="rect">
            <a:avLst/>
          </a:prstGeom>
          <a:solidFill>
            <a:srgbClr val="00B0F0"/>
          </a:solidFill>
          <a:ln>
            <a:solidFill>
              <a:schemeClr val="bg1"/>
            </a:solidFill>
          </a:ln>
        </p:spPr>
        <p:txBody>
          <a:bodyPr wrap="square" rtlCol="0">
            <a:spAutoFit/>
          </a:bodyPr>
          <a:lstStyle/>
          <a:p>
            <a:pPr lvl="0" fontAlgn="ctr"/>
            <a:r>
              <a:rPr lang="en-GB" sz="4000" dirty="0">
                <a:latin typeface="Lucida Console" panose="020B0609040504020204" pitchFamily="49" charset="0"/>
              </a:rPr>
              <a:t>3</a:t>
            </a:r>
            <a:endParaRPr lang="en-GB" sz="1400" dirty="0">
              <a:latin typeface="Lucida Console" panose="020B0609040504020204" pitchFamily="49" charset="0"/>
            </a:endParaRPr>
          </a:p>
          <a:p>
            <a:pPr lvl="0" fontAlgn="ctr"/>
            <a:r>
              <a:rPr lang="en-GB" dirty="0">
                <a:latin typeface="Lucida Console" panose="020B0609040504020204" pitchFamily="49" charset="0"/>
              </a:rPr>
              <a:t>Set policies and controls and enforce them through automation</a:t>
            </a:r>
            <a:endParaRPr lang="en-GB" sz="1400" dirty="0">
              <a:latin typeface="Lucida Console" panose="020B0609040504020204" pitchFamily="49" charset="0"/>
            </a:endParaRPr>
          </a:p>
          <a:p>
            <a:pPr lvl="0" fontAlgn="ctr"/>
            <a:endParaRPr lang="en-GB" sz="1400" dirty="0">
              <a:latin typeface="Lucida Console" panose="020B0609040504020204" pitchFamily="49" charset="0"/>
            </a:endParaRPr>
          </a:p>
        </p:txBody>
      </p:sp>
      <p:sp>
        <p:nvSpPr>
          <p:cNvPr id="10" name="TextBox 9"/>
          <p:cNvSpPr txBox="1"/>
          <p:nvPr/>
        </p:nvSpPr>
        <p:spPr>
          <a:xfrm>
            <a:off x="6722586" y="2340682"/>
            <a:ext cx="1720453" cy="2862322"/>
          </a:xfrm>
          <a:prstGeom prst="rect">
            <a:avLst/>
          </a:prstGeom>
          <a:solidFill>
            <a:schemeClr val="accent4">
              <a:lumMod val="40000"/>
              <a:lumOff val="60000"/>
            </a:schemeClr>
          </a:solidFill>
          <a:ln>
            <a:solidFill>
              <a:schemeClr val="bg1"/>
            </a:solidFill>
          </a:ln>
        </p:spPr>
        <p:txBody>
          <a:bodyPr wrap="square" rtlCol="0">
            <a:spAutoFit/>
          </a:bodyPr>
          <a:lstStyle/>
          <a:p>
            <a:pPr lvl="0" fontAlgn="ctr"/>
            <a:r>
              <a:rPr lang="en-GB" sz="4000" dirty="0">
                <a:latin typeface="Lucida Console" panose="020B0609040504020204" pitchFamily="49" charset="0"/>
              </a:rPr>
              <a:t>4</a:t>
            </a:r>
            <a:endParaRPr lang="en-GB" sz="1400" dirty="0">
              <a:latin typeface="Lucida Console" panose="020B0609040504020204" pitchFamily="49" charset="0"/>
            </a:endParaRPr>
          </a:p>
          <a:p>
            <a:pPr lvl="0" fontAlgn="ctr"/>
            <a:r>
              <a:rPr lang="en-GB" dirty="0">
                <a:latin typeface="Lucida Console" panose="020B0609040504020204" pitchFamily="49" charset="0"/>
              </a:rPr>
              <a:t>Report on compliance and make the data available to all teams</a:t>
            </a:r>
            <a:endParaRPr lang="en-GB" sz="1400" dirty="0">
              <a:latin typeface="Lucida Console" panose="020B0609040504020204" pitchFamily="49" charset="0"/>
            </a:endParaRPr>
          </a:p>
          <a:p>
            <a:pPr lvl="0" fontAlgn="ctr"/>
            <a:endParaRPr lang="en-GB" sz="1400" dirty="0">
              <a:latin typeface="Lucida Console" panose="020B0609040504020204" pitchFamily="49" charset="0"/>
            </a:endParaRPr>
          </a:p>
        </p:txBody>
      </p:sp>
      <p:sp>
        <p:nvSpPr>
          <p:cNvPr id="11" name="TextBox 10"/>
          <p:cNvSpPr txBox="1"/>
          <p:nvPr/>
        </p:nvSpPr>
        <p:spPr>
          <a:xfrm>
            <a:off x="8493305" y="2754750"/>
            <a:ext cx="1720453" cy="2862322"/>
          </a:xfrm>
          <a:prstGeom prst="rect">
            <a:avLst/>
          </a:prstGeom>
          <a:solidFill>
            <a:schemeClr val="accent3">
              <a:lumMod val="60000"/>
              <a:lumOff val="40000"/>
            </a:schemeClr>
          </a:solidFill>
          <a:ln>
            <a:solidFill>
              <a:schemeClr val="bg1"/>
            </a:solidFill>
          </a:ln>
        </p:spPr>
        <p:txBody>
          <a:bodyPr wrap="square" rtlCol="0">
            <a:spAutoFit/>
          </a:bodyPr>
          <a:lstStyle/>
          <a:p>
            <a:pPr lvl="0" fontAlgn="ctr"/>
            <a:r>
              <a:rPr lang="en-GB" sz="4000" dirty="0">
                <a:latin typeface="Lucida Console" panose="020B0609040504020204" pitchFamily="49" charset="0"/>
              </a:rPr>
              <a:t>5</a:t>
            </a:r>
            <a:endParaRPr lang="en-GB" sz="1400" dirty="0">
              <a:latin typeface="Lucida Console" panose="020B0609040504020204" pitchFamily="49" charset="0"/>
            </a:endParaRPr>
          </a:p>
          <a:p>
            <a:pPr lvl="0" fontAlgn="ctr"/>
            <a:r>
              <a:rPr lang="en-GB" dirty="0">
                <a:latin typeface="Lucida Console" panose="020B0609040504020204" pitchFamily="49" charset="0"/>
              </a:rPr>
              <a:t>Tooling cannot fix all your problems, invest in people and processes</a:t>
            </a:r>
            <a:endParaRPr lang="en-GB" sz="1400" dirty="0">
              <a:latin typeface="Lucida Console" panose="020B0609040504020204" pitchFamily="49" charset="0"/>
            </a:endParaRPr>
          </a:p>
          <a:p>
            <a:pPr lvl="0" fontAlgn="ctr"/>
            <a:endParaRPr lang="en-GB" sz="1400" dirty="0">
              <a:latin typeface="Lucida Console" panose="020B0609040504020204" pitchFamily="49" charset="0"/>
            </a:endParaRPr>
          </a:p>
        </p:txBody>
      </p:sp>
      <p:pic>
        <p:nvPicPr>
          <p:cNvPr id="12" name="Picture 2" descr="https://cdn-assets-cloud.frontify.com/s3/frontify-cloud-files-us/eyJwYXRoIjoiZnJvbnRpZnlcL2FjY291bnRzXC84MVwvMTQwMDg3XC9wcm9qZWN0c1wvMjcwOTIzXC9hc3NldHNcLzc5XC80ODUwNzcwXC83Y2ZlYTU0MzUxYTBjNTNlYjkwMjM1ZTU3NzFkNzUwZC0xNjAzOTcxNzgyLnBuZyJ9:frontify:cqhruwmzky-54zIFPBk9CavD7pCizxd_KETPWxXDdHo?width=2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28037" y="2186108"/>
            <a:ext cx="582656" cy="58265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https://cdn-assets-cloud.frontify.com/s3/frontify-cloud-files-us/eyJwYXRoIjoiZnJvbnRpZnlcL2FjY291bnRzXC84MVwvMTQwMDg3XC9wcm9qZWN0c1wvMjcwOTIzXC9hc3NldHNcLzllXC80ODUwNzY3XC8yMWJjZmNhNDg5YzhkYmViOTNhNjhkZWM5YWJiZjU4My0xNjAzOTcxNzgwLnBuZyJ9:frontify:QkPJjcWKI-L1U-M0Y_tMiBBXFnFfv0ObMzXuN85wXRY?width=240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60383" y="2350717"/>
            <a:ext cx="582656" cy="58265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https://cdn-assets-cloud.frontify.com/s3/frontify-cloud-files-us/eyJwYXRoIjoiZnJvbnRpZnlcL2FjY291bnRzXC84MVwvMTQwMDg3XC9wcm9qZWN0c1wvMjcwOTIzXC9hc3NldHNcLzdlXC80ODUxMjExXC9lNDRkMjNmYTdiOWRiZDFiMzcyOWNmZDVkZGE5MDYyMy0xNjAzOTcyMDI3LnBuZyJ9:frontify:zG5AA1eSiSpqrhyPw2hD-KrcsX3kIG54rcJ8WX68iyw?width=240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75878" y="1908794"/>
            <a:ext cx="568642" cy="56864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0" descr="https://cdn-assets-cloud.frontify.com/s3/frontify-cloud-files-us/eyJwYXRoIjoiZnJvbnRpZnlcL2FjY291bnRzXC84MVwvMTQwMDg3XC9wcm9qZWN0c1wvMjcwOTIzXC9hc3NldHNcLzIyXC80ODUyMzMxXC9lNDMxNTVkOWMyMTllZmFjYjRkMDg2ZmZkNjY0ODI0NC0xNjAzOTcyNjQ2LnBuZyJ9:frontify:ISbj0c-htSzxfSQ2YQcOnwWS7zJkquJVK2bddifoNv0?width=240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506566" y="2729706"/>
            <a:ext cx="707192" cy="70719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2" descr="https://cdn-assets-cloud.frontify.com/s3/frontify-cloud-files-us/eyJwYXRoIjoiZnJvbnRpZnlcL2FjY291bnRzXC84MVwvMTQwMDg3XC9wcm9qZWN0c1wvMjcwOTIzXC9hc3NldHNcLzcyXC80ODUyNzg0XC83YjJmZWZkNzNiY2FlZWM1NmQ2MmEyMTY3OWU3ZGI0OS0xNjAzOTcyODk2LnBuZyJ9:frontify:RY4SNZS70RSGPmCH0zEt9i5prgLmb-97SRcKrrspKSw?width=2400"/>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126970" y="1762316"/>
            <a:ext cx="570483" cy="570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2149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853875" y="4648497"/>
            <a:ext cx="5257800" cy="861774"/>
          </a:xfrm>
          <a:prstGeom prst="rect">
            <a:avLst/>
          </a:prstGeom>
          <a:noFill/>
        </p:spPr>
        <p:txBody>
          <a:bodyPr wrap="square" rtlCol="0">
            <a:spAutoFit/>
          </a:bodyPr>
          <a:lstStyle/>
          <a:p>
            <a:r>
              <a:rPr lang="en-GB" sz="3200" b="1" dirty="0"/>
              <a:t>Vincent King</a:t>
            </a:r>
          </a:p>
          <a:p>
            <a:r>
              <a:rPr lang="en-GB" dirty="0"/>
              <a:t>Head of </a:t>
            </a:r>
            <a:r>
              <a:rPr lang="en-GB" dirty="0" err="1"/>
              <a:t>DevSecOps</a:t>
            </a:r>
            <a:r>
              <a:rPr lang="en-GB" dirty="0"/>
              <a:t> for Cloud Transformation</a:t>
            </a:r>
          </a:p>
        </p:txBody>
      </p:sp>
      <p:sp>
        <p:nvSpPr>
          <p:cNvPr id="8" name="TextBox 7"/>
          <p:cNvSpPr txBox="1"/>
          <p:nvPr/>
        </p:nvSpPr>
        <p:spPr>
          <a:xfrm>
            <a:off x="3385582" y="3070306"/>
            <a:ext cx="5316007" cy="1446550"/>
          </a:xfrm>
          <a:prstGeom prst="rect">
            <a:avLst/>
          </a:prstGeom>
          <a:noFill/>
        </p:spPr>
        <p:txBody>
          <a:bodyPr wrap="none" rtlCol="0">
            <a:spAutoFit/>
          </a:bodyPr>
          <a:lstStyle/>
          <a:p>
            <a:r>
              <a:rPr lang="en-GB" sz="8800" dirty="0"/>
              <a:t>Questions?</a:t>
            </a:r>
          </a:p>
        </p:txBody>
      </p:sp>
      <p:sp>
        <p:nvSpPr>
          <p:cNvPr id="19" name="Rectangle 18"/>
          <p:cNvSpPr/>
          <p:nvPr/>
        </p:nvSpPr>
        <p:spPr>
          <a:xfrm>
            <a:off x="1853875" y="5641913"/>
            <a:ext cx="3260060"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DevSecOpsVince.com</a:t>
            </a:r>
            <a:endParaRPr kumimoji="0" lang="en-GB"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61760" y="4721578"/>
            <a:ext cx="3558225" cy="1757148"/>
          </a:xfrm>
          <a:prstGeom prst="rect">
            <a:avLst/>
          </a:prstGeom>
        </p:spPr>
      </p:pic>
      <p:pic>
        <p:nvPicPr>
          <p:cNvPr id="3" name="Picture 2"/>
          <p:cNvPicPr>
            <a:picLocks noChangeAspect="1"/>
          </p:cNvPicPr>
          <p:nvPr/>
        </p:nvPicPr>
        <p:blipFill>
          <a:blip r:embed="rId3"/>
          <a:stretch>
            <a:fillRect/>
          </a:stretch>
        </p:blipFill>
        <p:spPr>
          <a:xfrm>
            <a:off x="427669" y="4721578"/>
            <a:ext cx="1369233" cy="1382000"/>
          </a:xfrm>
          <a:prstGeom prst="rect">
            <a:avLst/>
          </a:prstGeom>
        </p:spPr>
      </p:pic>
    </p:spTree>
    <p:extLst>
      <p:ext uri="{BB962C8B-B14F-4D97-AF65-F5344CB8AC3E}">
        <p14:creationId xmlns:p14="http://schemas.microsoft.com/office/powerpoint/2010/main" val="2819155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05555C0-A187-2398-F0CE-3BE3E3BD6CE2}"/>
              </a:ext>
            </a:extLst>
          </p:cNvPr>
          <p:cNvSpPr>
            <a:spLocks noGrp="1"/>
          </p:cNvSpPr>
          <p:nvPr>
            <p:ph type="title"/>
          </p:nvPr>
        </p:nvSpPr>
        <p:spPr/>
        <p:txBody>
          <a:bodyPr/>
          <a:lstStyle/>
          <a:p>
            <a:endParaRPr lang="en-GB"/>
          </a:p>
        </p:txBody>
      </p:sp>
      <p:pic>
        <p:nvPicPr>
          <p:cNvPr id="10" name="Picture 9">
            <a:extLst>
              <a:ext uri="{FF2B5EF4-FFF2-40B4-BE49-F238E27FC236}">
                <a16:creationId xmlns:a16="http://schemas.microsoft.com/office/drawing/2014/main" id="{88E28EFE-8216-F8BC-49E6-A1C217BBBF68}"/>
              </a:ext>
            </a:extLst>
          </p:cNvPr>
          <p:cNvPicPr>
            <a:picLocks noChangeAspect="1"/>
          </p:cNvPicPr>
          <p:nvPr/>
        </p:nvPicPr>
        <p:blipFill>
          <a:blip r:embed="rId3"/>
          <a:stretch>
            <a:fillRect/>
          </a:stretch>
        </p:blipFill>
        <p:spPr>
          <a:xfrm>
            <a:off x="9075689" y="3917977"/>
            <a:ext cx="695422" cy="714475"/>
          </a:xfrm>
          <a:prstGeom prst="rect">
            <a:avLst/>
          </a:prstGeom>
        </p:spPr>
      </p:pic>
      <p:pic>
        <p:nvPicPr>
          <p:cNvPr id="11" name="Picture 10">
            <a:extLst>
              <a:ext uri="{FF2B5EF4-FFF2-40B4-BE49-F238E27FC236}">
                <a16:creationId xmlns:a16="http://schemas.microsoft.com/office/drawing/2014/main" id="{407FFBA8-8D83-BE30-038C-40E2D43B63F0}"/>
              </a:ext>
            </a:extLst>
          </p:cNvPr>
          <p:cNvPicPr>
            <a:picLocks noChangeAspect="1"/>
          </p:cNvPicPr>
          <p:nvPr/>
        </p:nvPicPr>
        <p:blipFill>
          <a:blip r:embed="rId4"/>
          <a:stretch>
            <a:fillRect/>
          </a:stretch>
        </p:blipFill>
        <p:spPr>
          <a:xfrm>
            <a:off x="9771111" y="2270089"/>
            <a:ext cx="666843" cy="543001"/>
          </a:xfrm>
          <a:prstGeom prst="rect">
            <a:avLst/>
          </a:prstGeom>
        </p:spPr>
      </p:pic>
      <p:pic>
        <p:nvPicPr>
          <p:cNvPr id="12" name="Picture 11">
            <a:extLst>
              <a:ext uri="{FF2B5EF4-FFF2-40B4-BE49-F238E27FC236}">
                <a16:creationId xmlns:a16="http://schemas.microsoft.com/office/drawing/2014/main" id="{83E2C434-B9D8-1E2D-0A00-A68BE090350B}"/>
              </a:ext>
            </a:extLst>
          </p:cNvPr>
          <p:cNvPicPr>
            <a:picLocks noChangeAspect="1"/>
          </p:cNvPicPr>
          <p:nvPr/>
        </p:nvPicPr>
        <p:blipFill>
          <a:blip r:embed="rId5"/>
          <a:stretch>
            <a:fillRect/>
          </a:stretch>
        </p:blipFill>
        <p:spPr>
          <a:xfrm>
            <a:off x="2211363" y="4763978"/>
            <a:ext cx="704948" cy="724001"/>
          </a:xfrm>
          <a:prstGeom prst="rect">
            <a:avLst/>
          </a:prstGeom>
        </p:spPr>
      </p:pic>
      <p:pic>
        <p:nvPicPr>
          <p:cNvPr id="13" name="Picture 12">
            <a:extLst>
              <a:ext uri="{FF2B5EF4-FFF2-40B4-BE49-F238E27FC236}">
                <a16:creationId xmlns:a16="http://schemas.microsoft.com/office/drawing/2014/main" id="{1886FAA0-D93C-3974-4C95-806480D6B072}"/>
              </a:ext>
            </a:extLst>
          </p:cNvPr>
          <p:cNvPicPr>
            <a:picLocks noChangeAspect="1"/>
          </p:cNvPicPr>
          <p:nvPr/>
        </p:nvPicPr>
        <p:blipFill>
          <a:blip r:embed="rId6"/>
          <a:stretch>
            <a:fillRect/>
          </a:stretch>
        </p:blipFill>
        <p:spPr>
          <a:xfrm>
            <a:off x="4688675" y="1750899"/>
            <a:ext cx="1256588" cy="1557077"/>
          </a:xfrm>
          <a:prstGeom prst="rect">
            <a:avLst/>
          </a:prstGeom>
        </p:spPr>
      </p:pic>
      <p:pic>
        <p:nvPicPr>
          <p:cNvPr id="2" name="Picture 1">
            <a:extLst>
              <a:ext uri="{FF2B5EF4-FFF2-40B4-BE49-F238E27FC236}">
                <a16:creationId xmlns:a16="http://schemas.microsoft.com/office/drawing/2014/main" id="{5E8273F0-6AB2-DAD5-0944-F12B7D30F4E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6400" y="1370014"/>
            <a:ext cx="1401968" cy="1401968"/>
          </a:xfrm>
          <a:prstGeom prst="rect">
            <a:avLst/>
          </a:prstGeom>
        </p:spPr>
      </p:pic>
      <p:pic>
        <p:nvPicPr>
          <p:cNvPr id="4" name="Picture 8" descr="https://cdn-assets-cloud.frontify.com/local/frontify/h_lNxVXLqrDqb2kyrixW3lMmUl7n-aBRzJUzyvzD7_8rM4T8YBavHo52jxwf_gydvqlXwly7FDF4dfXM1nxq266zJ5t-IODrYAZ-QLB1Lkpbq-3bitgPRXaHnm-Carpb?width=2400">
            <a:extLst>
              <a:ext uri="{FF2B5EF4-FFF2-40B4-BE49-F238E27FC236}">
                <a16:creationId xmlns:a16="http://schemas.microsoft.com/office/drawing/2014/main" id="{B06A30FB-19F3-0124-CAEE-6FE3467F84F2}"/>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639724" y="2251936"/>
            <a:ext cx="1401968" cy="140196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cdn-assets-cloud.frontify.com/local/frontify/h_lNxVXLqrDqb2kyrixW3lMmUl7n-aBRzJUzyvzD7_9BO9ltE3q1OOCfZo6Sa2lu4hurhgheSFrsN6Uqg9sObFbfnRcsb-x4wlnvnOlya05xcmlG9hid3qk4bfYHz6Uc?width=2400">
            <a:extLst>
              <a:ext uri="{FF2B5EF4-FFF2-40B4-BE49-F238E27FC236}">
                <a16:creationId xmlns:a16="http://schemas.microsoft.com/office/drawing/2014/main" id="{1009E7D6-05D4-25B5-9E04-D46EC91F44C3}"/>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673972" y="1650407"/>
            <a:ext cx="1401968" cy="140196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https://cdn-assets-cloud.frontify.com/local/frontify/h_lNxVXLqrDqb2kyrixW3lMmUl7n-aBRzJUzyvzD7_9Uhf5d0UJ_AbGaOOErGV1dpZfd_31MPu2MY7DreHz2YPhrtFEK32kTuVVdvw71U793k69iIq1Y3qrI7mgkSCFL?width=2400">
            <a:extLst>
              <a:ext uri="{FF2B5EF4-FFF2-40B4-BE49-F238E27FC236}">
                <a16:creationId xmlns:a16="http://schemas.microsoft.com/office/drawing/2014/main" id="{073D0062-F028-2A9E-2998-A14ADAC3951E}"/>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217084" y="3919958"/>
            <a:ext cx="1484125" cy="14841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A8DAEC37-238B-5501-C302-F90D3EF36F13}"/>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242434" y="4286826"/>
            <a:ext cx="1274067" cy="1271019"/>
          </a:xfrm>
          <a:prstGeom prst="rect">
            <a:avLst/>
          </a:prstGeom>
          <a:scene3d>
            <a:camera prst="orthographicFront">
              <a:rot lat="0" lon="20699996" rev="0"/>
            </a:camera>
            <a:lightRig rig="threePt" dir="t"/>
          </a:scene3d>
        </p:spPr>
      </p:pic>
    </p:spTree>
    <p:extLst>
      <p:ext uri="{BB962C8B-B14F-4D97-AF65-F5344CB8AC3E}">
        <p14:creationId xmlns:p14="http://schemas.microsoft.com/office/powerpoint/2010/main" val="2613478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Title</a:t>
            </a:r>
          </a:p>
        </p:txBody>
      </p:sp>
      <p:grpSp>
        <p:nvGrpSpPr>
          <p:cNvPr id="6" name="Group 5"/>
          <p:cNvGrpSpPr/>
          <p:nvPr/>
        </p:nvGrpSpPr>
        <p:grpSpPr>
          <a:xfrm>
            <a:off x="5075158" y="1453198"/>
            <a:ext cx="1401969" cy="3172241"/>
            <a:chOff x="5075158" y="1453198"/>
            <a:chExt cx="1711618" cy="3872885"/>
          </a:xfrm>
        </p:grpSpPr>
        <p:sp>
          <p:nvSpPr>
            <p:cNvPr id="7" name="Rectangle 6"/>
            <p:cNvSpPr/>
            <p:nvPr/>
          </p:nvSpPr>
          <p:spPr>
            <a:xfrm>
              <a:off x="5880734" y="3148296"/>
              <a:ext cx="110367" cy="2177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8" name="Group 7"/>
            <p:cNvGrpSpPr/>
            <p:nvPr/>
          </p:nvGrpSpPr>
          <p:grpSpPr>
            <a:xfrm>
              <a:off x="5075158" y="1453198"/>
              <a:ext cx="1711618" cy="2494548"/>
              <a:chOff x="2276346" y="1214618"/>
              <a:chExt cx="2926488" cy="4265125"/>
            </a:xfrm>
          </p:grpSpPr>
          <p:pic>
            <p:nvPicPr>
              <p:cNvPr id="9" name="Picture 8" descr="File:You shall not pass sign.sv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76346" y="1214618"/>
                <a:ext cx="2926488" cy="42651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rot="20077301">
                <a:off x="2477970" y="4288270"/>
                <a:ext cx="948859" cy="578852"/>
              </a:xfrm>
              <a:prstGeom prst="rect">
                <a:avLst/>
              </a:prstGeom>
              <a:solidFill>
                <a:schemeClr val="accent2">
                  <a:lumMod val="75000"/>
                </a:schemeClr>
              </a:solidFill>
              <a:ln>
                <a:solidFill>
                  <a:schemeClr val="bg1"/>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FFFFFF"/>
                    </a:solidFill>
                    <a:effectLst/>
                    <a:uLnTx/>
                    <a:uFillTx/>
                    <a:latin typeface="Lucida Console" panose="020B0609040504020204" pitchFamily="49" charset="0"/>
                    <a:ea typeface="+mn-ea"/>
                    <a:cs typeface="+mn-cs"/>
                  </a:rPr>
                  <a:t>Dev</a:t>
                </a:r>
                <a:endParaRPr kumimoji="0" lang="en-GB" sz="4800" b="0" i="0" u="none" strike="noStrike" kern="1200" cap="none" spc="0" normalizeH="0" baseline="0" noProof="0" dirty="0">
                  <a:ln>
                    <a:noFill/>
                  </a:ln>
                  <a:solidFill>
                    <a:srgbClr val="FFFFFF"/>
                  </a:solidFill>
                  <a:effectLst/>
                  <a:uLnTx/>
                  <a:uFillTx/>
                  <a:latin typeface="Lucida Console" panose="020B0609040504020204" pitchFamily="49" charset="0"/>
                  <a:ea typeface="+mn-ea"/>
                  <a:cs typeface="+mn-cs"/>
                </a:endParaRPr>
              </a:p>
            </p:txBody>
          </p:sp>
        </p:grpSp>
      </p:grpSp>
      <p:pic>
        <p:nvPicPr>
          <p:cNvPr id="11" name="Picture 4" descr="https://cdn-assets-cloud.frontify.com/s3/frontify-cloud-files-us/eyJwYXRoIjoiZnJvbnRpZnlcL2FjY291bnRzXC84MVwvMTQwMDg3XC9wcm9qZWN0c1wvMjcwOTIzXC9hc3NldHNcLzMyXC80ODUwNzY4XC9jMzIzNjU5NjFlNDM0OGU2MGZhZTlkZWE5NmQzOTE5Ny0xNjAzOTcxNzgxLnBuZyJ9:frontify:AK8MnPf0byW7hQMsVWbxHC5-Wl5OhXqOOocallbPm7w?width=24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2339" y="1699161"/>
            <a:ext cx="3021281" cy="302128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https://cdn-assets-cloud.frontify.com/s3/frontify-cloud-files-us/eyJwYXRoIjoiZnJvbnRpZnlcL2FjY291bnRzXC84MVwvMTQwMDg3XC9wcm9qZWN0c1wvMjcwOTIzXC9hc3NldHNcL2RhXC80ODUwNzY0XC9iZjU2YmFmODViMDJiMDEwOTBiM2FhMzY3M2JjZmU0NS0xNjAzOTcxNzc5LnBuZyJ9:frontify:vPx79-5-G5_QcJz6wAkKyrz6M0ElPcPyHi746lWx8Ac?width=240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4669" y="1699161"/>
            <a:ext cx="2838202" cy="283820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1749478" y="4784257"/>
            <a:ext cx="1295547" cy="830997"/>
          </a:xfrm>
          <a:prstGeom prst="rect">
            <a:avLst/>
          </a:prstGeom>
          <a:solidFill>
            <a:srgbClr val="00B050"/>
          </a:solidFill>
          <a:ln>
            <a:solidFill>
              <a:schemeClr val="bg1"/>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48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Dev</a:t>
            </a:r>
          </a:p>
        </p:txBody>
      </p:sp>
      <p:sp>
        <p:nvSpPr>
          <p:cNvPr id="14" name="TextBox 13"/>
          <p:cNvSpPr txBox="1"/>
          <p:nvPr/>
        </p:nvSpPr>
        <p:spPr>
          <a:xfrm>
            <a:off x="5152502" y="4784258"/>
            <a:ext cx="1245854" cy="830997"/>
          </a:xfrm>
          <a:prstGeom prst="rect">
            <a:avLst/>
          </a:prstGeom>
          <a:solidFill>
            <a:srgbClr val="0070C0"/>
          </a:solidFill>
          <a:ln>
            <a:solidFill>
              <a:schemeClr val="bg1"/>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4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Sec</a:t>
            </a:r>
          </a:p>
        </p:txBody>
      </p:sp>
      <p:sp>
        <p:nvSpPr>
          <p:cNvPr id="15" name="TextBox 14"/>
          <p:cNvSpPr txBox="1"/>
          <p:nvPr/>
        </p:nvSpPr>
        <p:spPr>
          <a:xfrm>
            <a:off x="8496216" y="4784257"/>
            <a:ext cx="1314784" cy="830997"/>
          </a:xfrm>
          <a:prstGeom prst="rect">
            <a:avLst/>
          </a:prstGeom>
          <a:solidFill>
            <a:srgbClr val="00B050"/>
          </a:solidFill>
          <a:ln>
            <a:solidFill>
              <a:schemeClr val="bg1"/>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48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Ops</a:t>
            </a:r>
          </a:p>
        </p:txBody>
      </p:sp>
    </p:spTree>
    <p:extLst>
      <p:ext uri="{BB962C8B-B14F-4D97-AF65-F5344CB8AC3E}">
        <p14:creationId xmlns:p14="http://schemas.microsoft.com/office/powerpoint/2010/main" val="562706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Who’s this talking to me now?</a:t>
            </a:r>
          </a:p>
        </p:txBody>
      </p:sp>
      <p:pic>
        <p:nvPicPr>
          <p:cNvPr id="7" name="Picture 6"/>
          <p:cNvPicPr>
            <a:picLocks noChangeAspect="1"/>
          </p:cNvPicPr>
          <p:nvPr/>
        </p:nvPicPr>
        <p:blipFill>
          <a:blip r:embed="rId3"/>
          <a:stretch>
            <a:fillRect/>
          </a:stretch>
        </p:blipFill>
        <p:spPr>
          <a:xfrm>
            <a:off x="7795260" y="3945519"/>
            <a:ext cx="2457143" cy="752381"/>
          </a:xfrm>
          <a:prstGeom prst="rect">
            <a:avLst/>
          </a:prstGeom>
        </p:spPr>
      </p:pic>
      <p:pic>
        <p:nvPicPr>
          <p:cNvPr id="8" name="Picture 7"/>
          <p:cNvPicPr>
            <a:picLocks noChangeAspect="1"/>
          </p:cNvPicPr>
          <p:nvPr/>
        </p:nvPicPr>
        <p:blipFill>
          <a:blip r:embed="rId4"/>
          <a:stretch>
            <a:fillRect/>
          </a:stretch>
        </p:blipFill>
        <p:spPr>
          <a:xfrm>
            <a:off x="5384036" y="2490093"/>
            <a:ext cx="3185239" cy="947580"/>
          </a:xfrm>
          <a:prstGeom prst="rect">
            <a:avLst/>
          </a:prstGeom>
        </p:spPr>
      </p:pic>
      <p:pic>
        <p:nvPicPr>
          <p:cNvPr id="9" name="Picture 8"/>
          <p:cNvPicPr>
            <a:picLocks noChangeAspect="1"/>
          </p:cNvPicPr>
          <p:nvPr/>
        </p:nvPicPr>
        <p:blipFill>
          <a:blip r:embed="rId5"/>
          <a:stretch>
            <a:fillRect/>
          </a:stretch>
        </p:blipFill>
        <p:spPr>
          <a:xfrm>
            <a:off x="5685505" y="3834427"/>
            <a:ext cx="1124091" cy="1500555"/>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9666" y="1453198"/>
            <a:ext cx="1742859" cy="1728061"/>
          </a:xfrm>
          <a:prstGeom prst="rect">
            <a:avLst/>
          </a:prstGeom>
        </p:spPr>
      </p:pic>
      <p:sp>
        <p:nvSpPr>
          <p:cNvPr id="12" name="TextBox 11"/>
          <p:cNvSpPr txBox="1"/>
          <p:nvPr/>
        </p:nvSpPr>
        <p:spPr>
          <a:xfrm>
            <a:off x="2537460" y="1470842"/>
            <a:ext cx="5257800" cy="155427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Vincent King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9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Senior Cyber Analyst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Head of </a:t>
            </a:r>
            <a:r>
              <a:rPr kumimoji="0" lang="en-GB" sz="18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DevSecOps</a:t>
            </a:r>
            <a:endParaRPr kumimoji="0" lang="en-GB"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Bank of England</a:t>
            </a:r>
          </a:p>
        </p:txBody>
      </p:sp>
      <p:grpSp>
        <p:nvGrpSpPr>
          <p:cNvPr id="15" name="Group 14"/>
          <p:cNvGrpSpPr/>
          <p:nvPr/>
        </p:nvGrpSpPr>
        <p:grpSpPr>
          <a:xfrm>
            <a:off x="3921940" y="5533935"/>
            <a:ext cx="4196589" cy="684317"/>
            <a:chOff x="3921940" y="5533935"/>
            <a:chExt cx="4196589" cy="684317"/>
          </a:xfrm>
        </p:grpSpPr>
        <p:sp>
          <p:nvSpPr>
            <p:cNvPr id="14" name="Rectangle 13"/>
            <p:cNvSpPr/>
            <p:nvPr/>
          </p:nvSpPr>
          <p:spPr>
            <a:xfrm>
              <a:off x="4727280" y="5580358"/>
              <a:ext cx="3391249"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DevSecOpsVince</a:t>
              </a:r>
              <a:endParaRPr kumimoji="0" lang="en-GB"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pic>
          <p:nvPicPr>
            <p:cNvPr id="1028" name="Picture 4" descr="Linkedin free ico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921940" y="5533935"/>
              <a:ext cx="684317" cy="684317"/>
            </a:xfrm>
            <a:prstGeom prst="rect">
              <a:avLst/>
            </a:prstGeom>
            <a:noFill/>
            <a:extLst>
              <a:ext uri="{909E8E84-426E-40DD-AFC4-6F175D3DCCD1}">
                <a14:hiddenFill xmlns:a14="http://schemas.microsoft.com/office/drawing/2010/main">
                  <a:solidFill>
                    <a:srgbClr val="FFFFFF"/>
                  </a:solidFill>
                </a14:hiddenFill>
              </a:ext>
            </a:extLst>
          </p:spPr>
        </p:pic>
      </p:grpSp>
      <p:pic>
        <p:nvPicPr>
          <p:cNvPr id="3" name="Picture 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965766" y="5266766"/>
            <a:ext cx="2454219" cy="1211960"/>
          </a:xfrm>
          <a:prstGeom prst="rect">
            <a:avLst/>
          </a:prstGeom>
        </p:spPr>
      </p:pic>
      <p:pic>
        <p:nvPicPr>
          <p:cNvPr id="10" name="Picture 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551880" y="791107"/>
            <a:ext cx="1359469" cy="1359469"/>
          </a:xfrm>
          <a:prstGeom prst="rect">
            <a:avLst/>
          </a:prstGeom>
        </p:spPr>
      </p:pic>
      <p:pic>
        <p:nvPicPr>
          <p:cNvPr id="16" name="Picture 15" descr="A picture containing calendar&#10;&#10;Description automatically generated">
            <a:extLst>
              <a:ext uri="{FF2B5EF4-FFF2-40B4-BE49-F238E27FC236}">
                <a16:creationId xmlns:a16="http://schemas.microsoft.com/office/drawing/2014/main" id="{5B7269E0-D9FF-5913-EE29-44E255231331}"/>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952665" y="620786"/>
            <a:ext cx="3025114" cy="3025114"/>
          </a:xfrm>
          <a:prstGeom prst="rect">
            <a:avLst/>
          </a:prstGeom>
        </p:spPr>
      </p:pic>
      <p:sp>
        <p:nvSpPr>
          <p:cNvPr id="17" name="TextBox 16">
            <a:extLst>
              <a:ext uri="{FF2B5EF4-FFF2-40B4-BE49-F238E27FC236}">
                <a16:creationId xmlns:a16="http://schemas.microsoft.com/office/drawing/2014/main" id="{8EAA1000-B1DF-A827-B9F2-A0154ECBA24D}"/>
              </a:ext>
            </a:extLst>
          </p:cNvPr>
          <p:cNvSpPr txBox="1"/>
          <p:nvPr/>
        </p:nvSpPr>
        <p:spPr>
          <a:xfrm>
            <a:off x="509666" y="3976506"/>
            <a:ext cx="5181227" cy="1200329"/>
          </a:xfrm>
          <a:prstGeom prst="rect">
            <a:avLst/>
          </a:prstGeom>
          <a:noFill/>
        </p:spPr>
        <p:txBody>
          <a:bodyPr wrap="none" rtlCol="0">
            <a:spAutoFit/>
          </a:bodyPr>
          <a:lstStyle/>
          <a:p>
            <a:r>
              <a:rPr lang="en-GB" dirty="0">
                <a:latin typeface="Arial" panose="020B0604020202020204" pitchFamily="34" charset="0"/>
                <a:cs typeface="Arial" panose="020B0604020202020204" pitchFamily="34" charset="0"/>
              </a:rPr>
              <a:t>Reformed Developer</a:t>
            </a:r>
          </a:p>
          <a:p>
            <a:r>
              <a:rPr lang="en-GB" dirty="0">
                <a:latin typeface="Arial" panose="020B0604020202020204" pitchFamily="34" charset="0"/>
                <a:cs typeface="Arial" panose="020B0604020202020204" pitchFamily="34" charset="0"/>
              </a:rPr>
              <a:t>Secure Coding Subject Matter Expert </a:t>
            </a:r>
          </a:p>
          <a:p>
            <a:r>
              <a:rPr lang="en-GB" dirty="0">
                <a:latin typeface="Arial" panose="020B0604020202020204" pitchFamily="34" charset="0"/>
                <a:cs typeface="Arial" panose="020B0604020202020204" pitchFamily="34" charset="0"/>
              </a:rPr>
              <a:t>(ISC)</a:t>
            </a:r>
            <a:r>
              <a:rPr lang="en-GB" baseline="30000" dirty="0">
                <a:latin typeface="Arial" panose="020B0604020202020204" pitchFamily="34" charset="0"/>
                <a:cs typeface="Arial" panose="020B0604020202020204" pitchFamily="34" charset="0"/>
              </a:rPr>
              <a:t>2</a:t>
            </a:r>
            <a:r>
              <a:rPr lang="en-GB" dirty="0">
                <a:latin typeface="Arial" panose="020B0604020202020204" pitchFamily="34" charset="0"/>
                <a:cs typeface="Arial" panose="020B0604020202020204" pitchFamily="34" charset="0"/>
              </a:rPr>
              <a:t> Certified Information Security Professional</a:t>
            </a:r>
          </a:p>
          <a:p>
            <a:r>
              <a:rPr lang="en-GB" dirty="0">
                <a:latin typeface="Arial" panose="020B0604020202020204" pitchFamily="34" charset="0"/>
                <a:cs typeface="Arial" panose="020B0604020202020204" pitchFamily="34" charset="0"/>
              </a:rPr>
              <a:t>Chartered Fellow of the BCS</a:t>
            </a:r>
          </a:p>
        </p:txBody>
      </p:sp>
    </p:spTree>
    <p:extLst>
      <p:ext uri="{BB962C8B-B14F-4D97-AF65-F5344CB8AC3E}">
        <p14:creationId xmlns:p14="http://schemas.microsoft.com/office/powerpoint/2010/main" val="3210425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556006" y="1888877"/>
            <a:ext cx="4438845" cy="1721965"/>
          </a:xfrm>
          <a:prstGeom prst="rect">
            <a:avLst/>
          </a:prstGeom>
        </p:spPr>
      </p:pic>
      <p:sp>
        <p:nvSpPr>
          <p:cNvPr id="4" name="Title 3"/>
          <p:cNvSpPr>
            <a:spLocks noGrp="1"/>
          </p:cNvSpPr>
          <p:nvPr>
            <p:ph type="title"/>
          </p:nvPr>
        </p:nvSpPr>
        <p:spPr/>
        <p:txBody>
          <a:bodyPr/>
          <a:lstStyle/>
          <a:p>
            <a:r>
              <a:rPr lang="en-GB" dirty="0"/>
              <a:t>DevOps vs Security – The Perception</a:t>
            </a:r>
          </a:p>
        </p:txBody>
      </p:sp>
      <p:grpSp>
        <p:nvGrpSpPr>
          <p:cNvPr id="6" name="Group 5"/>
          <p:cNvGrpSpPr/>
          <p:nvPr/>
        </p:nvGrpSpPr>
        <p:grpSpPr>
          <a:xfrm>
            <a:off x="5075158" y="1453198"/>
            <a:ext cx="1401969" cy="3172241"/>
            <a:chOff x="5075158" y="1453198"/>
            <a:chExt cx="1711618" cy="3872885"/>
          </a:xfrm>
        </p:grpSpPr>
        <p:sp>
          <p:nvSpPr>
            <p:cNvPr id="7" name="Rectangle 6"/>
            <p:cNvSpPr/>
            <p:nvPr/>
          </p:nvSpPr>
          <p:spPr>
            <a:xfrm>
              <a:off x="5880734" y="3148296"/>
              <a:ext cx="110367" cy="2177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8" name="Group 7"/>
            <p:cNvGrpSpPr/>
            <p:nvPr/>
          </p:nvGrpSpPr>
          <p:grpSpPr>
            <a:xfrm>
              <a:off x="5075158" y="1453198"/>
              <a:ext cx="1711618" cy="2494548"/>
              <a:chOff x="2276346" y="1214618"/>
              <a:chExt cx="2926488" cy="4265125"/>
            </a:xfrm>
          </p:grpSpPr>
          <p:pic>
            <p:nvPicPr>
              <p:cNvPr id="9" name="Picture 8" descr="File:You shall not pass sign.sv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76346" y="1214618"/>
                <a:ext cx="2926488" cy="42651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rot="20077301">
                <a:off x="2477970" y="4288270"/>
                <a:ext cx="948859" cy="578852"/>
              </a:xfrm>
              <a:prstGeom prst="rect">
                <a:avLst/>
              </a:prstGeom>
              <a:solidFill>
                <a:schemeClr val="accent2">
                  <a:lumMod val="75000"/>
                </a:schemeClr>
              </a:solidFill>
              <a:ln>
                <a:solidFill>
                  <a:schemeClr val="bg1"/>
                </a:solidFill>
              </a:ln>
            </p:spPr>
            <p:txBody>
              <a:bodyPr wrap="none" rtlCol="0">
                <a:spAutoFit/>
              </a:bodyPr>
              <a:lstStyle/>
              <a:p>
                <a:pPr algn="ctr"/>
                <a:r>
                  <a:rPr lang="en-GB" sz="1600" dirty="0">
                    <a:solidFill>
                      <a:schemeClr val="bg1"/>
                    </a:solidFill>
                    <a:latin typeface="Lucida Console" panose="020B0609040504020204" pitchFamily="49" charset="0"/>
                  </a:rPr>
                  <a:t>Dev</a:t>
                </a:r>
                <a:endParaRPr lang="en-GB" sz="4800" dirty="0">
                  <a:solidFill>
                    <a:schemeClr val="bg1"/>
                  </a:solidFill>
                  <a:latin typeface="Lucida Console" panose="020B0609040504020204" pitchFamily="49" charset="0"/>
                </a:endParaRPr>
              </a:p>
            </p:txBody>
          </p:sp>
        </p:grpSp>
      </p:grpSp>
      <p:pic>
        <p:nvPicPr>
          <p:cNvPr id="11" name="Picture 4" descr="https://cdn-assets-cloud.frontify.com/s3/frontify-cloud-files-us/eyJwYXRoIjoiZnJvbnRpZnlcL2FjY291bnRzXC84MVwvMTQwMDg3XC9wcm9qZWN0c1wvMjcwOTIzXC9hc3NldHNcLzMyXC80ODUwNzY4XC9jMzIzNjU5NjFlNDM0OGU2MGZhZTlkZWE5NmQzOTE5Ny0xNjAzOTcxNzgxLnBuZyJ9:frontify:AK8MnPf0byW7hQMsVWbxHC5-Wl5OhXqOOocallbPm7w?width=240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12339" y="1699161"/>
            <a:ext cx="3021281" cy="302128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https://cdn-assets-cloud.frontify.com/s3/frontify-cloud-files-us/eyJwYXRoIjoiZnJvbnRpZnlcL2FjY291bnRzXC84MVwvMTQwMDg3XC9wcm9qZWN0c1wvMjcwOTIzXC9hc3NldHNcL2RhXC80ODUwNzY0XC9iZjU2YmFmODViMDJiMDEwOTBiM2FhMzY3M2JjZmU0NS0xNjAzOTcxNzc5LnBuZyJ9:frontify:vPx79-5-G5_QcJz6wAkKyrz6M0ElPcPyHi746lWx8Ac?width=240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4669" y="1699161"/>
            <a:ext cx="2838202" cy="283820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1749478" y="4784257"/>
            <a:ext cx="1295547" cy="830997"/>
          </a:xfrm>
          <a:prstGeom prst="rect">
            <a:avLst/>
          </a:prstGeom>
          <a:solidFill>
            <a:srgbClr val="00B050"/>
          </a:solidFill>
          <a:ln>
            <a:solidFill>
              <a:schemeClr val="bg1"/>
            </a:solidFill>
          </a:ln>
        </p:spPr>
        <p:txBody>
          <a:bodyPr wrap="none" rtlCol="0">
            <a:spAutoFit/>
          </a:bodyPr>
          <a:lstStyle/>
          <a:p>
            <a:pPr algn="ctr"/>
            <a:r>
              <a:rPr lang="en-GB" sz="4800" dirty="0">
                <a:solidFill>
                  <a:schemeClr val="bg1"/>
                </a:solidFill>
                <a:latin typeface="Arial" panose="020B0604020202020204" pitchFamily="34" charset="0"/>
                <a:cs typeface="Arial" panose="020B0604020202020204" pitchFamily="34" charset="0"/>
              </a:rPr>
              <a:t>Dev</a:t>
            </a:r>
          </a:p>
        </p:txBody>
      </p:sp>
      <p:sp>
        <p:nvSpPr>
          <p:cNvPr id="15" name="TextBox 14"/>
          <p:cNvSpPr txBox="1"/>
          <p:nvPr/>
        </p:nvSpPr>
        <p:spPr>
          <a:xfrm>
            <a:off x="8496216" y="4784257"/>
            <a:ext cx="1314784" cy="830997"/>
          </a:xfrm>
          <a:prstGeom prst="rect">
            <a:avLst/>
          </a:prstGeom>
          <a:solidFill>
            <a:srgbClr val="00B050"/>
          </a:solidFill>
          <a:ln>
            <a:solidFill>
              <a:schemeClr val="bg1"/>
            </a:solidFill>
          </a:ln>
        </p:spPr>
        <p:txBody>
          <a:bodyPr wrap="none" rtlCol="0">
            <a:spAutoFit/>
          </a:bodyPr>
          <a:lstStyle/>
          <a:p>
            <a:pPr algn="ctr"/>
            <a:r>
              <a:rPr lang="en-GB" sz="4800" dirty="0">
                <a:solidFill>
                  <a:schemeClr val="bg1"/>
                </a:solidFill>
                <a:latin typeface="Arial" panose="020B0604020202020204" pitchFamily="34" charset="0"/>
                <a:cs typeface="Arial" panose="020B0604020202020204" pitchFamily="34" charset="0"/>
              </a:rPr>
              <a:t>Ops</a:t>
            </a:r>
          </a:p>
        </p:txBody>
      </p:sp>
      <p:sp>
        <p:nvSpPr>
          <p:cNvPr id="14" name="TextBox 13"/>
          <p:cNvSpPr txBox="1"/>
          <p:nvPr/>
        </p:nvSpPr>
        <p:spPr>
          <a:xfrm>
            <a:off x="5152502" y="4784258"/>
            <a:ext cx="1245854" cy="830997"/>
          </a:xfrm>
          <a:prstGeom prst="rect">
            <a:avLst/>
          </a:prstGeom>
          <a:solidFill>
            <a:srgbClr val="0070C0"/>
          </a:solidFill>
          <a:ln>
            <a:solidFill>
              <a:schemeClr val="bg1"/>
            </a:solidFill>
          </a:ln>
        </p:spPr>
        <p:txBody>
          <a:bodyPr wrap="none" rtlCol="0">
            <a:spAutoFit/>
          </a:bodyPr>
          <a:lstStyle/>
          <a:p>
            <a:pPr algn="ctr"/>
            <a:r>
              <a:rPr lang="en-GB" sz="4800" dirty="0">
                <a:latin typeface="Arial" panose="020B0604020202020204" pitchFamily="34" charset="0"/>
                <a:cs typeface="Arial" panose="020B0604020202020204" pitchFamily="34" charset="0"/>
              </a:rPr>
              <a:t>Sec</a:t>
            </a:r>
          </a:p>
        </p:txBody>
      </p:sp>
    </p:spTree>
    <p:extLst>
      <p:ext uri="{BB962C8B-B14F-4D97-AF65-F5344CB8AC3E}">
        <p14:creationId xmlns:p14="http://schemas.microsoft.com/office/powerpoint/2010/main" val="565443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Where should Sec live?</a:t>
            </a:r>
          </a:p>
        </p:txBody>
      </p:sp>
      <p:grpSp>
        <p:nvGrpSpPr>
          <p:cNvPr id="6" name="Group 5"/>
          <p:cNvGrpSpPr/>
          <p:nvPr/>
        </p:nvGrpSpPr>
        <p:grpSpPr>
          <a:xfrm>
            <a:off x="1464902" y="1176735"/>
            <a:ext cx="8933662" cy="4500568"/>
            <a:chOff x="1464902" y="1176735"/>
            <a:chExt cx="8933662" cy="4500568"/>
          </a:xfrm>
        </p:grpSpPr>
        <p:pic>
          <p:nvPicPr>
            <p:cNvPr id="7" name="Picture 6"/>
            <p:cNvPicPr>
              <a:picLocks noChangeAspect="1"/>
            </p:cNvPicPr>
            <p:nvPr/>
          </p:nvPicPr>
          <p:blipFill>
            <a:blip r:embed="rId3"/>
            <a:stretch>
              <a:fillRect/>
            </a:stretch>
          </p:blipFill>
          <p:spPr>
            <a:xfrm>
              <a:off x="1464902" y="1176735"/>
              <a:ext cx="8933662" cy="4500568"/>
            </a:xfrm>
            <a:prstGeom prst="rect">
              <a:avLst/>
            </a:prstGeom>
          </p:spPr>
        </p:pic>
        <p:grpSp>
          <p:nvGrpSpPr>
            <p:cNvPr id="8" name="Group 7"/>
            <p:cNvGrpSpPr/>
            <p:nvPr/>
          </p:nvGrpSpPr>
          <p:grpSpPr>
            <a:xfrm>
              <a:off x="2371725" y="2209800"/>
              <a:ext cx="7674637" cy="3405947"/>
              <a:chOff x="2371725" y="2209800"/>
              <a:chExt cx="7674637" cy="3405947"/>
            </a:xfrm>
          </p:grpSpPr>
          <p:sp>
            <p:nvSpPr>
              <p:cNvPr id="9" name="TextBox 8"/>
              <p:cNvSpPr txBox="1"/>
              <p:nvPr/>
            </p:nvSpPr>
            <p:spPr>
              <a:xfrm>
                <a:off x="2371725" y="2628900"/>
                <a:ext cx="615874" cy="523220"/>
              </a:xfrm>
              <a:prstGeom prst="rect">
                <a:avLst/>
              </a:prstGeom>
              <a:noFill/>
            </p:spPr>
            <p:txBody>
              <a:bodyPr wrap="none" rtlCol="0">
                <a:spAutoFit/>
              </a:bodyPr>
              <a:lstStyle/>
              <a:p>
                <a:r>
                  <a:rPr lang="en-GB" sz="2800" dirty="0">
                    <a:solidFill>
                      <a:srgbClr val="002161"/>
                    </a:solidFill>
                    <a:latin typeface="Bahnschrift Condensed" panose="020B0502040204020203" pitchFamily="34" charset="0"/>
                  </a:rPr>
                  <a:t>Sec</a:t>
                </a:r>
              </a:p>
            </p:txBody>
          </p:sp>
          <p:sp>
            <p:nvSpPr>
              <p:cNvPr id="10" name="TextBox 9"/>
              <p:cNvSpPr txBox="1"/>
              <p:nvPr/>
            </p:nvSpPr>
            <p:spPr>
              <a:xfrm>
                <a:off x="5086350" y="3067197"/>
                <a:ext cx="615874" cy="523220"/>
              </a:xfrm>
              <a:prstGeom prst="rect">
                <a:avLst/>
              </a:prstGeom>
              <a:noFill/>
            </p:spPr>
            <p:txBody>
              <a:bodyPr wrap="none" rtlCol="0">
                <a:spAutoFit/>
              </a:bodyPr>
              <a:lstStyle/>
              <a:p>
                <a:r>
                  <a:rPr lang="en-GB" sz="2800" dirty="0">
                    <a:solidFill>
                      <a:srgbClr val="002161"/>
                    </a:solidFill>
                    <a:latin typeface="Bahnschrift Condensed" panose="020B0502040204020203" pitchFamily="34" charset="0"/>
                  </a:rPr>
                  <a:t>Sec</a:t>
                </a:r>
              </a:p>
            </p:txBody>
          </p:sp>
          <p:sp>
            <p:nvSpPr>
              <p:cNvPr id="11" name="TextBox 10"/>
              <p:cNvSpPr txBox="1"/>
              <p:nvPr/>
            </p:nvSpPr>
            <p:spPr>
              <a:xfrm>
                <a:off x="8591550" y="2209800"/>
                <a:ext cx="615874" cy="523220"/>
              </a:xfrm>
              <a:prstGeom prst="rect">
                <a:avLst/>
              </a:prstGeom>
              <a:noFill/>
            </p:spPr>
            <p:txBody>
              <a:bodyPr wrap="none" rtlCol="0">
                <a:spAutoFit/>
              </a:bodyPr>
              <a:lstStyle/>
              <a:p>
                <a:r>
                  <a:rPr lang="en-GB" sz="2800" dirty="0">
                    <a:solidFill>
                      <a:srgbClr val="002161"/>
                    </a:solidFill>
                    <a:latin typeface="Bahnschrift Condensed" panose="020B0502040204020203" pitchFamily="34" charset="0"/>
                  </a:rPr>
                  <a:t>Sec</a:t>
                </a:r>
              </a:p>
            </p:txBody>
          </p:sp>
          <p:sp>
            <p:nvSpPr>
              <p:cNvPr id="12" name="TextBox 11"/>
              <p:cNvSpPr txBox="1"/>
              <p:nvPr/>
            </p:nvSpPr>
            <p:spPr>
              <a:xfrm>
                <a:off x="3360666" y="3957387"/>
                <a:ext cx="1021433" cy="923330"/>
              </a:xfrm>
              <a:prstGeom prst="rect">
                <a:avLst/>
              </a:prstGeom>
              <a:noFill/>
              <a:ln>
                <a:noFill/>
              </a:ln>
            </p:spPr>
            <p:txBody>
              <a:bodyPr wrap="none" rtlCol="0">
                <a:spAutoFit/>
              </a:bodyPr>
              <a:lstStyle/>
              <a:p>
                <a:pPr algn="ctr"/>
                <a:r>
                  <a:rPr lang="en-GB" sz="5400" dirty="0">
                    <a:solidFill>
                      <a:srgbClr val="002161"/>
                    </a:solidFill>
                    <a:latin typeface="Bahnschrift Condensed" panose="020B0502040204020203" pitchFamily="34" charset="0"/>
                  </a:rPr>
                  <a:t>Dev</a:t>
                </a:r>
                <a:endParaRPr lang="en-GB" sz="4800" dirty="0">
                  <a:solidFill>
                    <a:srgbClr val="002161"/>
                  </a:solidFill>
                  <a:latin typeface="Bahnschrift Condensed" panose="020B0502040204020203" pitchFamily="34" charset="0"/>
                </a:endParaRPr>
              </a:p>
            </p:txBody>
          </p:sp>
          <p:sp>
            <p:nvSpPr>
              <p:cNvPr id="13" name="TextBox 12"/>
              <p:cNvSpPr txBox="1"/>
              <p:nvPr/>
            </p:nvSpPr>
            <p:spPr>
              <a:xfrm>
                <a:off x="6862761" y="3103585"/>
                <a:ext cx="1024639" cy="923330"/>
              </a:xfrm>
              <a:prstGeom prst="rect">
                <a:avLst/>
              </a:prstGeom>
              <a:noFill/>
              <a:ln>
                <a:noFill/>
              </a:ln>
            </p:spPr>
            <p:txBody>
              <a:bodyPr wrap="none" rtlCol="0">
                <a:spAutoFit/>
              </a:bodyPr>
              <a:lstStyle/>
              <a:p>
                <a:pPr algn="ctr"/>
                <a:r>
                  <a:rPr lang="en-GB" sz="5400" dirty="0">
                    <a:solidFill>
                      <a:srgbClr val="002161"/>
                    </a:solidFill>
                    <a:latin typeface="Bahnschrift Condensed" panose="020B0502040204020203" pitchFamily="34" charset="0"/>
                  </a:rPr>
                  <a:t>Ops</a:t>
                </a:r>
                <a:endParaRPr lang="en-GB" sz="6600" dirty="0">
                  <a:solidFill>
                    <a:srgbClr val="002161"/>
                  </a:solidFill>
                  <a:latin typeface="Bahnschrift Condensed" panose="020B0502040204020203" pitchFamily="34" charset="0"/>
                </a:endParaRPr>
              </a:p>
            </p:txBody>
          </p:sp>
          <p:sp>
            <p:nvSpPr>
              <p:cNvPr id="14" name="Rectangle 13"/>
              <p:cNvSpPr/>
              <p:nvPr/>
            </p:nvSpPr>
            <p:spPr>
              <a:xfrm>
                <a:off x="5086350" y="4692417"/>
                <a:ext cx="4960012" cy="923330"/>
              </a:xfrm>
              <a:prstGeom prst="rect">
                <a:avLst/>
              </a:prstGeom>
            </p:spPr>
            <p:txBody>
              <a:bodyPr wrap="none">
                <a:spAutoFit/>
              </a:bodyPr>
              <a:lstStyle/>
              <a:p>
                <a:r>
                  <a:rPr lang="en-GB" sz="5400" dirty="0">
                    <a:solidFill>
                      <a:srgbClr val="002161"/>
                    </a:solidFill>
                    <a:latin typeface="Bahnschrift Condensed" panose="020B0502040204020203" pitchFamily="34" charset="0"/>
                  </a:rPr>
                  <a:t>Security Everywhere</a:t>
                </a:r>
                <a:endParaRPr lang="en-GB" sz="5400" dirty="0"/>
              </a:p>
            </p:txBody>
          </p:sp>
        </p:grpSp>
      </p:grpSp>
    </p:spTree>
    <p:extLst>
      <p:ext uri="{BB962C8B-B14F-4D97-AF65-F5344CB8AC3E}">
        <p14:creationId xmlns:p14="http://schemas.microsoft.com/office/powerpoint/2010/main" val="290505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Scary Slide No.1</a:t>
            </a:r>
          </a:p>
        </p:txBody>
      </p:sp>
      <p:pic>
        <p:nvPicPr>
          <p:cNvPr id="2050" name="Picture 2" descr="Starbucks - Wikipedia">
            <a:extLst>
              <a:ext uri="{FF2B5EF4-FFF2-40B4-BE49-F238E27FC236}">
                <a16:creationId xmlns:a16="http://schemas.microsoft.com/office/drawing/2014/main" id="{3C60C8F3-64C1-78F3-ADFA-D2B75FEAF5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4004" y="2055264"/>
            <a:ext cx="2124075" cy="21526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27F4DD1E-B043-C29E-5C87-E0D3A3A59E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1688" y="1500897"/>
            <a:ext cx="3571875" cy="12763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Nissan Vector Logo - Download Free SVG Icon | Worldvectorlogo">
            <a:extLst>
              <a:ext uri="{FF2B5EF4-FFF2-40B4-BE49-F238E27FC236}">
                <a16:creationId xmlns:a16="http://schemas.microsoft.com/office/drawing/2014/main" id="{A1274645-954B-B1FD-730E-476195B0D0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06061" y="3011028"/>
            <a:ext cx="2314575" cy="19812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dentity | Okta">
            <a:extLst>
              <a:ext uri="{FF2B5EF4-FFF2-40B4-BE49-F238E27FC236}">
                <a16:creationId xmlns:a16="http://schemas.microsoft.com/office/drawing/2014/main" id="{0DCBFED8-284D-720A-A777-4BF2A1D8B2C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1688" y="3654414"/>
            <a:ext cx="3695700" cy="123825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22225019-A219-F0C0-EAF5-F1459C34900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33010" y="4938713"/>
            <a:ext cx="4238625" cy="1076325"/>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F3A23F37-96DA-9544-030E-B7FD345CB070}"/>
              </a:ext>
            </a:extLst>
          </p:cNvPr>
          <p:cNvGrpSpPr/>
          <p:nvPr/>
        </p:nvGrpSpPr>
        <p:grpSpPr>
          <a:xfrm>
            <a:off x="7637896" y="557913"/>
            <a:ext cx="4238625" cy="2141989"/>
            <a:chOff x="1463599" y="1169409"/>
            <a:chExt cx="4238625" cy="2141989"/>
          </a:xfrm>
        </p:grpSpPr>
        <p:pic>
          <p:nvPicPr>
            <p:cNvPr id="5" name="Picture 4">
              <a:extLst>
                <a:ext uri="{FF2B5EF4-FFF2-40B4-BE49-F238E27FC236}">
                  <a16:creationId xmlns:a16="http://schemas.microsoft.com/office/drawing/2014/main" id="{04CD2303-86F6-1FF8-B42F-2A2ABE900DEC}"/>
                </a:ext>
              </a:extLst>
            </p:cNvPr>
            <p:cNvPicPr>
              <a:picLocks noChangeAspect="1"/>
            </p:cNvPicPr>
            <p:nvPr/>
          </p:nvPicPr>
          <p:blipFill>
            <a:blip r:embed="rId8"/>
            <a:stretch>
              <a:fillRect/>
            </a:stretch>
          </p:blipFill>
          <p:spPr>
            <a:xfrm>
              <a:off x="1463599" y="1169409"/>
              <a:ext cx="4238625" cy="2133600"/>
            </a:xfrm>
            <a:prstGeom prst="rect">
              <a:avLst/>
            </a:prstGeom>
          </p:spPr>
        </p:pic>
        <p:sp>
          <p:nvSpPr>
            <p:cNvPr id="6" name="TextBox 5">
              <a:extLst>
                <a:ext uri="{FF2B5EF4-FFF2-40B4-BE49-F238E27FC236}">
                  <a16:creationId xmlns:a16="http://schemas.microsoft.com/office/drawing/2014/main" id="{7AF7D310-9541-864E-DC72-97EC75A547E6}"/>
                </a:ext>
              </a:extLst>
            </p:cNvPr>
            <p:cNvSpPr txBox="1"/>
            <p:nvPr/>
          </p:nvSpPr>
          <p:spPr>
            <a:xfrm>
              <a:off x="1843219" y="1830320"/>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endParaRPr lang="en-GB" sz="1600" dirty="0">
                <a:solidFill>
                  <a:srgbClr val="002161"/>
                </a:solidFill>
                <a:latin typeface="Bahnschrift Condensed" panose="020B0502040204020203" pitchFamily="34" charset="0"/>
              </a:endParaRPr>
            </a:p>
          </p:txBody>
        </p:sp>
        <p:sp>
          <p:nvSpPr>
            <p:cNvPr id="7" name="TextBox 6">
              <a:extLst>
                <a:ext uri="{FF2B5EF4-FFF2-40B4-BE49-F238E27FC236}">
                  <a16:creationId xmlns:a16="http://schemas.microsoft.com/office/drawing/2014/main" id="{D95BC904-85A0-1AA0-A21A-6EF9B1162BD0}"/>
                </a:ext>
              </a:extLst>
            </p:cNvPr>
            <p:cNvSpPr txBox="1"/>
            <p:nvPr/>
          </p:nvSpPr>
          <p:spPr>
            <a:xfrm>
              <a:off x="3144154" y="2039133"/>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8" name="TextBox 7">
              <a:extLst>
                <a:ext uri="{FF2B5EF4-FFF2-40B4-BE49-F238E27FC236}">
                  <a16:creationId xmlns:a16="http://schemas.microsoft.com/office/drawing/2014/main" id="{0ADE6AAC-78CB-9660-E4F6-4BAC19FBCC37}"/>
                </a:ext>
              </a:extLst>
            </p:cNvPr>
            <p:cNvSpPr txBox="1"/>
            <p:nvPr/>
          </p:nvSpPr>
          <p:spPr>
            <a:xfrm>
              <a:off x="4787116" y="1641119"/>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9" name="TextBox 8">
              <a:extLst>
                <a:ext uri="{FF2B5EF4-FFF2-40B4-BE49-F238E27FC236}">
                  <a16:creationId xmlns:a16="http://schemas.microsoft.com/office/drawing/2014/main" id="{F9E89E17-93BF-2D26-9CFE-9A9F76A31243}"/>
                </a:ext>
              </a:extLst>
            </p:cNvPr>
            <p:cNvSpPr txBox="1"/>
            <p:nvPr/>
          </p:nvSpPr>
          <p:spPr>
            <a:xfrm>
              <a:off x="2311081" y="2455757"/>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Dev</a:t>
              </a:r>
            </a:p>
          </p:txBody>
        </p:sp>
        <p:sp>
          <p:nvSpPr>
            <p:cNvPr id="10" name="TextBox 9">
              <a:extLst>
                <a:ext uri="{FF2B5EF4-FFF2-40B4-BE49-F238E27FC236}">
                  <a16:creationId xmlns:a16="http://schemas.microsoft.com/office/drawing/2014/main" id="{4CDB5EC5-DB6C-8107-9719-61D6B4A89BB1}"/>
                </a:ext>
              </a:extLst>
            </p:cNvPr>
            <p:cNvSpPr txBox="1"/>
            <p:nvPr/>
          </p:nvSpPr>
          <p:spPr>
            <a:xfrm>
              <a:off x="3956263" y="2047522"/>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Ops</a:t>
              </a:r>
            </a:p>
          </p:txBody>
        </p:sp>
        <p:sp>
          <p:nvSpPr>
            <p:cNvPr id="11" name="Rectangle 10">
              <a:extLst>
                <a:ext uri="{FF2B5EF4-FFF2-40B4-BE49-F238E27FC236}">
                  <a16:creationId xmlns:a16="http://schemas.microsoft.com/office/drawing/2014/main" id="{6FC352D6-A4E5-F83D-B8BD-31348CC6EA73}"/>
                </a:ext>
              </a:extLst>
            </p:cNvPr>
            <p:cNvSpPr/>
            <p:nvPr/>
          </p:nvSpPr>
          <p:spPr>
            <a:xfrm>
              <a:off x="3045728" y="2788178"/>
              <a:ext cx="2656496" cy="523220"/>
            </a:xfrm>
            <a:prstGeom prst="rect">
              <a:avLst/>
            </a:prstGeom>
          </p:spPr>
          <p:txBody>
            <a:bodyPr wrap="none">
              <a:spAutoFit/>
            </a:bodyPr>
            <a:lstStyle/>
            <a:p>
              <a:r>
                <a:rPr lang="en-GB" sz="2800" dirty="0">
                  <a:solidFill>
                    <a:srgbClr val="002161"/>
                  </a:solidFill>
                  <a:latin typeface="Bahnschrift Condensed" panose="020B0502040204020203" pitchFamily="34" charset="0"/>
                </a:rPr>
                <a:t>Security Everywhere</a:t>
              </a:r>
              <a:endParaRPr lang="en-GB" sz="2800" dirty="0"/>
            </a:p>
          </p:txBody>
        </p:sp>
      </p:grpSp>
    </p:spTree>
    <p:extLst>
      <p:ext uri="{BB962C8B-B14F-4D97-AF65-F5344CB8AC3E}">
        <p14:creationId xmlns:p14="http://schemas.microsoft.com/office/powerpoint/2010/main" val="2407275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Where should Sec live?</a:t>
            </a:r>
          </a:p>
        </p:txBody>
      </p:sp>
      <p:pic>
        <p:nvPicPr>
          <p:cNvPr id="6" name="Picture 5"/>
          <p:cNvPicPr>
            <a:picLocks noChangeAspect="1"/>
          </p:cNvPicPr>
          <p:nvPr/>
        </p:nvPicPr>
        <p:blipFill>
          <a:blip r:embed="rId3"/>
          <a:stretch>
            <a:fillRect/>
          </a:stretch>
        </p:blipFill>
        <p:spPr>
          <a:xfrm>
            <a:off x="4608395" y="2648370"/>
            <a:ext cx="3000375" cy="3028950"/>
          </a:xfrm>
          <a:prstGeom prst="rect">
            <a:avLst/>
          </a:prstGeom>
        </p:spPr>
      </p:pic>
      <p:grpSp>
        <p:nvGrpSpPr>
          <p:cNvPr id="7" name="Group 6"/>
          <p:cNvGrpSpPr/>
          <p:nvPr/>
        </p:nvGrpSpPr>
        <p:grpSpPr>
          <a:xfrm>
            <a:off x="7637896" y="557913"/>
            <a:ext cx="4238625" cy="2141989"/>
            <a:chOff x="1463599" y="1169409"/>
            <a:chExt cx="4238625" cy="2141989"/>
          </a:xfrm>
        </p:grpSpPr>
        <p:pic>
          <p:nvPicPr>
            <p:cNvPr id="8" name="Picture 7"/>
            <p:cNvPicPr>
              <a:picLocks noChangeAspect="1"/>
            </p:cNvPicPr>
            <p:nvPr/>
          </p:nvPicPr>
          <p:blipFill>
            <a:blip r:embed="rId4"/>
            <a:stretch>
              <a:fillRect/>
            </a:stretch>
          </p:blipFill>
          <p:spPr>
            <a:xfrm>
              <a:off x="1463599" y="1169409"/>
              <a:ext cx="4238625" cy="2133600"/>
            </a:xfrm>
            <a:prstGeom prst="rect">
              <a:avLst/>
            </a:prstGeom>
          </p:spPr>
        </p:pic>
        <p:sp>
          <p:nvSpPr>
            <p:cNvPr id="9" name="TextBox 8"/>
            <p:cNvSpPr txBox="1"/>
            <p:nvPr/>
          </p:nvSpPr>
          <p:spPr>
            <a:xfrm>
              <a:off x="1843219" y="1830320"/>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endParaRPr lang="en-GB" sz="1600" dirty="0">
                <a:solidFill>
                  <a:srgbClr val="002161"/>
                </a:solidFill>
                <a:latin typeface="Bahnschrift Condensed" panose="020B0502040204020203" pitchFamily="34" charset="0"/>
              </a:endParaRPr>
            </a:p>
          </p:txBody>
        </p:sp>
        <p:sp>
          <p:nvSpPr>
            <p:cNvPr id="10" name="TextBox 9"/>
            <p:cNvSpPr txBox="1"/>
            <p:nvPr/>
          </p:nvSpPr>
          <p:spPr>
            <a:xfrm>
              <a:off x="3144154" y="2039133"/>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11" name="TextBox 10"/>
            <p:cNvSpPr txBox="1"/>
            <p:nvPr/>
          </p:nvSpPr>
          <p:spPr>
            <a:xfrm>
              <a:off x="4787116" y="1641119"/>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12" name="TextBox 11"/>
            <p:cNvSpPr txBox="1"/>
            <p:nvPr/>
          </p:nvSpPr>
          <p:spPr>
            <a:xfrm>
              <a:off x="2311081" y="2455757"/>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Dev</a:t>
              </a:r>
            </a:p>
          </p:txBody>
        </p:sp>
        <p:sp>
          <p:nvSpPr>
            <p:cNvPr id="13" name="TextBox 12"/>
            <p:cNvSpPr txBox="1"/>
            <p:nvPr/>
          </p:nvSpPr>
          <p:spPr>
            <a:xfrm>
              <a:off x="3956263" y="2047522"/>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Ops</a:t>
              </a:r>
            </a:p>
          </p:txBody>
        </p:sp>
        <p:sp>
          <p:nvSpPr>
            <p:cNvPr id="14" name="Rectangle 13"/>
            <p:cNvSpPr/>
            <p:nvPr/>
          </p:nvSpPr>
          <p:spPr>
            <a:xfrm>
              <a:off x="3045728" y="2788178"/>
              <a:ext cx="2656496" cy="523220"/>
            </a:xfrm>
            <a:prstGeom prst="rect">
              <a:avLst/>
            </a:prstGeom>
          </p:spPr>
          <p:txBody>
            <a:bodyPr wrap="none">
              <a:spAutoFit/>
            </a:bodyPr>
            <a:lstStyle/>
            <a:p>
              <a:r>
                <a:rPr lang="en-GB" sz="2800" dirty="0">
                  <a:solidFill>
                    <a:srgbClr val="002161"/>
                  </a:solidFill>
                  <a:latin typeface="Bahnschrift Condensed" panose="020B0502040204020203" pitchFamily="34" charset="0"/>
                </a:rPr>
                <a:t>Security Everywhere</a:t>
              </a:r>
              <a:endParaRPr lang="en-GB" sz="2800" dirty="0"/>
            </a:p>
          </p:txBody>
        </p:sp>
      </p:grpSp>
      <p:sp>
        <p:nvSpPr>
          <p:cNvPr id="15" name="TextBox 14"/>
          <p:cNvSpPr txBox="1"/>
          <p:nvPr/>
        </p:nvSpPr>
        <p:spPr>
          <a:xfrm>
            <a:off x="747396" y="2675070"/>
            <a:ext cx="3326385" cy="1477328"/>
          </a:xfrm>
          <a:prstGeom prst="rect">
            <a:avLst/>
          </a:prstGeom>
          <a:solidFill>
            <a:srgbClr val="0A4266"/>
          </a:solidFill>
          <a:ln>
            <a:solidFill>
              <a:srgbClr val="0A4266"/>
            </a:solidFill>
          </a:ln>
        </p:spPr>
        <p:txBody>
          <a:bodyPr wrap="square" rtlCol="0">
            <a:spAutoFit/>
          </a:bodyPr>
          <a:lstStyle/>
          <a:p>
            <a:r>
              <a:rPr lang="en-GB" dirty="0">
                <a:solidFill>
                  <a:schemeClr val="bg1"/>
                </a:solidFill>
                <a:latin typeface="Lucida Console" panose="020B0609040504020204" pitchFamily="49" charset="0"/>
              </a:rPr>
              <a:t>Secure coding training</a:t>
            </a:r>
            <a:endParaRPr lang="en-GB" sz="4800" dirty="0">
              <a:solidFill>
                <a:schemeClr val="bg1"/>
              </a:solidFill>
              <a:latin typeface="Lucida Console" panose="020B0609040504020204" pitchFamily="49" charset="0"/>
            </a:endParaRPr>
          </a:p>
          <a:p>
            <a:r>
              <a:rPr lang="en-GB" dirty="0">
                <a:solidFill>
                  <a:schemeClr val="bg1"/>
                </a:solidFill>
                <a:latin typeface="Lucida Console" panose="020B0609040504020204" pitchFamily="49" charset="0"/>
              </a:rPr>
              <a:t>Code reviews</a:t>
            </a:r>
          </a:p>
          <a:p>
            <a:r>
              <a:rPr lang="en-GB" dirty="0">
                <a:solidFill>
                  <a:schemeClr val="bg1"/>
                </a:solidFill>
                <a:latin typeface="Lucida Console" panose="020B0609040504020204" pitchFamily="49" charset="0"/>
              </a:rPr>
              <a:t>SAST</a:t>
            </a:r>
            <a:endParaRPr lang="en-GB" dirty="0">
              <a:solidFill>
                <a:schemeClr val="bg1"/>
              </a:solidFill>
              <a:latin typeface="Berlin Sans FB" panose="020E0602020502020306" pitchFamily="34" charset="0"/>
            </a:endParaRPr>
          </a:p>
          <a:p>
            <a:r>
              <a:rPr lang="en-GB" dirty="0">
                <a:solidFill>
                  <a:schemeClr val="bg1"/>
                </a:solidFill>
                <a:latin typeface="Lucida Console" panose="020B0609040504020204" pitchFamily="49" charset="0"/>
              </a:rPr>
              <a:t>Secure code reuse</a:t>
            </a:r>
          </a:p>
          <a:p>
            <a:r>
              <a:rPr lang="en-GB" dirty="0">
                <a:solidFill>
                  <a:schemeClr val="bg1"/>
                </a:solidFill>
                <a:latin typeface="Lucida Console" panose="020B0609040504020204" pitchFamily="49" charset="0"/>
              </a:rPr>
              <a:t>Strict policies</a:t>
            </a:r>
          </a:p>
        </p:txBody>
      </p:sp>
      <p:cxnSp>
        <p:nvCxnSpPr>
          <p:cNvPr id="16" name="Straight Connector 15"/>
          <p:cNvCxnSpPr/>
          <p:nvPr/>
        </p:nvCxnSpPr>
        <p:spPr>
          <a:xfrm flipH="1" flipV="1">
            <a:off x="4073781" y="2675070"/>
            <a:ext cx="1090500" cy="407838"/>
          </a:xfrm>
          <a:prstGeom prst="line">
            <a:avLst/>
          </a:prstGeom>
          <a:ln/>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8034461" y="3071967"/>
            <a:ext cx="3319339" cy="1477328"/>
          </a:xfrm>
          <a:prstGeom prst="rect">
            <a:avLst/>
          </a:prstGeom>
          <a:solidFill>
            <a:srgbClr val="0A97D1"/>
          </a:solidFill>
          <a:ln>
            <a:solidFill>
              <a:schemeClr val="bg1"/>
            </a:solidFill>
          </a:ln>
        </p:spPr>
        <p:txBody>
          <a:bodyPr wrap="square" rtlCol="0">
            <a:spAutoFit/>
          </a:bodyPr>
          <a:lstStyle/>
          <a:p>
            <a:r>
              <a:rPr lang="en-GB" dirty="0">
                <a:solidFill>
                  <a:schemeClr val="bg1"/>
                </a:solidFill>
                <a:latin typeface="Lucida Console" panose="020B0609040504020204" pitchFamily="49" charset="0"/>
              </a:rPr>
              <a:t>Secure code champions</a:t>
            </a:r>
            <a:endParaRPr lang="en-GB" sz="4800" dirty="0">
              <a:solidFill>
                <a:schemeClr val="bg1"/>
              </a:solidFill>
              <a:latin typeface="Lucida Console" panose="020B0609040504020204" pitchFamily="49" charset="0"/>
            </a:endParaRPr>
          </a:p>
          <a:p>
            <a:r>
              <a:rPr lang="en-GB" dirty="0">
                <a:solidFill>
                  <a:schemeClr val="bg1"/>
                </a:solidFill>
                <a:latin typeface="Lucida Console" panose="020B0609040504020204" pitchFamily="49" charset="0"/>
              </a:rPr>
              <a:t>Peer oversight</a:t>
            </a:r>
          </a:p>
          <a:p>
            <a:r>
              <a:rPr lang="en-GB" dirty="0">
                <a:solidFill>
                  <a:schemeClr val="bg1"/>
                </a:solidFill>
                <a:latin typeface="Lucida Console" panose="020B0609040504020204" pitchFamily="49" charset="0"/>
              </a:rPr>
              <a:t>High trust team</a:t>
            </a:r>
          </a:p>
          <a:p>
            <a:r>
              <a:rPr lang="en-GB" dirty="0">
                <a:solidFill>
                  <a:schemeClr val="bg1"/>
                </a:solidFill>
                <a:latin typeface="Lucida Console" panose="020B0609040504020204" pitchFamily="49" charset="0"/>
              </a:rPr>
              <a:t>Open Source code use</a:t>
            </a:r>
          </a:p>
          <a:p>
            <a:r>
              <a:rPr lang="en-GB" dirty="0">
                <a:solidFill>
                  <a:schemeClr val="bg1"/>
                </a:solidFill>
                <a:latin typeface="Lucida Console" panose="020B0609040504020204" pitchFamily="49" charset="0"/>
              </a:rPr>
              <a:t>Newer container images</a:t>
            </a:r>
          </a:p>
        </p:txBody>
      </p:sp>
      <p:sp>
        <p:nvSpPr>
          <p:cNvPr id="18" name="Bent Arrow 17"/>
          <p:cNvSpPr/>
          <p:nvPr/>
        </p:nvSpPr>
        <p:spPr>
          <a:xfrm rot="10800000">
            <a:off x="7209744" y="4680952"/>
            <a:ext cx="1204653" cy="864711"/>
          </a:xfrm>
          <a:prstGeom prst="ben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19" name="Straight Connector 18"/>
          <p:cNvCxnSpPr/>
          <p:nvPr/>
        </p:nvCxnSpPr>
        <p:spPr>
          <a:xfrm flipH="1" flipV="1">
            <a:off x="7524873" y="4322396"/>
            <a:ext cx="509588" cy="226899"/>
          </a:xfrm>
          <a:prstGeom prst="line">
            <a:avLst/>
          </a:prstGeom>
          <a:ln/>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flipH="1">
            <a:off x="4073781" y="4001549"/>
            <a:ext cx="632444" cy="150849"/>
          </a:xfrm>
          <a:prstGeom prst="line">
            <a:avLst/>
          </a:prstGeom>
          <a:ln/>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flipH="1">
            <a:off x="7421880" y="3071967"/>
            <a:ext cx="612581" cy="542453"/>
          </a:xfrm>
          <a:prstGeom prst="line">
            <a:avLst/>
          </a:prstGeom>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89144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Scary Slide No.2</a:t>
            </a:r>
          </a:p>
        </p:txBody>
      </p:sp>
      <p:pic>
        <p:nvPicPr>
          <p:cNvPr id="11" name="Picture 10">
            <a:extLst>
              <a:ext uri="{FF2B5EF4-FFF2-40B4-BE49-F238E27FC236}">
                <a16:creationId xmlns:a16="http://schemas.microsoft.com/office/drawing/2014/main" id="{B054B931-748B-6329-5722-4052F6E5CD91}"/>
              </a:ext>
            </a:extLst>
          </p:cNvPr>
          <p:cNvPicPr>
            <a:picLocks noChangeAspect="1"/>
          </p:cNvPicPr>
          <p:nvPr/>
        </p:nvPicPr>
        <p:blipFill>
          <a:blip r:embed="rId3"/>
          <a:stretch>
            <a:fillRect/>
          </a:stretch>
        </p:blipFill>
        <p:spPr>
          <a:xfrm>
            <a:off x="339213" y="1218824"/>
            <a:ext cx="8496093" cy="5083822"/>
          </a:xfrm>
          <a:prstGeom prst="rect">
            <a:avLst/>
          </a:prstGeom>
        </p:spPr>
      </p:pic>
      <p:grpSp>
        <p:nvGrpSpPr>
          <p:cNvPr id="5" name="Group 4">
            <a:extLst>
              <a:ext uri="{FF2B5EF4-FFF2-40B4-BE49-F238E27FC236}">
                <a16:creationId xmlns:a16="http://schemas.microsoft.com/office/drawing/2014/main" id="{2E987D2E-8AEF-97E6-34EF-3D9D23F757C4}"/>
              </a:ext>
            </a:extLst>
          </p:cNvPr>
          <p:cNvGrpSpPr/>
          <p:nvPr/>
        </p:nvGrpSpPr>
        <p:grpSpPr>
          <a:xfrm>
            <a:off x="9462107" y="3132781"/>
            <a:ext cx="1957587" cy="2387819"/>
            <a:chOff x="1212574" y="2027583"/>
            <a:chExt cx="1957587" cy="2387819"/>
          </a:xfrm>
        </p:grpSpPr>
        <p:sp>
          <p:nvSpPr>
            <p:cNvPr id="6" name="TextBox 5">
              <a:extLst>
                <a:ext uri="{FF2B5EF4-FFF2-40B4-BE49-F238E27FC236}">
                  <a16:creationId xmlns:a16="http://schemas.microsoft.com/office/drawing/2014/main" id="{8D88A736-5E1B-6878-4C53-1BC1D8426F02}"/>
                </a:ext>
              </a:extLst>
            </p:cNvPr>
            <p:cNvSpPr txBox="1"/>
            <p:nvPr/>
          </p:nvSpPr>
          <p:spPr>
            <a:xfrm>
              <a:off x="1212574" y="2027583"/>
              <a:ext cx="1957587" cy="1323439"/>
            </a:xfrm>
            <a:prstGeom prst="rect">
              <a:avLst/>
            </a:prstGeom>
            <a:noFill/>
          </p:spPr>
          <p:txBody>
            <a:bodyPr wrap="none" rtlCol="0">
              <a:spAutoFit/>
            </a:bodyPr>
            <a:lstStyle/>
            <a:p>
              <a:r>
                <a:rPr lang="en-GB" sz="8000" dirty="0"/>
                <a:t>68%</a:t>
              </a:r>
            </a:p>
          </p:txBody>
        </p:sp>
        <p:sp>
          <p:nvSpPr>
            <p:cNvPr id="7" name="TextBox 6">
              <a:extLst>
                <a:ext uri="{FF2B5EF4-FFF2-40B4-BE49-F238E27FC236}">
                  <a16:creationId xmlns:a16="http://schemas.microsoft.com/office/drawing/2014/main" id="{0CEF1465-26F9-B490-2DAC-21A4D2AD0A14}"/>
                </a:ext>
              </a:extLst>
            </p:cNvPr>
            <p:cNvSpPr txBox="1"/>
            <p:nvPr/>
          </p:nvSpPr>
          <p:spPr>
            <a:xfrm>
              <a:off x="1317053" y="3091963"/>
              <a:ext cx="1853108" cy="1323439"/>
            </a:xfrm>
            <a:prstGeom prst="rect">
              <a:avLst/>
            </a:prstGeom>
            <a:noFill/>
          </p:spPr>
          <p:txBody>
            <a:bodyPr wrap="square">
              <a:spAutoFit/>
            </a:bodyPr>
            <a:lstStyle/>
            <a:p>
              <a:r>
                <a:rPr lang="en-GB" sz="2000" b="0" i="0" dirty="0">
                  <a:solidFill>
                    <a:srgbClr val="231F20"/>
                  </a:solidFill>
                  <a:effectLst/>
                  <a:latin typeface="Arimo"/>
                </a:rPr>
                <a:t>of apps had a security flaw that fell into the OWASP Top 10</a:t>
              </a:r>
              <a:endParaRPr lang="en-GB" sz="2000" dirty="0"/>
            </a:p>
          </p:txBody>
        </p:sp>
      </p:grpSp>
      <p:grpSp>
        <p:nvGrpSpPr>
          <p:cNvPr id="2" name="Group 1">
            <a:extLst>
              <a:ext uri="{FF2B5EF4-FFF2-40B4-BE49-F238E27FC236}">
                <a16:creationId xmlns:a16="http://schemas.microsoft.com/office/drawing/2014/main" id="{6DC4774E-0D8E-A31B-2CE6-47D9E7A7892B}"/>
              </a:ext>
            </a:extLst>
          </p:cNvPr>
          <p:cNvGrpSpPr/>
          <p:nvPr/>
        </p:nvGrpSpPr>
        <p:grpSpPr>
          <a:xfrm>
            <a:off x="7641400" y="557913"/>
            <a:ext cx="4238625" cy="2141989"/>
            <a:chOff x="7641400" y="557913"/>
            <a:chExt cx="4238625" cy="2141989"/>
          </a:xfrm>
        </p:grpSpPr>
        <p:pic>
          <p:nvPicPr>
            <p:cNvPr id="3" name="Picture 2">
              <a:extLst>
                <a:ext uri="{FF2B5EF4-FFF2-40B4-BE49-F238E27FC236}">
                  <a16:creationId xmlns:a16="http://schemas.microsoft.com/office/drawing/2014/main" id="{E4F903F3-9413-72ED-B721-BCD373E33DD8}"/>
                </a:ext>
              </a:extLst>
            </p:cNvPr>
            <p:cNvPicPr>
              <a:picLocks noChangeAspect="1"/>
            </p:cNvPicPr>
            <p:nvPr/>
          </p:nvPicPr>
          <p:blipFill>
            <a:blip r:embed="rId4"/>
            <a:stretch>
              <a:fillRect/>
            </a:stretch>
          </p:blipFill>
          <p:spPr>
            <a:xfrm>
              <a:off x="7641400" y="557913"/>
              <a:ext cx="4238625" cy="2133600"/>
            </a:xfrm>
            <a:prstGeom prst="rect">
              <a:avLst/>
            </a:prstGeom>
          </p:spPr>
        </p:pic>
        <p:sp>
          <p:nvSpPr>
            <p:cNvPr id="8" name="TextBox 7">
              <a:extLst>
                <a:ext uri="{FF2B5EF4-FFF2-40B4-BE49-F238E27FC236}">
                  <a16:creationId xmlns:a16="http://schemas.microsoft.com/office/drawing/2014/main" id="{AEA89E42-BC54-FE73-E2A2-43706036ADF8}"/>
                </a:ext>
              </a:extLst>
            </p:cNvPr>
            <p:cNvSpPr txBox="1"/>
            <p:nvPr/>
          </p:nvSpPr>
          <p:spPr>
            <a:xfrm>
              <a:off x="8017516" y="1218824"/>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endParaRPr lang="en-GB" sz="1600" dirty="0">
                <a:solidFill>
                  <a:srgbClr val="002161"/>
                </a:solidFill>
                <a:latin typeface="Bahnschrift Condensed" panose="020B0502040204020203" pitchFamily="34" charset="0"/>
              </a:endParaRPr>
            </a:p>
          </p:txBody>
        </p:sp>
        <p:sp>
          <p:nvSpPr>
            <p:cNvPr id="9" name="TextBox 8">
              <a:extLst>
                <a:ext uri="{FF2B5EF4-FFF2-40B4-BE49-F238E27FC236}">
                  <a16:creationId xmlns:a16="http://schemas.microsoft.com/office/drawing/2014/main" id="{2D8326E4-7403-347C-8FE2-FB1FCFBC1788}"/>
                </a:ext>
              </a:extLst>
            </p:cNvPr>
            <p:cNvSpPr txBox="1"/>
            <p:nvPr/>
          </p:nvSpPr>
          <p:spPr>
            <a:xfrm>
              <a:off x="9318451" y="1427637"/>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10" name="TextBox 9">
              <a:extLst>
                <a:ext uri="{FF2B5EF4-FFF2-40B4-BE49-F238E27FC236}">
                  <a16:creationId xmlns:a16="http://schemas.microsoft.com/office/drawing/2014/main" id="{8D2DE1D9-73E5-9A9D-6E67-F14C96AF6680}"/>
                </a:ext>
              </a:extLst>
            </p:cNvPr>
            <p:cNvSpPr txBox="1"/>
            <p:nvPr/>
          </p:nvSpPr>
          <p:spPr>
            <a:xfrm>
              <a:off x="10961413" y="1029623"/>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12" name="TextBox 11">
              <a:extLst>
                <a:ext uri="{FF2B5EF4-FFF2-40B4-BE49-F238E27FC236}">
                  <a16:creationId xmlns:a16="http://schemas.microsoft.com/office/drawing/2014/main" id="{E8DE3200-AC1C-289F-D2D2-AF05321A02A3}"/>
                </a:ext>
              </a:extLst>
            </p:cNvPr>
            <p:cNvSpPr txBox="1"/>
            <p:nvPr/>
          </p:nvSpPr>
          <p:spPr>
            <a:xfrm>
              <a:off x="8485378" y="1844261"/>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Dev</a:t>
              </a:r>
            </a:p>
          </p:txBody>
        </p:sp>
        <p:sp>
          <p:nvSpPr>
            <p:cNvPr id="13" name="TextBox 12">
              <a:extLst>
                <a:ext uri="{FF2B5EF4-FFF2-40B4-BE49-F238E27FC236}">
                  <a16:creationId xmlns:a16="http://schemas.microsoft.com/office/drawing/2014/main" id="{0CEA194B-73C4-586B-662A-C58E3AF96184}"/>
                </a:ext>
              </a:extLst>
            </p:cNvPr>
            <p:cNvSpPr txBox="1"/>
            <p:nvPr/>
          </p:nvSpPr>
          <p:spPr>
            <a:xfrm>
              <a:off x="10130560" y="1436026"/>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Ops</a:t>
              </a:r>
            </a:p>
          </p:txBody>
        </p:sp>
        <p:sp>
          <p:nvSpPr>
            <p:cNvPr id="14" name="Rectangle 13">
              <a:extLst>
                <a:ext uri="{FF2B5EF4-FFF2-40B4-BE49-F238E27FC236}">
                  <a16:creationId xmlns:a16="http://schemas.microsoft.com/office/drawing/2014/main" id="{60286FE0-FF38-F08E-559D-07B2736BEDB0}"/>
                </a:ext>
              </a:extLst>
            </p:cNvPr>
            <p:cNvSpPr/>
            <p:nvPr/>
          </p:nvSpPr>
          <p:spPr>
            <a:xfrm>
              <a:off x="9220025" y="2176682"/>
              <a:ext cx="2656496" cy="523220"/>
            </a:xfrm>
            <a:prstGeom prst="rect">
              <a:avLst/>
            </a:prstGeom>
          </p:spPr>
          <p:txBody>
            <a:bodyPr wrap="none">
              <a:spAutoFit/>
            </a:bodyPr>
            <a:lstStyle/>
            <a:p>
              <a:r>
                <a:rPr lang="en-GB" sz="2800" dirty="0">
                  <a:solidFill>
                    <a:srgbClr val="002161"/>
                  </a:solidFill>
                  <a:latin typeface="Bahnschrift Condensed" panose="020B0502040204020203" pitchFamily="34" charset="0"/>
                </a:rPr>
                <a:t>Security Everywhere</a:t>
              </a:r>
              <a:endParaRPr lang="en-GB" sz="2800" dirty="0"/>
            </a:p>
          </p:txBody>
        </p:sp>
      </p:grpSp>
    </p:spTree>
    <p:extLst>
      <p:ext uri="{BB962C8B-B14F-4D97-AF65-F5344CB8AC3E}">
        <p14:creationId xmlns:p14="http://schemas.microsoft.com/office/powerpoint/2010/main" val="1076016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853875" y="4648497"/>
            <a:ext cx="5257800" cy="861774"/>
          </a:xfrm>
          <a:prstGeom prst="rect">
            <a:avLst/>
          </a:prstGeom>
          <a:noFill/>
        </p:spPr>
        <p:txBody>
          <a:bodyPr wrap="square" rtlCol="0">
            <a:spAutoFit/>
          </a:bodyPr>
          <a:lstStyle/>
          <a:p>
            <a:r>
              <a:rPr lang="en-GB" sz="3200" b="1" dirty="0"/>
              <a:t>Vincent King</a:t>
            </a:r>
          </a:p>
          <a:p>
            <a:r>
              <a:rPr lang="en-GB" dirty="0"/>
              <a:t>Head of </a:t>
            </a:r>
            <a:r>
              <a:rPr lang="en-GB" dirty="0" err="1"/>
              <a:t>DevSecOps</a:t>
            </a:r>
            <a:r>
              <a:rPr lang="en-GB" dirty="0"/>
              <a:t> for Cloud Transformation</a:t>
            </a:r>
          </a:p>
        </p:txBody>
      </p:sp>
      <p:sp>
        <p:nvSpPr>
          <p:cNvPr id="8" name="TextBox 7"/>
          <p:cNvSpPr txBox="1"/>
          <p:nvPr/>
        </p:nvSpPr>
        <p:spPr>
          <a:xfrm>
            <a:off x="3385582" y="3070306"/>
            <a:ext cx="5316007" cy="1446550"/>
          </a:xfrm>
          <a:prstGeom prst="rect">
            <a:avLst/>
          </a:prstGeom>
          <a:noFill/>
        </p:spPr>
        <p:txBody>
          <a:bodyPr wrap="none" rtlCol="0">
            <a:spAutoFit/>
          </a:bodyPr>
          <a:lstStyle/>
          <a:p>
            <a:r>
              <a:rPr lang="en-GB" sz="8800" dirty="0"/>
              <a:t>Questions?</a:t>
            </a:r>
          </a:p>
        </p:txBody>
      </p:sp>
      <p:sp>
        <p:nvSpPr>
          <p:cNvPr id="19" name="Rectangle 18"/>
          <p:cNvSpPr/>
          <p:nvPr/>
        </p:nvSpPr>
        <p:spPr>
          <a:xfrm>
            <a:off x="1853875" y="5641913"/>
            <a:ext cx="3260060"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DevSecOpsVince.com</a:t>
            </a:r>
            <a:endParaRPr kumimoji="0" lang="en-GB"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61760" y="4721578"/>
            <a:ext cx="3558225" cy="1757148"/>
          </a:xfrm>
          <a:prstGeom prst="rect">
            <a:avLst/>
          </a:prstGeom>
        </p:spPr>
      </p:pic>
      <p:pic>
        <p:nvPicPr>
          <p:cNvPr id="3" name="Picture 2"/>
          <p:cNvPicPr>
            <a:picLocks noChangeAspect="1"/>
          </p:cNvPicPr>
          <p:nvPr/>
        </p:nvPicPr>
        <p:blipFill>
          <a:blip r:embed="rId3"/>
          <a:stretch>
            <a:fillRect/>
          </a:stretch>
        </p:blipFill>
        <p:spPr>
          <a:xfrm>
            <a:off x="427669" y="4721578"/>
            <a:ext cx="1369233" cy="1382000"/>
          </a:xfrm>
          <a:prstGeom prst="rect">
            <a:avLst/>
          </a:prstGeom>
        </p:spPr>
      </p:pic>
      <p:sp>
        <p:nvSpPr>
          <p:cNvPr id="4" name="Text Placeholder 3">
            <a:extLst>
              <a:ext uri="{FF2B5EF4-FFF2-40B4-BE49-F238E27FC236}">
                <a16:creationId xmlns:a16="http://schemas.microsoft.com/office/drawing/2014/main" id="{48D0C549-59B0-C515-0EC6-BD7365181B36}"/>
              </a:ext>
            </a:extLst>
          </p:cNvPr>
          <p:cNvSpPr>
            <a:spLocks noGrp="1"/>
          </p:cNvSpPr>
          <p:nvPr>
            <p:ph type="body" sz="quarter" idx="13"/>
          </p:nvPr>
        </p:nvSpPr>
        <p:spPr>
          <a:xfrm>
            <a:off x="468000" y="1752600"/>
            <a:ext cx="8596487" cy="2600739"/>
          </a:xfrm>
        </p:spPr>
        <p:txBody>
          <a:bodyPr/>
          <a:lstStyle/>
          <a:p>
            <a:endParaRPr lang="en-GB" dirty="0"/>
          </a:p>
        </p:txBody>
      </p:sp>
      <p:sp>
        <p:nvSpPr>
          <p:cNvPr id="2" name="Title 1">
            <a:extLst>
              <a:ext uri="{FF2B5EF4-FFF2-40B4-BE49-F238E27FC236}">
                <a16:creationId xmlns:a16="http://schemas.microsoft.com/office/drawing/2014/main" id="{31814323-858C-B4B5-AFAC-B34868120E8E}"/>
              </a:ext>
            </a:extLst>
          </p:cNvPr>
          <p:cNvSpPr>
            <a:spLocks noGrp="1"/>
          </p:cNvSpPr>
          <p:nvPr>
            <p:ph type="title"/>
          </p:nvPr>
        </p:nvSpPr>
        <p:spPr/>
        <p:txBody>
          <a:bodyPr/>
          <a:lstStyle/>
          <a:p>
            <a:endParaRPr lang="en-GB" dirty="0"/>
          </a:p>
        </p:txBody>
      </p:sp>
    </p:spTree>
    <p:extLst>
      <p:ext uri="{BB962C8B-B14F-4D97-AF65-F5344CB8AC3E}">
        <p14:creationId xmlns:p14="http://schemas.microsoft.com/office/powerpoint/2010/main" val="1593397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7504"/>
            <a:ext cx="11277600" cy="912814"/>
          </a:xfrm>
        </p:spPr>
        <p:txBody>
          <a:bodyPr/>
          <a:lstStyle/>
          <a:p>
            <a:r>
              <a:rPr lang="en-GB" dirty="0"/>
              <a:t>Vince’s Three “</a:t>
            </a:r>
            <a:r>
              <a:rPr lang="en-GB" dirty="0" err="1"/>
              <a:t>i”s</a:t>
            </a:r>
            <a:r>
              <a:rPr lang="en-GB" dirty="0"/>
              <a:t> of AppSec</a:t>
            </a: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00000">
                    <a:tint val="75000"/>
                  </a:srgbClr>
                </a:solidFill>
                <a:effectLst/>
                <a:uLnTx/>
                <a:uFillTx/>
                <a:latin typeface="Arial" panose="020B0604020202020204" pitchFamily="34" charset="0"/>
                <a:ea typeface="+mn-ea"/>
                <a:cs typeface="Arial" panose="020B0604020202020204" pitchFamily="34" charset="0"/>
              </a:rPr>
              <a:t>Document classification: Green</a:t>
            </a:r>
            <a:endParaRPr kumimoji="0" lang="en-GB"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Arial" panose="020B0604020202020204" pitchFamily="34" charset="0"/>
            </a:endParaRPr>
          </a:p>
        </p:txBody>
      </p:sp>
      <p:sp>
        <p:nvSpPr>
          <p:cNvPr id="4" name="Picture Placeholder 3"/>
          <p:cNvSpPr>
            <a:spLocks noGrp="1"/>
          </p:cNvSpPr>
          <p:nvPr>
            <p:ph type="pic" sz="quarter" idx="14"/>
          </p:nvPr>
        </p:nvSpPr>
        <p:spPr/>
      </p:sp>
      <p:pic>
        <p:nvPicPr>
          <p:cNvPr id="8" name="Picture Placeholder 12"/>
          <p:cNvPicPr>
            <a:picLocks noChangeAspect="1"/>
          </p:cNvPicPr>
          <p:nvPr/>
        </p:nvPicPr>
        <p:blipFill rotWithShape="1">
          <a:blip r:embed="rId3">
            <a:extLst>
              <a:ext uri="{28A0092B-C50C-407E-A947-70E740481C1C}">
                <a14:useLocalDpi xmlns:a14="http://schemas.microsoft.com/office/drawing/2010/main" val="0"/>
              </a:ext>
            </a:extLst>
          </a:blip>
          <a:srcRect l="9364" r="9445"/>
          <a:stretch/>
        </p:blipFill>
        <p:spPr>
          <a:xfrm>
            <a:off x="457200" y="1752599"/>
            <a:ext cx="5182791" cy="4628018"/>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05718" y="2098258"/>
            <a:ext cx="1053634" cy="1053634"/>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05718" y="3349065"/>
            <a:ext cx="1053634" cy="1053634"/>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05718" y="4599872"/>
            <a:ext cx="1053634" cy="1053634"/>
          </a:xfrm>
          <a:prstGeom prst="rect">
            <a:avLst/>
          </a:prstGeom>
        </p:spPr>
      </p:pic>
      <p:sp>
        <p:nvSpPr>
          <p:cNvPr id="12" name="Text Placeholder 2"/>
          <p:cNvSpPr txBox="1">
            <a:spLocks/>
          </p:cNvSpPr>
          <p:nvPr/>
        </p:nvSpPr>
        <p:spPr>
          <a:xfrm>
            <a:off x="7655205" y="2226375"/>
            <a:ext cx="4196790" cy="788894"/>
          </a:xfrm>
          <a:prstGeom prst="rect">
            <a:avLst/>
          </a:prstGeom>
        </p:spPr>
        <p:txBody>
          <a:bodyPr vert="horz" lIns="0" tIns="0" rIns="0" bIns="0" rtlCol="0">
            <a:noAutofit/>
          </a:bodyPr>
          <a:lst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GB" sz="4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Integrations</a:t>
            </a:r>
          </a:p>
        </p:txBody>
      </p:sp>
      <p:sp>
        <p:nvSpPr>
          <p:cNvPr id="13" name="Text Placeholder 2"/>
          <p:cNvSpPr txBox="1">
            <a:spLocks/>
          </p:cNvSpPr>
          <p:nvPr/>
        </p:nvSpPr>
        <p:spPr>
          <a:xfrm>
            <a:off x="7655205" y="3481435"/>
            <a:ext cx="4196790" cy="788894"/>
          </a:xfrm>
          <a:prstGeom prst="rect">
            <a:avLst/>
          </a:prstGeom>
        </p:spPr>
        <p:txBody>
          <a:bodyPr vert="horz" lIns="0" tIns="0" rIns="0" bIns="0" rtlCol="0">
            <a:noAutofit/>
          </a:bodyPr>
          <a:lst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GB" sz="4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Intelligence</a:t>
            </a:r>
          </a:p>
        </p:txBody>
      </p:sp>
      <p:sp>
        <p:nvSpPr>
          <p:cNvPr id="14" name="Text Placeholder 2"/>
          <p:cNvSpPr txBox="1">
            <a:spLocks/>
          </p:cNvSpPr>
          <p:nvPr/>
        </p:nvSpPr>
        <p:spPr>
          <a:xfrm>
            <a:off x="7655205" y="4732242"/>
            <a:ext cx="4196790" cy="788894"/>
          </a:xfrm>
          <a:prstGeom prst="rect">
            <a:avLst/>
          </a:prstGeom>
        </p:spPr>
        <p:txBody>
          <a:bodyPr vert="horz" lIns="0" tIns="0" rIns="0" bIns="0" rtlCol="0">
            <a:noAutofit/>
          </a:bodyPr>
          <a:lst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GB" sz="4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Insights</a:t>
            </a:r>
          </a:p>
        </p:txBody>
      </p:sp>
      <p:pic>
        <p:nvPicPr>
          <p:cNvPr id="5" name="Picture 4">
            <a:extLst>
              <a:ext uri="{FF2B5EF4-FFF2-40B4-BE49-F238E27FC236}">
                <a16:creationId xmlns:a16="http://schemas.microsoft.com/office/drawing/2014/main" id="{100844DC-713A-76DC-79EA-0C00D1BB84D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700591" y="440626"/>
            <a:ext cx="2366995" cy="1168886"/>
          </a:xfrm>
          <a:prstGeom prst="rect">
            <a:avLst/>
          </a:prstGeom>
        </p:spPr>
      </p:pic>
    </p:spTree>
    <p:extLst>
      <p:ext uri="{BB962C8B-B14F-4D97-AF65-F5344CB8AC3E}">
        <p14:creationId xmlns:p14="http://schemas.microsoft.com/office/powerpoint/2010/main" val="354612714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Bank LINKS Template">
  <a:themeElements>
    <a:clrScheme name="Custom 36">
      <a:dk1>
        <a:srgbClr val="000000"/>
      </a:dk1>
      <a:lt1>
        <a:srgbClr val="FFFFFF"/>
      </a:lt1>
      <a:dk2>
        <a:srgbClr val="12273F"/>
      </a:dk2>
      <a:lt2>
        <a:srgbClr val="C4C9CF"/>
      </a:lt2>
      <a:accent1>
        <a:srgbClr val="3CD7D9"/>
      </a:accent1>
      <a:accent2>
        <a:srgbClr val="FF7300"/>
      </a:accent2>
      <a:accent3>
        <a:srgbClr val="9E71FE"/>
      </a:accent3>
      <a:accent4>
        <a:srgbClr val="D4AF37"/>
      </a:accent4>
      <a:accent5>
        <a:srgbClr val="A5D700"/>
      </a:accent5>
      <a:accent6>
        <a:srgbClr val="FF50C8"/>
      </a:accent6>
      <a:hlink>
        <a:srgbClr val="12273F"/>
      </a:hlink>
      <a:folHlink>
        <a:srgbClr val="12273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E-Official Template A V2" id="{05EC74AB-E69D-4B41-9543-D57883680519}" vid="{A6AC0DB2-2B97-FF42-889B-B46D3A30912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21210</TotalTime>
  <Words>4623</Words>
  <Application>Microsoft Office PowerPoint</Application>
  <PresentationFormat>Widescreen</PresentationFormat>
  <Paragraphs>449</Paragraphs>
  <Slides>18</Slides>
  <Notes>16</Notes>
  <HiddenSlides>2</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18</vt:i4>
      </vt:variant>
    </vt:vector>
  </HeadingPairs>
  <TitlesOfParts>
    <vt:vector size="31" baseType="lpstr">
      <vt:lpstr>-apple-system</vt:lpstr>
      <vt:lpstr>Arial</vt:lpstr>
      <vt:lpstr>Arimo</vt:lpstr>
      <vt:lpstr>Bahnschrift Condensed</vt:lpstr>
      <vt:lpstr>Berlin Sans FB</vt:lpstr>
      <vt:lpstr>Calibri</vt:lpstr>
      <vt:lpstr>Calibri Light</vt:lpstr>
      <vt:lpstr>Century Gothic</vt:lpstr>
      <vt:lpstr>Fira Sans</vt:lpstr>
      <vt:lpstr>Georgia</vt:lpstr>
      <vt:lpstr>Lucida Console</vt:lpstr>
      <vt:lpstr>Office Theme</vt:lpstr>
      <vt:lpstr>Bank LINKS Template</vt:lpstr>
      <vt:lpstr>DevSecOps:  More than just Shift-left Security</vt:lpstr>
      <vt:lpstr>Who’s this talking to me now?</vt:lpstr>
      <vt:lpstr>DevOps vs Security – The Perception</vt:lpstr>
      <vt:lpstr>Where should Sec live?</vt:lpstr>
      <vt:lpstr>Scary Slide No.1</vt:lpstr>
      <vt:lpstr>Where should Sec live?</vt:lpstr>
      <vt:lpstr>Scary Slide No.2</vt:lpstr>
      <vt:lpstr>PowerPoint Presentation</vt:lpstr>
      <vt:lpstr>Vince’s Three “i”s of AppSec</vt:lpstr>
      <vt:lpstr>Where should Sec live?</vt:lpstr>
      <vt:lpstr>Scary Slide No.3</vt:lpstr>
      <vt:lpstr>Where should Sec live?</vt:lpstr>
      <vt:lpstr>#DevSecOpsHow</vt:lpstr>
      <vt:lpstr>#DevSecOpsHow</vt:lpstr>
      <vt:lpstr>Vince’s Five Rules of DevSecOps in the Cloud</vt:lpstr>
      <vt:lpstr>PowerPoint Presentation</vt:lpstr>
      <vt:lpstr>PowerPoint Presentation</vt:lpstr>
      <vt:lpstr>Title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Matteo Ruisi</dc:creator>
  <cp:lastModifiedBy>Vincent King</cp:lastModifiedBy>
  <cp:revision>64</cp:revision>
  <dcterms:created xsi:type="dcterms:W3CDTF">2022-03-04T14:18:02Z</dcterms:created>
  <dcterms:modified xsi:type="dcterms:W3CDTF">2023-01-27T09:46:47Z</dcterms:modified>
</cp:coreProperties>
</file>