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7" r:id="rId3"/>
    <p:sldId id="281" r:id="rId4"/>
    <p:sldId id="304" r:id="rId5"/>
    <p:sldId id="286" r:id="rId6"/>
    <p:sldId id="322" r:id="rId7"/>
    <p:sldId id="334" r:id="rId8"/>
    <p:sldId id="311" r:id="rId9"/>
    <p:sldId id="309" r:id="rId10"/>
    <p:sldId id="331" r:id="rId11"/>
    <p:sldId id="313" r:id="rId12"/>
    <p:sldId id="327" r:id="rId13"/>
    <p:sldId id="314" r:id="rId14"/>
    <p:sldId id="282" r:id="rId15"/>
    <p:sldId id="323" r:id="rId16"/>
    <p:sldId id="315" r:id="rId17"/>
    <p:sldId id="316" r:id="rId18"/>
    <p:sldId id="317" r:id="rId19"/>
    <p:sldId id="328" r:id="rId20"/>
    <p:sldId id="318" r:id="rId21"/>
    <p:sldId id="319" r:id="rId22"/>
    <p:sldId id="330" r:id="rId23"/>
    <p:sldId id="337" r:id="rId24"/>
    <p:sldId id="320" r:id="rId25"/>
    <p:sldId id="321" r:id="rId26"/>
    <p:sldId id="329" r:id="rId27"/>
    <p:sldId id="283" r:id="rId28"/>
    <p:sldId id="333" r:id="rId29"/>
    <p:sldId id="335" r:id="rId30"/>
    <p:sldId id="336" r:id="rId31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2"/>
    <p:restoredTop sz="94681"/>
  </p:normalViewPr>
  <p:slideViewPr>
    <p:cSldViewPr>
      <p:cViewPr varScale="1">
        <p:scale>
          <a:sx n="107" d="100"/>
          <a:sy n="107" d="100"/>
        </p:scale>
        <p:origin x="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057C9D52-CE8E-1A45-9EBE-4B82C878EC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A12F8DF8-681F-4242-B921-C0528C42D6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5A88EE7B-31BD-144D-A89C-4158DC6DF4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2D26054C-E74F-AC42-AAF9-D5959046E60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E2DC95A0-2A80-B14C-82B5-000A0D30522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647B38F-4191-8849-89A5-12A49B0B41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E538596-BE07-484E-B234-65AC9F863F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98576FD-6B92-A8CE-03A2-74B03379FF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40EA3A1-B05C-C746-A63E-78424316F2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3AAB048-973C-184A-844E-2F76F953E2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CECFEA7-833E-CD4A-9D86-77F8211AE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A07D4D2C-B501-F142-B0DD-20102F1A182F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E133185-B569-EDFE-ACAE-CCA521624C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D7DB9D-ED23-6644-B900-0643B6C31D86}" type="slidenum">
              <a:rPr lang="en-GB" altLang="en-US" sz="1300"/>
              <a:pPr>
                <a:spcBef>
                  <a:spcPct val="0"/>
                </a:spcBef>
              </a:pPr>
              <a:t>1</a:t>
            </a:fld>
            <a:endParaRPr lang="en-GB" altLang="en-US" sz="13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3CFEC6D-83EF-8B64-DDE0-679AA6A1E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0B4754-1ADC-6F4D-B5B3-E905FB1EA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0127262E-0C38-F6BE-3CB2-1D1727DE35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1728E5-41D0-3C4C-8A8A-1618AB2E8E8F}" type="slidenum">
              <a:rPr lang="en-GB" altLang="en-US" sz="1300"/>
              <a:pPr>
                <a:spcBef>
                  <a:spcPct val="0"/>
                </a:spcBef>
              </a:pPr>
              <a:t>20</a:t>
            </a:fld>
            <a:endParaRPr lang="en-GB" altLang="en-US" sz="13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E951F5B6-E286-3BCC-072E-BEF1EA6AF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265DFFBE-F0EA-9B4E-9F34-ED443D209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AF80EBE-BE84-1CD8-9788-26F6DC284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07DF6-AEB5-1B42-A7F3-2161F7C43151}" type="slidenum">
              <a:rPr lang="en-GB" altLang="en-US" sz="1300"/>
              <a:pPr>
                <a:spcBef>
                  <a:spcPct val="0"/>
                </a:spcBef>
              </a:pPr>
              <a:t>27</a:t>
            </a:fld>
            <a:endParaRPr lang="en-GB" altLang="en-US" sz="13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F971301-31FE-5948-F50E-218F2B218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B293EED-B84C-914E-8C59-76892AA44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8963DBB-C5C1-97B5-1FB3-05CFDD975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5AC385-0083-DB4C-8204-225FA5ECB4F7}" type="slidenum">
              <a:rPr lang="en-GB" altLang="en-US" sz="1300"/>
              <a:pPr>
                <a:spcBef>
                  <a:spcPct val="0"/>
                </a:spcBef>
              </a:pPr>
              <a:t>2</a:t>
            </a:fld>
            <a:endParaRPr lang="en-GB" altLang="en-US" sz="13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E3E0E2E-1802-23C1-F0C6-B8B8C7629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D87D686-15CB-0044-85C1-B6C987081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20F5576D-8EDC-09EA-F8CA-47C22E971A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219B4F-B9BF-764A-86E0-F5AEA20BE478}" type="slidenum">
              <a:rPr lang="en-GB" altLang="en-US" sz="1300"/>
              <a:pPr>
                <a:spcBef>
                  <a:spcPct val="0"/>
                </a:spcBef>
              </a:pPr>
              <a:t>3</a:t>
            </a:fld>
            <a:endParaRPr lang="en-GB" altLang="en-US" sz="13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BD13B8D-6F0E-94A0-5CD5-7AF34F353E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F2C9FAF-1772-BC4D-AC87-A1B3C1FD4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A4E04EC3-59FF-78B1-759F-1072AE36A4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887152-5C59-C245-91C8-935D02EEFBEE}" type="slidenum">
              <a:rPr lang="en-GB" altLang="en-US" sz="1300"/>
              <a:pPr>
                <a:spcBef>
                  <a:spcPct val="0"/>
                </a:spcBef>
              </a:pPr>
              <a:t>5</a:t>
            </a:fld>
            <a:endParaRPr lang="en-GB" altLang="en-US" sz="13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4F7B039-476C-DAB6-C5B5-9B51C8A64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EC9689F-8148-BB49-B1D2-9EDAB22EA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0BDFCA87-94E6-649E-DAC9-2B3C8EF534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F4DEE61-DF9C-ED48-B70C-A4A935C9EAEE}" type="slidenum">
              <a:rPr lang="en-GB" altLang="en-US" sz="1300"/>
              <a:pPr>
                <a:spcBef>
                  <a:spcPct val="0"/>
                </a:spcBef>
              </a:pPr>
              <a:t>14</a:t>
            </a:fld>
            <a:endParaRPr lang="en-GB" altLang="en-US" sz="13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666F99B-1B05-79CB-3E92-0E3190D57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B4138DE-64C3-0F4A-BADD-7BB1CAF6F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9D777F55-D852-9586-B41E-96F237421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E6567E-A404-E84B-A464-1B6062A53FEC}" type="slidenum">
              <a:rPr lang="en-GB" altLang="en-US" sz="1300"/>
              <a:pPr>
                <a:spcBef>
                  <a:spcPct val="0"/>
                </a:spcBef>
              </a:pPr>
              <a:t>15</a:t>
            </a:fld>
            <a:endParaRPr lang="en-GB" altLang="en-US" sz="13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BE371B64-2B50-9872-9DB1-73FB4F260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4FF38D3-3F54-117D-35BE-681848CC6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altLang="en-US" sz="1600">
                <a:latin typeface="Tahoma" panose="020B0604030504040204" pitchFamily="34" charset="0"/>
                <a:ea typeface="ＭＳ Ｐゴシック" panose="020B0600070205080204" pitchFamily="34" charset="-128"/>
              </a:rPr>
              <a:t>Kolb’s theory of experiential learning:</a:t>
            </a:r>
          </a:p>
          <a:p>
            <a:pPr marL="228600" indent="-228600" eaLnBrk="1" hangingPunct="1"/>
            <a:r>
              <a:rPr lang="en-US" altLang="en-US" sz="1600">
                <a:latin typeface="Tahoma" panose="020B0604030504040204" pitchFamily="34" charset="0"/>
                <a:ea typeface="ＭＳ Ｐゴシック" panose="020B0600070205080204" pitchFamily="34" charset="-128"/>
              </a:rPr>
              <a:t>Relevant to learning about leadership practice: </a:t>
            </a:r>
          </a:p>
          <a:p>
            <a:pPr marL="228600" indent="-228600" eaLnBrk="1" hangingPunct="1"/>
            <a:r>
              <a:rPr lang="en-US" altLang="en-US" sz="1600">
                <a:latin typeface="Tahoma" panose="020B0604030504040204" pitchFamily="34" charset="0"/>
                <a:ea typeface="ＭＳ Ｐゴシック" panose="020B0600070205080204" pitchFamily="34" charset="-128"/>
              </a:rPr>
              <a:t>Why is critical reflection necessary?</a:t>
            </a:r>
          </a:p>
          <a:p>
            <a:pPr marL="228600" indent="-228600" eaLnBrk="1" hangingPunct="1"/>
            <a:endParaRPr lang="en-US" altLang="en-US" sz="16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228600" indent="-228600" eaLnBrk="1" hangingPunct="1"/>
            <a:r>
              <a:rPr lang="en-US" altLang="en-US" sz="1600">
                <a:latin typeface="Tahoma" panose="020B0604030504040204" pitchFamily="34" charset="0"/>
                <a:ea typeface="ＭＳ Ｐゴシック" panose="020B0600070205080204" pitchFamily="34" charset="-128"/>
              </a:rPr>
              <a:t>Because via experience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 sz="1600">
                <a:latin typeface="Tahoma" panose="020B0604030504040204" pitchFamily="34" charset="0"/>
                <a:ea typeface="ＭＳ Ｐゴシック" panose="020B0600070205080204" pitchFamily="34" charset="-128"/>
              </a:rPr>
              <a:t>we have the opportunity to critically reflect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 sz="1600">
                <a:latin typeface="Tahoma" panose="020B0604030504040204" pitchFamily="34" charset="0"/>
                <a:ea typeface="ＭＳ Ｐゴシック" panose="020B0600070205080204" pitchFamily="34" charset="-128"/>
              </a:rPr>
              <a:t>which allows us to question our ‘common sense’ assumptions about how we should do something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en-US" sz="1600">
                <a:latin typeface="Tahoma" panose="020B0604030504040204" pitchFamily="34" charset="0"/>
                <a:ea typeface="ＭＳ Ｐゴシック" panose="020B0600070205080204" pitchFamily="34" charset="-128"/>
              </a:rPr>
              <a:t>which tells us what we could try out next</a:t>
            </a:r>
          </a:p>
          <a:p>
            <a:pPr marL="228600" indent="-228600" eaLnBrk="1" hangingPunct="1"/>
            <a:endParaRPr lang="en-US" altLang="en-US" sz="16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228600" indent="-228600" eaLnBrk="1" hangingPunct="1"/>
            <a:r>
              <a:rPr lang="en-US" altLang="en-US" sz="1600">
                <a:latin typeface="Tahoma" panose="020B0604030504040204" pitchFamily="34" charset="0"/>
                <a:ea typeface="ＭＳ Ｐゴシック" panose="020B0600070205080204" pitchFamily="34" charset="-128"/>
              </a:rPr>
              <a:t>Key to the way this module works</a:t>
            </a:r>
          </a:p>
          <a:p>
            <a:pPr marL="228600" indent="-228600" eaLnBrk="1" hangingPunct="1"/>
            <a:r>
              <a:rPr lang="en-US" altLang="en-US" sz="1600">
                <a:latin typeface="Tahoma" panose="020B0604030504040204" pitchFamily="34" charset="0"/>
                <a:ea typeface="ＭＳ Ｐゴシック" panose="020B0600070205080204" pitchFamily="34" charset="-128"/>
              </a:rPr>
              <a:t>Also a key practice in responding to leadership challenges.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48F05ED5-DF58-27EF-9EA5-5DC5ABD21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7DF78B-43FD-1D4B-B587-7BC9B154CF69}" type="slidenum">
              <a:rPr lang="en-GB" altLang="en-US" sz="1300"/>
              <a:pPr>
                <a:spcBef>
                  <a:spcPct val="0"/>
                </a:spcBef>
              </a:pPr>
              <a:t>16</a:t>
            </a:fld>
            <a:endParaRPr lang="en-GB" altLang="en-US" sz="13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1A4EF0F-C3B5-E59F-2926-A5B465EE48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D89E840-EC50-C642-899B-49EEED8CC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667415A9-4572-7321-85B1-60130E80E8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6628AB-4123-5040-8B1C-A62EE3A5C960}" type="slidenum">
              <a:rPr lang="en-GB" altLang="en-US" sz="1300"/>
              <a:pPr>
                <a:spcBef>
                  <a:spcPct val="0"/>
                </a:spcBef>
              </a:pPr>
              <a:t>17</a:t>
            </a:fld>
            <a:endParaRPr lang="en-GB" altLang="en-US" sz="13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7BA6A8B-4E3A-5431-72FF-C3AA1AAEA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7360522-12A7-194F-BF5D-9A953955F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A3AC3E5-2380-CB99-6631-4BD5E1A55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32BF94-43F6-2B48-B1CE-36880B35F7AB}" type="slidenum">
              <a:rPr lang="en-GB" altLang="en-US" sz="1300"/>
              <a:pPr>
                <a:spcBef>
                  <a:spcPct val="0"/>
                </a:spcBef>
              </a:pPr>
              <a:t>18</a:t>
            </a:fld>
            <a:endParaRPr lang="en-GB" altLang="en-US" sz="13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54F2078-8060-70C0-8005-3CCD2F8A85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9A9F753-2A70-0B4D-BBE7-D0944EFDA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1FBAC8-CCE3-7993-7017-E44969418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AF076D-D529-BC20-F618-7F9D2A339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44E742-28A5-DD70-35FF-24EAB29253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80EB0-077A-8B47-9D9B-C70A42AD735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034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29CDAC-C963-04EE-0EC2-73FCEE0BF8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E32006-3239-C976-FE02-83572BB52B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B8E834-6A71-E1B9-033E-6FDB39F3E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6778A-BEC9-B24C-9B67-CCA8BC245F4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24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386AA2-3D45-EE22-88BB-B767351FA1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55AD1E-63B3-5EC2-03B2-13E475E333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9D775-B52E-C734-C779-DE565297DB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77DB1-65B8-0C4B-B2D0-A319340313C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90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9DD91-A792-A19B-B6D3-3503F674B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9814F-9A30-CB79-90FF-F0BC753F0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98AB1-E900-E366-BEE8-CD7C6AFA9E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C2173-3E8D-0D40-8D6F-9D72E6E8F48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62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040FB-3762-C704-58FE-743D95F432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0084F-BC5B-1713-CBCF-AAE68CCE2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83EA4-7375-33B6-4EFA-E8262B677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86306-736F-1445-8F26-09C9DF787A0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711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58E2A4-360B-A08B-5A4B-81A62FD039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E80289-FD40-645D-577F-F07186B3C9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72B065-20A9-DBA4-DA53-46C341A2D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E1466-6E2F-8747-9951-0601440E58A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182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42016C-9789-354E-E2E1-80877BB483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E5F596-5A02-B4B4-3E0C-DDFFA71D3E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7EA403-E702-15B4-12F4-5D9B38D51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80919-16CF-1045-BCA3-9EBEDD402D4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315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4504A0-7E5D-C071-B2C6-59406A7221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CE4EE-6DAF-F7A0-F5AF-5D135AB773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85B57A-95F4-F394-83C8-48377D8F53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814B7-DF76-D343-A221-C26EB63D12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84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4160D2-63DC-07E9-B4C4-817BB36E17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57C678B-709E-466D-2C1E-05CE98A563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07C6A10-C16B-08AA-0E47-544BA6B48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FA0C7-3A1D-964E-A05A-D3D55E8D9AA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835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A907800-373D-A01E-6E91-98A550D081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DA4F03-0B0A-D54C-1CC3-3499253965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89ABA5-4960-8582-1959-FE3E9DC026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5CAA9-79FA-414F-B6C2-FFF1C6B7B09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348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C75F553-4A99-6D6B-AE5F-F642AB5724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2E23663-7B59-0E81-3C56-4B4541D142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EAC7D4-54D0-BC38-589E-F96755A2C3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0A89D-F793-7945-8627-A35313BF56F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751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13D0A-41A0-0964-DA01-4C53241758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71AC8-0AC4-C65C-F088-887E6C6C3D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254267-D8D7-99AE-2E38-1DDBD2D9E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C00DD-14EA-A844-863C-230FB510D97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4624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6C4D6-DFBA-739B-2DFD-28E968A82C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031C71-6D48-C4E6-7595-DF79E4C2A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B5E2A-BDD1-FE97-24C1-6B488E90CC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251E89-D3A1-0144-8128-14E10C9B40C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042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068AB52-2C43-8514-1C1C-6162F29F5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AC4E643-3E84-052E-0768-1E69F9BF5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7CDF660-5F0C-F949-AC91-F3BD3B986A6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E246A1A-8F99-BA4B-8955-C3C10A1167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2C5F536-C46C-AD41-AA22-D05B2A80EC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EA80085-C562-4449-B62E-27A2B50EC37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youtube.com/watch?v=Ks-_Mh1QhMc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llup.com/workplace/237377/millennials-burning.aspx" TargetMode="External"/><Relationship Id="rId2" Type="http://schemas.openxmlformats.org/officeDocument/2006/relationships/hyperlink" Target="https://youtu.be/2paoNvG5Nm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465/amr.1986.4306232" TargetMode="External"/><Relationship Id="rId2" Type="http://schemas.openxmlformats.org/officeDocument/2006/relationships/hyperlink" Target="https://hbr.org/2011/02/nine-things-successful-peop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742715005049349" TargetMode="External"/><Relationship Id="rId2" Type="http://schemas.openxmlformats.org/officeDocument/2006/relationships/hyperlink" Target="https://doi.org/10.1080/14703297.2016.126323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eter.padlet.org/bchawkins/2023-09-29-your-self-leadership-examples-bohj05i53w4bht5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4" descr="its-all-about-me">
            <a:extLst>
              <a:ext uri="{FF2B5EF4-FFF2-40B4-BE49-F238E27FC236}">
                <a16:creationId xmlns:a16="http://schemas.microsoft.com/office/drawing/2014/main" id="{F9700FE6-A33D-93CD-E8F1-D8DF1C1A0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C31C52C3-FE67-4046-9CCF-3B7B5EBDBB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3" y="5105400"/>
            <a:ext cx="8101012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rgbClr val="FFFF00"/>
                </a:solidFill>
                <a:cs typeface="+mn-cs"/>
              </a:rPr>
              <a:t>Leading Yourself </a:t>
            </a:r>
          </a:p>
          <a:p>
            <a:pPr eaLnBrk="1" hangingPunct="1">
              <a:defRPr/>
            </a:pPr>
            <a:r>
              <a:rPr lang="en-GB" dirty="0">
                <a:solidFill>
                  <a:srgbClr val="FFFF00"/>
                </a:solidFill>
                <a:cs typeface="+mn-cs"/>
              </a:rPr>
              <a:t>Reflecting on your own Leadership Practices</a:t>
            </a:r>
          </a:p>
          <a:p>
            <a:pPr eaLnBrk="1" hangingPunct="1">
              <a:defRPr/>
            </a:pPr>
            <a:endParaRPr lang="en-GB" dirty="0">
              <a:solidFill>
                <a:srgbClr val="FFFF00"/>
              </a:solidFill>
              <a:cs typeface="+mn-cs"/>
            </a:endParaRPr>
          </a:p>
        </p:txBody>
      </p:sp>
      <p:sp>
        <p:nvSpPr>
          <p:cNvPr id="17411" name="Text Box 5">
            <a:extLst>
              <a:ext uri="{FF2B5EF4-FFF2-40B4-BE49-F238E27FC236}">
                <a16:creationId xmlns:a16="http://schemas.microsoft.com/office/drawing/2014/main" id="{E4FA2EF6-53FF-8501-BD0A-B6A78F642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437063"/>
            <a:ext cx="3419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solidFill>
                  <a:srgbClr val="FFFF00"/>
                </a:solidFill>
              </a:rPr>
              <a:t>Prof. Beverley Hawkins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>
            <a:extLst>
              <a:ext uri="{FF2B5EF4-FFF2-40B4-BE49-F238E27FC236}">
                <a16:creationId xmlns:a16="http://schemas.microsoft.com/office/drawing/2014/main" id="{852FB889-55C7-24DC-C31A-0020E9427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 sz="3200"/>
              <a:t>Goal setting is a self-leadership tool because</a:t>
            </a:r>
            <a:br>
              <a:rPr lang="en-US" altLang="en-US"/>
            </a:br>
            <a:endParaRPr lang="en-US" altLang="en-US" b="1"/>
          </a:p>
        </p:txBody>
      </p:sp>
      <p:sp>
        <p:nvSpPr>
          <p:cNvPr id="30722" name="Content Placeholder 5">
            <a:extLst>
              <a:ext uri="{FF2B5EF4-FFF2-40B4-BE49-F238E27FC236}">
                <a16:creationId xmlns:a16="http://schemas.microsoft.com/office/drawing/2014/main" id="{AE6EC83B-A6E6-9EEB-31D2-9720DB2BB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609975" cy="4525963"/>
          </a:xfrm>
        </p:spPr>
        <p:txBody>
          <a:bodyPr/>
          <a:lstStyle/>
          <a:p>
            <a:r>
              <a:rPr lang="en-US" altLang="en-US" sz="2000"/>
              <a:t>it keeps you on track</a:t>
            </a:r>
          </a:p>
          <a:p>
            <a:endParaRPr lang="en-US" altLang="en-US" sz="2000"/>
          </a:p>
          <a:p>
            <a:r>
              <a:rPr lang="en-US" altLang="en-US" sz="2000"/>
              <a:t>it develops your ability to reflect on your actions</a:t>
            </a:r>
          </a:p>
          <a:p>
            <a:endParaRPr lang="en-US" altLang="en-US" sz="2000"/>
          </a:p>
          <a:p>
            <a:r>
              <a:rPr lang="en-US" altLang="en-US" sz="2000"/>
              <a:t>most effective when someone else holds you accountable</a:t>
            </a:r>
          </a:p>
          <a:p>
            <a:endParaRPr lang="en-US" altLang="en-US" sz="2000"/>
          </a:p>
          <a:p>
            <a:r>
              <a:rPr lang="en-US" altLang="en-US" sz="2000"/>
              <a:t>who holds YOU accountable in your life?</a:t>
            </a:r>
          </a:p>
          <a:p>
            <a:endParaRPr lang="en-US" altLang="en-US"/>
          </a:p>
        </p:txBody>
      </p:sp>
      <p:pic>
        <p:nvPicPr>
          <p:cNvPr id="30723" name="Picture 7">
            <a:extLst>
              <a:ext uri="{FF2B5EF4-FFF2-40B4-BE49-F238E27FC236}">
                <a16:creationId xmlns:a16="http://schemas.microsoft.com/office/drawing/2014/main" id="{26547F8D-4D53-2124-3BFB-6F47F2BC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417638"/>
            <a:ext cx="5062538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8">
            <a:extLst>
              <a:ext uri="{FF2B5EF4-FFF2-40B4-BE49-F238E27FC236}">
                <a16:creationId xmlns:a16="http://schemas.microsoft.com/office/drawing/2014/main" id="{EFE0264F-35F0-BEA0-1381-A74EB2603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805488"/>
            <a:ext cx="77771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Travers, C. J., Morisano, D., &amp; Locke, E. A. (2015). Self‐reflection, growth goals, and academic outcomes: A qualitative study. </a:t>
            </a:r>
            <a:r>
              <a:rPr lang="en-GB" altLang="en-US" sz="1800" i="1"/>
              <a:t>British Journal of Educational Psychology</a:t>
            </a:r>
            <a:r>
              <a:rPr lang="en-GB" altLang="en-US" sz="1800"/>
              <a:t>, </a:t>
            </a:r>
            <a:r>
              <a:rPr lang="en-GB" altLang="en-US" sz="1800" i="1"/>
              <a:t>85</a:t>
            </a:r>
            <a:r>
              <a:rPr lang="en-GB" altLang="en-US" sz="1800"/>
              <a:t>(2), 224-241.</a:t>
            </a: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EE640E25-E0A5-E1B1-9992-9A9AA797C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How?  </a:t>
            </a:r>
            <a:r>
              <a:rPr lang="en-US" altLang="en-US" sz="3600"/>
              <a:t>Self Regulation Techniques</a:t>
            </a:r>
          </a:p>
        </p:txBody>
      </p:sp>
      <p:pic>
        <p:nvPicPr>
          <p:cNvPr id="31746" name="Content Placeholder 4" descr="Wonderwoman.png">
            <a:extLst>
              <a:ext uri="{FF2B5EF4-FFF2-40B4-BE49-F238E27FC236}">
                <a16:creationId xmlns:a16="http://schemas.microsoft.com/office/drawing/2014/main" id="{CA988969-43EE-7F64-BD2F-C29B41F4BCD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692" b="-34692"/>
          <a:stretch>
            <a:fillRect/>
          </a:stretch>
        </p:blipFill>
        <p:spPr>
          <a:xfrm>
            <a:off x="17463" y="1196975"/>
            <a:ext cx="4038600" cy="4525963"/>
          </a:xfrm>
        </p:spPr>
      </p:pic>
      <p:sp>
        <p:nvSpPr>
          <p:cNvPr id="31747" name="Text Placeholder 3">
            <a:extLst>
              <a:ext uri="{FF2B5EF4-FFF2-40B4-BE49-F238E27FC236}">
                <a16:creationId xmlns:a16="http://schemas.microsoft.com/office/drawing/2014/main" id="{F5303FF4-5887-644E-1EF5-6E27A78A74C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67188" y="1390650"/>
            <a:ext cx="467995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>
                <a:solidFill>
                  <a:srgbClr val="6B6BCF"/>
                </a:solidFill>
              </a:rPr>
              <a:t>Managing our thought patterns</a:t>
            </a:r>
          </a:p>
          <a:p>
            <a:pPr marL="0" indent="0">
              <a:buFontTx/>
              <a:buNone/>
            </a:pPr>
            <a:r>
              <a:rPr lang="en-US" altLang="en-US" sz="2400"/>
              <a:t>e.g.</a:t>
            </a:r>
          </a:p>
          <a:p>
            <a:pPr marL="0" indent="0">
              <a:buFontTx/>
              <a:buNone/>
            </a:pPr>
            <a:r>
              <a:rPr lang="en-US" altLang="en-US" sz="2400"/>
              <a:t>Constructive Self Talk</a:t>
            </a:r>
          </a:p>
          <a:p>
            <a:pPr marL="0" indent="0">
              <a:buFontTx/>
              <a:buNone/>
            </a:pPr>
            <a:r>
              <a:rPr lang="en-US" altLang="en-US" sz="2400"/>
              <a:t>‘Power poses’</a:t>
            </a:r>
          </a:p>
          <a:p>
            <a:pPr marL="0" indent="0">
              <a:buFontTx/>
              <a:buNone/>
            </a:pPr>
            <a:r>
              <a:rPr lang="en-US" altLang="en-US" sz="2400"/>
              <a:t>Mental imagery</a:t>
            </a:r>
          </a:p>
          <a:p>
            <a:pPr marL="0" indent="0">
              <a:buFontTx/>
              <a:buNone/>
            </a:pPr>
            <a:r>
              <a:rPr lang="en-US" altLang="en-US" sz="2400">
                <a:solidFill>
                  <a:srgbClr val="6B6BCF"/>
                </a:solidFill>
              </a:rPr>
              <a:t>Routinising positive behaviours</a:t>
            </a:r>
          </a:p>
          <a:p>
            <a:pPr marL="0" indent="0">
              <a:buFontTx/>
              <a:buNone/>
            </a:pPr>
            <a:r>
              <a:rPr lang="en-US" altLang="en-US" sz="2400"/>
              <a:t>e.g. Timetabled activities</a:t>
            </a:r>
          </a:p>
          <a:p>
            <a:pPr marL="0" indent="0">
              <a:buFontTx/>
              <a:buNone/>
            </a:pPr>
            <a:endParaRPr lang="en-US" altLang="en-US" sz="2400"/>
          </a:p>
          <a:p>
            <a:pPr marL="0" indent="0">
              <a:buFontTx/>
              <a:buNone/>
            </a:pPr>
            <a:r>
              <a:rPr lang="en-US" altLang="en-US" sz="2400">
                <a:solidFill>
                  <a:srgbClr val="6B6BCF"/>
                </a:solidFill>
              </a:rPr>
              <a:t>Emotion Regulation</a:t>
            </a:r>
          </a:p>
          <a:p>
            <a:pPr marL="0" indent="0">
              <a:buFontTx/>
              <a:buNone/>
            </a:pPr>
            <a:r>
              <a:rPr lang="en-US" altLang="en-US" sz="2400"/>
              <a:t>e.g. Altering work to increase enjoyment levels</a:t>
            </a:r>
          </a:p>
          <a:p>
            <a:pPr marL="0" indent="0"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Stewart, Courtright and Manz 2011</a:t>
            </a:r>
          </a:p>
          <a:p>
            <a:pPr marL="0" indent="0">
              <a:buFontTx/>
              <a:buNone/>
            </a:pPr>
            <a:endParaRPr lang="en-US" altLang="en-US"/>
          </a:p>
          <a:p>
            <a:pPr marL="0" indent="0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59D543A-B0BF-4B12-78A1-E31117551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Amy Cuddy’s ‘Power Poses’ </a:t>
            </a:r>
            <a:r>
              <a:rPr lang="en-US" altLang="en-US" sz="2400">
                <a:hlinkClick r:id="rId2"/>
              </a:rPr>
              <a:t>https://www.youtube.com/watch?v=Ks-_Mh1QhMc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</p:txBody>
      </p:sp>
      <p:pic>
        <p:nvPicPr>
          <p:cNvPr id="32770" name="Picture 4" descr="amy-cuddy-bio.jpg">
            <a:extLst>
              <a:ext uri="{FF2B5EF4-FFF2-40B4-BE49-F238E27FC236}">
                <a16:creationId xmlns:a16="http://schemas.microsoft.com/office/drawing/2014/main" id="{54D90F0C-867F-37E3-7518-97880F03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981075"/>
            <a:ext cx="6270625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1">
            <a:extLst>
              <a:ext uri="{FF2B5EF4-FFF2-40B4-BE49-F238E27FC236}">
                <a16:creationId xmlns:a16="http://schemas.microsoft.com/office/drawing/2014/main" id="{2F5EA27C-FB7F-D67A-9CF6-23C62792A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949950"/>
            <a:ext cx="8075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Do you agree with this perspective?  Are there any problems associated with Amy’s ideas?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1CBBD02F-BC92-6789-4AF1-8E65D83E4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2700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Why? </a:t>
            </a:r>
            <a:r>
              <a:rPr lang="en-US" altLang="en-US"/>
              <a:t>Motivation Techniques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FC6BB-2DDC-3E41-A353-FA948F0DC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" y="1125538"/>
            <a:ext cx="8856663" cy="25193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Intrinsic Rewards</a:t>
            </a:r>
            <a:r>
              <a:rPr lang="en-US" sz="2000" dirty="0"/>
              <a:t>: the work is </a:t>
            </a:r>
            <a:r>
              <a:rPr lang="en-US" sz="2000" i="1" dirty="0"/>
              <a:t>intrinsically</a:t>
            </a:r>
            <a:r>
              <a:rPr lang="en-US" sz="2000" dirty="0"/>
              <a:t> satisfying because it fits with our sense of self purpose, gives us a sense of progress or is in another way meaningful to us.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>
                <a:solidFill>
                  <a:srgbClr val="6B6BCF"/>
                </a:solidFill>
              </a:rPr>
              <a:t>External Rewards: </a:t>
            </a:r>
            <a:r>
              <a:rPr lang="en-US" sz="2000" dirty="0"/>
              <a:t>the work is rewarding because we are paid/get external  recognition / we receive a high grade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 marL="0" indent="0"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Stewart, </a:t>
            </a:r>
            <a:r>
              <a:rPr lang="en-US" sz="2000" dirty="0" err="1">
                <a:solidFill>
                  <a:srgbClr val="000000"/>
                </a:solidFill>
              </a:rPr>
              <a:t>Courtright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</a:p>
          <a:p>
            <a:pPr marL="0" indent="0">
              <a:buFontTx/>
              <a:buNone/>
              <a:defRPr/>
            </a:pPr>
            <a:r>
              <a:rPr lang="en-US" sz="2000" dirty="0" err="1">
                <a:solidFill>
                  <a:srgbClr val="000000"/>
                </a:solidFill>
              </a:rPr>
              <a:t>Manz</a:t>
            </a:r>
            <a:r>
              <a:rPr lang="en-US" sz="2000" dirty="0">
                <a:solidFill>
                  <a:srgbClr val="000000"/>
                </a:solidFill>
              </a:rPr>
              <a:t> (2011)</a:t>
            </a:r>
          </a:p>
          <a:p>
            <a:pPr marL="0" indent="0">
              <a:buFontTx/>
              <a:buNone/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>
                <a:solidFill>
                  <a:srgbClr val="000000"/>
                </a:solidFill>
              </a:rPr>
              <a:t>What motivates YOU?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 </a:t>
            </a:r>
          </a:p>
        </p:txBody>
      </p:sp>
      <p:pic>
        <p:nvPicPr>
          <p:cNvPr id="33795" name="Picture 6" descr="intrinsic.jpg">
            <a:extLst>
              <a:ext uri="{FF2B5EF4-FFF2-40B4-BE49-F238E27FC236}">
                <a16:creationId xmlns:a16="http://schemas.microsoft.com/office/drawing/2014/main" id="{B82FA105-CF3E-2A05-C7D4-875788E8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141663"/>
            <a:ext cx="52197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jumping into water">
            <a:extLst>
              <a:ext uri="{FF2B5EF4-FFF2-40B4-BE49-F238E27FC236}">
                <a16:creationId xmlns:a16="http://schemas.microsoft.com/office/drawing/2014/main" id="{035C7D70-D09A-FB19-B76B-B9BB3A903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ext Box 6">
            <a:extLst>
              <a:ext uri="{FF2B5EF4-FFF2-40B4-BE49-F238E27FC236}">
                <a16:creationId xmlns:a16="http://schemas.microsoft.com/office/drawing/2014/main" id="{BED68893-BFF0-C87B-D527-3AD973160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691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="1">
                <a:solidFill>
                  <a:srgbClr val="6600CC"/>
                </a:solidFill>
              </a:rPr>
              <a:t>How do we get good at self leadership?</a:t>
            </a:r>
          </a:p>
        </p:txBody>
      </p:sp>
      <p:sp>
        <p:nvSpPr>
          <p:cNvPr id="34819" name="Text Box 7">
            <a:extLst>
              <a:ext uri="{FF2B5EF4-FFF2-40B4-BE49-F238E27FC236}">
                <a16:creationId xmlns:a16="http://schemas.microsoft.com/office/drawing/2014/main" id="{DFFF356A-B702-F24B-750A-489A52151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14775"/>
            <a:ext cx="91440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solidFill>
                  <a:srgbClr val="FFFF00"/>
                </a:solidFill>
              </a:rPr>
              <a:t>Step 1:  KNOW YOURSELF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solidFill>
                  <a:srgbClr val="FFFF00"/>
                </a:solidFill>
              </a:rPr>
              <a:t>What are your strengths?  Your weaknesses?  Your priorities in life?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br>
              <a:rPr lang="en-GB" altLang="en-US" sz="2000" b="1">
                <a:solidFill>
                  <a:srgbClr val="FFFF00"/>
                </a:solidFill>
              </a:rPr>
            </a:br>
            <a:r>
              <a:rPr lang="en-GB" altLang="en-US" sz="2000" b="1">
                <a:solidFill>
                  <a:srgbClr val="FFFF00"/>
                </a:solidFill>
              </a:rPr>
              <a:t>Step 2: LEARN FROM YOUR MISTAKES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solidFill>
                  <a:srgbClr val="FFFF00"/>
                </a:solidFill>
              </a:rPr>
              <a:t>Mistakes are much more valuable than successes in self-leadership!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solidFill>
                  <a:srgbClr val="FFFF00"/>
                </a:solidFill>
              </a:rPr>
              <a:t>They can help us learn and develop alternative courses of action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	</a:t>
            </a:r>
          </a:p>
        </p:txBody>
      </p:sp>
      <p:sp>
        <p:nvSpPr>
          <p:cNvPr id="34820" name="Text Box 8">
            <a:extLst>
              <a:ext uri="{FF2B5EF4-FFF2-40B4-BE49-F238E27FC236}">
                <a16:creationId xmlns:a16="http://schemas.microsoft.com/office/drawing/2014/main" id="{82CC6DC1-A8A4-0D88-740A-C34C1ECA1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b="1">
                <a:solidFill>
                  <a:srgbClr val="6600CC"/>
                </a:solidFill>
              </a:rPr>
              <a:t>Self observation is a key part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65FD1D3-D2EC-B548-880D-3DA7B561C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GB" sz="3200">
                <a:latin typeface="Century Gothic" charset="0"/>
                <a:cs typeface="+mj-cs"/>
              </a:rPr>
              <a:t>Experiential learning cycle </a:t>
            </a:r>
            <a:endParaRPr lang="en-US" sz="3200">
              <a:latin typeface="Century Gothic" charset="0"/>
              <a:cs typeface="+mj-cs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B64D4AA-8652-C14F-BF59-8B5F4A166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GB"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B5CC9C5E-A1E9-C3BA-0C5B-85AD9519D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2195513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94FE7DAF-37C6-DD21-74E4-81CCD690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205038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6">
            <a:extLst>
              <a:ext uri="{FF2B5EF4-FFF2-40B4-BE49-F238E27FC236}">
                <a16:creationId xmlns:a16="http://schemas.microsoft.com/office/drawing/2014/main" id="{3A1B6488-C313-3360-D955-52AA7106B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628775"/>
            <a:ext cx="324008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solidFill>
                  <a:srgbClr val="660066"/>
                </a:solidFill>
                <a:latin typeface="Century Gothic" panose="020B0502020202020204" pitchFamily="34" charset="0"/>
              </a:rPr>
              <a:t>Concrete experience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i="1">
                <a:solidFill>
                  <a:schemeClr val="bg2"/>
                </a:solidFill>
                <a:latin typeface="Century Gothic" panose="020B0502020202020204" pitchFamily="34" charset="0"/>
              </a:rPr>
              <a:t>Immersing yourself in the task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90E95DFB-6886-2FC1-B322-BD1C734AA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216275"/>
            <a:ext cx="36004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solidFill>
                  <a:srgbClr val="660066"/>
                </a:solidFill>
                <a:latin typeface="Century Gothic" panose="020B0502020202020204" pitchFamily="34" charset="0"/>
              </a:rPr>
              <a:t>Reflective observation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i="1">
                <a:solidFill>
                  <a:schemeClr val="bg2"/>
                </a:solidFill>
                <a:latin typeface="Century Gothic" panose="020B0502020202020204" pitchFamily="34" charset="0"/>
              </a:rPr>
              <a:t>What did you notice?</a:t>
            </a:r>
          </a:p>
        </p:txBody>
      </p:sp>
      <p:pic>
        <p:nvPicPr>
          <p:cNvPr id="13320" name="Picture 8">
            <a:extLst>
              <a:ext uri="{FF2B5EF4-FFF2-40B4-BE49-F238E27FC236}">
                <a16:creationId xmlns:a16="http://schemas.microsoft.com/office/drawing/2014/main" id="{3E15667C-4C60-E9E2-ED1C-8888E34FA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725988"/>
            <a:ext cx="657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ext Box 9">
            <a:extLst>
              <a:ext uri="{FF2B5EF4-FFF2-40B4-BE49-F238E27FC236}">
                <a16:creationId xmlns:a16="http://schemas.microsoft.com/office/drawing/2014/main" id="{5BFEC3D6-4629-B440-7D7B-4433275F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651375"/>
            <a:ext cx="30956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solidFill>
                  <a:srgbClr val="660066"/>
                </a:solidFill>
                <a:latin typeface="Century Gothic" panose="020B0502020202020204" pitchFamily="34" charset="0"/>
              </a:rPr>
              <a:t>Abstract conceptualisation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i="1">
                <a:solidFill>
                  <a:schemeClr val="bg2"/>
                </a:solidFill>
                <a:latin typeface="Century Gothic" panose="020B0502020202020204" pitchFamily="34" charset="0"/>
              </a:rPr>
              <a:t>What does it mean?</a:t>
            </a:r>
          </a:p>
        </p:txBody>
      </p:sp>
      <p:pic>
        <p:nvPicPr>
          <p:cNvPr id="13322" name="Picture 10">
            <a:extLst>
              <a:ext uri="{FF2B5EF4-FFF2-40B4-BE49-F238E27FC236}">
                <a16:creationId xmlns:a16="http://schemas.microsoft.com/office/drawing/2014/main" id="{79D7CF65-D7BC-BF92-7779-245DCDAAC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4652963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3" name="Text Box 11">
            <a:extLst>
              <a:ext uri="{FF2B5EF4-FFF2-40B4-BE49-F238E27FC236}">
                <a16:creationId xmlns:a16="http://schemas.microsoft.com/office/drawing/2014/main" id="{F2FCDCD4-14F2-3D25-1E5E-0F9142FC4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3213100"/>
            <a:ext cx="324008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solidFill>
                  <a:srgbClr val="660066"/>
                </a:solidFill>
                <a:latin typeface="Century Gothic" panose="020B0502020202020204" pitchFamily="34" charset="0"/>
              </a:rPr>
              <a:t>Active experimentation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i="1">
                <a:solidFill>
                  <a:schemeClr val="bg2"/>
                </a:solidFill>
                <a:latin typeface="Century Gothic" panose="020B0502020202020204" pitchFamily="34" charset="0"/>
              </a:rPr>
              <a:t>What will happen next?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F4E7EA75-E157-A4EC-1CB4-F35BE5EF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732463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Century Gothic" panose="020B0502020202020204" pitchFamily="34" charset="0"/>
              </a:rPr>
              <a:t>Kolb, 1984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3321" grpId="0"/>
      <p:bldP spid="13323" grpId="0"/>
      <p:bldP spid="133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CADE5568-9C83-6447-9DD1-E67AF12AD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5040312" cy="4967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GB" sz="2400" b="1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GB" sz="2400" dirty="0">
                <a:cs typeface="+mn-cs"/>
              </a:rPr>
              <a:t>Evidence suggests that leaders create change only </a:t>
            </a:r>
            <a:r>
              <a:rPr lang="en-GB" sz="2400" i="1" dirty="0">
                <a:cs typeface="+mn-cs"/>
              </a:rPr>
              <a:t>when the context is receptive to that change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GB" sz="2400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GB" sz="2400" dirty="0">
                <a:cs typeface="+mn-cs"/>
              </a:rPr>
              <a:t>Therefore self-leaders require an awareness of context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GB" sz="2400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GB" sz="2400" dirty="0">
                <a:cs typeface="+mn-cs"/>
              </a:rPr>
              <a:t>How do you make sense of the world around you?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GB" sz="2400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GB" sz="2400" dirty="0">
                <a:cs typeface="+mn-cs"/>
              </a:rPr>
              <a:t>How do others make sense of things?</a:t>
            </a:r>
          </a:p>
        </p:txBody>
      </p:sp>
      <p:pic>
        <p:nvPicPr>
          <p:cNvPr id="38914" name="Picture 4" descr="frog-horse-visual-illusion">
            <a:extLst>
              <a:ext uri="{FF2B5EF4-FFF2-40B4-BE49-F238E27FC236}">
                <a16:creationId xmlns:a16="http://schemas.microsoft.com/office/drawing/2014/main" id="{6E86094B-D40A-0BB1-7118-3534709CA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628775"/>
            <a:ext cx="366236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5">
            <a:extLst>
              <a:ext uri="{FF2B5EF4-FFF2-40B4-BE49-F238E27FC236}">
                <a16:creationId xmlns:a16="http://schemas.microsoft.com/office/drawing/2014/main" id="{EE67147E-7C40-5AAF-9CCF-0558B8EE4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52475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b="1"/>
              <a:t>Self-leadership does not come about through force of will or strength of character alone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FEC12A0-BE61-B647-BEFE-C1549074E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000">
                <a:cs typeface="+mj-cs"/>
              </a:rPr>
              <a:t>What does this mean for </a:t>
            </a:r>
            <a:br>
              <a:rPr lang="en-GB" sz="4000">
                <a:cs typeface="+mj-cs"/>
              </a:rPr>
            </a:br>
            <a:r>
              <a:rPr lang="en-GB" sz="4000">
                <a:cs typeface="+mj-cs"/>
              </a:rPr>
              <a:t>self-leadership?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D27445DE-D74A-E60B-CE6E-4625237DC6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32138" y="1557338"/>
            <a:ext cx="6192837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We need to understand ourselves...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Your purpose and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Your personal frame of reference – how do </a:t>
            </a:r>
            <a:r>
              <a:rPr lang="en-GB" altLang="en-US" sz="2000" i="1"/>
              <a:t>you</a:t>
            </a:r>
            <a:r>
              <a:rPr lang="en-GB" altLang="en-US" sz="2000"/>
              <a:t> see and make sense of the world?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How do you learn best?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Your best attributes?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/>
              <a:t>The attributes you need to work on?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We need an awareness of how others see us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4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We need an awareness of the context in which we are embedded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What does </a:t>
            </a:r>
            <a:r>
              <a:rPr lang="en-GB" altLang="en-US" sz="2400" i="1"/>
              <a:t>society</a:t>
            </a:r>
            <a:r>
              <a:rPr lang="en-GB" altLang="en-US" sz="2400"/>
              <a:t> value?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400"/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</p:txBody>
      </p:sp>
      <p:pic>
        <p:nvPicPr>
          <p:cNvPr id="40963" name="Picture 4" descr="erika-holds-the-meaning-of-life-in-her-hand4">
            <a:extLst>
              <a:ext uri="{FF2B5EF4-FFF2-40B4-BE49-F238E27FC236}">
                <a16:creationId xmlns:a16="http://schemas.microsoft.com/office/drawing/2014/main" id="{E3305A4F-0FF6-CB00-7884-1A4E0F62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3533775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9E93A22-F182-872A-1DFC-4F1BDB2A4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ALL Leadership involves </a:t>
            </a:r>
            <a:r>
              <a:rPr lang="ja-JP" altLang="en-GB" sz="4000"/>
              <a:t>‘</a:t>
            </a:r>
            <a:r>
              <a:rPr lang="en-GB" altLang="ja-JP" sz="4000"/>
              <a:t>sense-making</a:t>
            </a:r>
            <a:r>
              <a:rPr lang="ja-JP" altLang="en-GB" sz="4000"/>
              <a:t>’</a:t>
            </a:r>
            <a:endParaRPr lang="en-GB" altLang="en-US" sz="4000"/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3EAE0743-7F6A-68E0-FA68-7F3D6244E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6084888" cy="53609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People make sense of their actions by reflecting on them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Only then can they explain what those actions mean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They will use this meaning as a basis for deciding on future action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This process of sense-making has an impact on deciding the directions we take, and how we get there.</a:t>
            </a:r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r>
              <a:rPr lang="en-GB" altLang="en-US" sz="2400"/>
              <a:t>According to Weick (1995), leadership through sense-making is like </a:t>
            </a:r>
            <a:r>
              <a:rPr lang="en-GB" altLang="ja-JP" sz="2400" i="1"/>
              <a:t>navigating</a:t>
            </a:r>
            <a:r>
              <a:rPr lang="en-GB" altLang="ja-JP" sz="240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600"/>
              <a:t>Karl Weick (1995 </a:t>
            </a:r>
            <a:r>
              <a:rPr lang="ja-JP" altLang="en-GB" sz="1600"/>
              <a:t>‘</a:t>
            </a:r>
            <a:r>
              <a:rPr lang="en-GB" altLang="ja-JP" sz="1600"/>
              <a:t>Sensemaking in Organizations</a:t>
            </a:r>
            <a:r>
              <a:rPr lang="ja-JP" altLang="en-GB" sz="1600"/>
              <a:t>’</a:t>
            </a:r>
            <a:r>
              <a:rPr lang="en-GB" altLang="ja-JP" sz="1600"/>
              <a:t>)</a:t>
            </a:r>
            <a:endParaRPr lang="en-GB" altLang="ja-JP" sz="2400"/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  <a:p>
            <a:pPr eaLnBrk="1" hangingPunct="1">
              <a:lnSpc>
                <a:spcPct val="80000"/>
              </a:lnSpc>
            </a:pPr>
            <a:endParaRPr lang="en-GB" altLang="en-US" sz="2400"/>
          </a:p>
        </p:txBody>
      </p:sp>
      <p:pic>
        <p:nvPicPr>
          <p:cNvPr id="43011" name="Picture 9" descr="navigating2">
            <a:extLst>
              <a:ext uri="{FF2B5EF4-FFF2-40B4-BE49-F238E27FC236}">
                <a16:creationId xmlns:a16="http://schemas.microsoft.com/office/drawing/2014/main" id="{16989B93-16E0-FA24-C7C5-85C2265E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1844675"/>
            <a:ext cx="30226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0288D406-1820-D61A-DDE5-E6E328308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Sensemaking is how we create order from life’s complexity</a:t>
            </a:r>
          </a:p>
        </p:txBody>
      </p:sp>
      <p:pic>
        <p:nvPicPr>
          <p:cNvPr id="45058" name="Content Placeholder 3">
            <a:extLst>
              <a:ext uri="{FF2B5EF4-FFF2-40B4-BE49-F238E27FC236}">
                <a16:creationId xmlns:a16="http://schemas.microsoft.com/office/drawing/2014/main" id="{849175B6-BA45-EA80-9942-EBB7618E5F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8825" y="1668463"/>
            <a:ext cx="5086350" cy="438943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19CEB12-BC43-364E-87B3-1A2514A56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Learning Outcomes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222D2A7-0462-C143-B2F0-3B82173DA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4427538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400" dirty="0">
                <a:cs typeface="+mn-cs"/>
              </a:rPr>
              <a:t>This session will help you to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400" dirty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/>
              <a:t>Understand why any leadership challenge starts with leading YOURSELF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/>
              <a:t>Think about how you lead yourself in response to challenges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/>
              <a:t>Provide you with a range of ways to explore your self-leadership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GB" sz="2000" dirty="0"/>
          </a:p>
        </p:txBody>
      </p:sp>
      <p:pic>
        <p:nvPicPr>
          <p:cNvPr id="19459" name="Picture 4" descr="me tree diagram">
            <a:extLst>
              <a:ext uri="{FF2B5EF4-FFF2-40B4-BE49-F238E27FC236}">
                <a16:creationId xmlns:a16="http://schemas.microsoft.com/office/drawing/2014/main" id="{C3235829-2C44-2452-1392-1AFB87D8E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484313"/>
            <a:ext cx="46863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9C7B192-52AE-A647-A0BB-A7EA5B592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How do we use sense-making?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AA06D46C-ADFD-2CAA-265F-DB5F2197D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79838" y="1196975"/>
            <a:ext cx="5148262" cy="5211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/>
              <a:t>Sense-making is a collaborative, social process which helps us to co-create shared meaning about events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000"/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Example: After an exam, you discuss with your friends how the exam went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This is a sense-making process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/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It helps you decide how you will </a:t>
            </a:r>
            <a:r>
              <a:rPr lang="ja-JP" altLang="en-GB" sz="2000"/>
              <a:t>‘</a:t>
            </a:r>
            <a:r>
              <a:rPr lang="en-GB" altLang="ja-JP" sz="2000"/>
              <a:t>see</a:t>
            </a:r>
            <a:r>
              <a:rPr lang="ja-JP" altLang="en-GB" sz="2000"/>
              <a:t>’</a:t>
            </a:r>
            <a:r>
              <a:rPr lang="en-GB" altLang="ja-JP" sz="2000"/>
              <a:t> the exam.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altLang="en-US" sz="2000"/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On this basis, you make more decisions about what to do next (e.g. whether to work harder next time)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/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Sense-making is an iterative way of moving between past, present and future.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1800"/>
          </a:p>
          <a:p>
            <a:pPr eaLnBrk="1" hangingPunct="1">
              <a:lnSpc>
                <a:spcPct val="80000"/>
              </a:lnSpc>
            </a:pPr>
            <a:endParaRPr lang="en-GB" altLang="en-US" sz="1400"/>
          </a:p>
        </p:txBody>
      </p:sp>
      <p:pic>
        <p:nvPicPr>
          <p:cNvPr id="46083" name="Picture 5" descr="exam results">
            <a:extLst>
              <a:ext uri="{FF2B5EF4-FFF2-40B4-BE49-F238E27FC236}">
                <a16:creationId xmlns:a16="http://schemas.microsoft.com/office/drawing/2014/main" id="{8C670C40-47DC-5326-A277-509DF74F6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360045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6" descr="past-present-future">
            <a:extLst>
              <a:ext uri="{FF2B5EF4-FFF2-40B4-BE49-F238E27FC236}">
                <a16:creationId xmlns:a16="http://schemas.microsoft.com/office/drawing/2014/main" id="{B64424D3-17C8-C3B3-A6EC-70AA0034A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048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ECBC63BD-8019-390C-19DC-35F7EDB6E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cs typeface="Arial" panose="020B0604020202020204" pitchFamily="34" charset="0"/>
              </a:rPr>
              <a:t>Important Sensemaking Concepts (Weick 1995)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5F1D713E-42AF-8B43-98A0-5FCA00FAC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48863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/>
              <a:t>Cues: </a:t>
            </a:r>
            <a:r>
              <a:rPr lang="en-US" altLang="en-US" sz="2400"/>
              <a:t>events, memories and other parts that we isolate from our stream of experience, and recognise as being ‘important’ in some way.</a:t>
            </a:r>
          </a:p>
          <a:p>
            <a:pPr marL="0" indent="0">
              <a:buFontTx/>
              <a:buNone/>
            </a:pPr>
            <a:endParaRPr lang="en-US" altLang="en-US" sz="2400"/>
          </a:p>
          <a:p>
            <a:pPr marL="0" indent="0">
              <a:buFontTx/>
              <a:buNone/>
            </a:pPr>
            <a:r>
              <a:rPr lang="en-US" altLang="en-US" sz="2400" b="1"/>
              <a:t>Bracketing: </a:t>
            </a:r>
            <a:r>
              <a:rPr lang="en-US" altLang="en-US" sz="2400"/>
              <a:t>the practice of isolating ‘cues’ from the rest of our stream of experience.</a:t>
            </a:r>
          </a:p>
          <a:p>
            <a:pPr marL="0" indent="0">
              <a:buFontTx/>
              <a:buNone/>
            </a:pPr>
            <a:endParaRPr lang="en-US" altLang="en-US" sz="2400"/>
          </a:p>
          <a:p>
            <a:pPr marL="0" indent="0">
              <a:buFontTx/>
              <a:buNone/>
            </a:pPr>
            <a:r>
              <a:rPr lang="en-US" altLang="en-US" sz="2400" b="1"/>
              <a:t>Frames</a:t>
            </a:r>
          </a:p>
          <a:p>
            <a:pPr marL="0" indent="0">
              <a:buFontTx/>
              <a:buNone/>
            </a:pPr>
            <a:r>
              <a:rPr lang="en-US" altLang="en-US" sz="2400"/>
              <a:t>The way we understand our experiences is shaped by one or more frame – a mindset, a political economy, an ideology or set of social assumptions.</a:t>
            </a:r>
          </a:p>
          <a:p>
            <a:pPr marL="0" indent="0">
              <a:buFontTx/>
              <a:buNone/>
            </a:pPr>
            <a:r>
              <a:rPr lang="en-US" altLang="en-US" sz="2400" b="1"/>
              <a:t>Frames</a:t>
            </a:r>
            <a:r>
              <a:rPr lang="en-US" altLang="en-US" sz="2400"/>
              <a:t> can affect which </a:t>
            </a:r>
            <a:r>
              <a:rPr lang="en-US" altLang="en-US" sz="2400" b="1"/>
              <a:t>cues</a:t>
            </a:r>
            <a:r>
              <a:rPr lang="en-US" altLang="en-US" sz="2400"/>
              <a:t> we </a:t>
            </a:r>
            <a:r>
              <a:rPr lang="en-US" altLang="en-US" sz="2400" b="1"/>
              <a:t>bracket </a:t>
            </a:r>
            <a:r>
              <a:rPr lang="en-US" altLang="en-US" sz="2400"/>
              <a:t>as being important in our decision-making.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94EAB029-0B3C-DE86-DE91-40A50BEFE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r>
              <a:rPr lang="en-US" altLang="en-US" sz="3200"/>
              <a:t>Leaders try to ‘frame’ our sensemaking so that we understand things in new ways.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60566CB-3B88-07D7-76B4-C9F8B3B52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4305"/>
            <a:ext cx="8229600" cy="391775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lage of images of two people holding a vial&#10;&#10;Description automatically generated">
            <a:extLst>
              <a:ext uri="{FF2B5EF4-FFF2-40B4-BE49-F238E27FC236}">
                <a16:creationId xmlns:a16="http://schemas.microsoft.com/office/drawing/2014/main" id="{FE01D0DD-65AF-6F1E-D75F-8571BF9F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548680"/>
            <a:ext cx="5400600" cy="6100347"/>
          </a:xfrm>
        </p:spPr>
      </p:pic>
    </p:spTree>
    <p:extLst>
      <p:ext uri="{BB962C8B-B14F-4D97-AF65-F5344CB8AC3E}">
        <p14:creationId xmlns:p14="http://schemas.microsoft.com/office/powerpoint/2010/main" val="4281006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Content Placeholder 2">
            <a:extLst>
              <a:ext uri="{FF2B5EF4-FFF2-40B4-BE49-F238E27FC236}">
                <a16:creationId xmlns:a16="http://schemas.microsoft.com/office/drawing/2014/main" id="{4802F712-80A2-F850-411E-AC5FAC9E1F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260350"/>
            <a:ext cx="8640762" cy="58658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4000" b="1"/>
              <a:t>Seven properties of Sensemaking (Weick 1995)</a:t>
            </a:r>
          </a:p>
          <a:p>
            <a:pPr marL="0" indent="0">
              <a:buFontTx/>
              <a:buNone/>
            </a:pPr>
            <a:endParaRPr lang="en-US" altLang="en-US" sz="2400"/>
          </a:p>
          <a:p>
            <a:pPr marL="0" indent="0">
              <a:buFontTx/>
              <a:buAutoNum type="arabicParenR"/>
            </a:pPr>
            <a:r>
              <a:rPr lang="en-US" altLang="en-US" sz="2000"/>
              <a:t>Related to our </a:t>
            </a:r>
            <a:r>
              <a:rPr lang="en-US" altLang="en-US" sz="2000" i="1"/>
              <a:t>identity</a:t>
            </a:r>
            <a:r>
              <a:rPr lang="en-US" altLang="en-US" sz="2000"/>
              <a:t>. Our understandings of reality are connected to our understanding of ourselves as individuals.</a:t>
            </a:r>
          </a:p>
          <a:p>
            <a:pPr marL="0" indent="0">
              <a:buFontTx/>
              <a:buAutoNum type="arabicParenR"/>
            </a:pPr>
            <a:endParaRPr lang="en-US" altLang="en-US" sz="2000"/>
          </a:p>
          <a:p>
            <a:pPr marL="0" indent="0">
              <a:buFontTx/>
              <a:buAutoNum type="arabicParenR"/>
            </a:pPr>
            <a:r>
              <a:rPr lang="en-US" altLang="en-US" sz="2000"/>
              <a:t> A retrospective process – we develop understandings about what to do in the present, by picking out important aspects from our stream of past experiences.</a:t>
            </a:r>
          </a:p>
          <a:p>
            <a:pPr marL="0" indent="0">
              <a:buFontTx/>
              <a:buAutoNum type="arabicParenR"/>
            </a:pPr>
            <a:endParaRPr lang="en-US" altLang="en-US" sz="2000"/>
          </a:p>
          <a:p>
            <a:pPr marL="0" indent="0">
              <a:buFontTx/>
              <a:buAutoNum type="arabicParenR"/>
            </a:pPr>
            <a:r>
              <a:rPr lang="en-US" altLang="en-US" sz="2000"/>
              <a:t>An active process – understandings are constructed and enacted, not passively absorbed.</a:t>
            </a:r>
          </a:p>
          <a:p>
            <a:pPr marL="0" indent="0">
              <a:buFontTx/>
              <a:buAutoNum type="arabicParenR"/>
            </a:pPr>
            <a:endParaRPr lang="en-US" altLang="en-US" sz="2000"/>
          </a:p>
          <a:p>
            <a:pPr marL="0" indent="0">
              <a:buFontTx/>
              <a:buAutoNum type="arabicParenR"/>
            </a:pPr>
            <a:r>
              <a:rPr lang="en-US" altLang="en-US" sz="2000"/>
              <a:t>A collective process.  We create our social environments and justify our decisions by sharing ideas, and by learning about and passing on social conventions and expectations.</a:t>
            </a:r>
          </a:p>
          <a:p>
            <a:pPr marL="0" indent="0">
              <a:buFontTx/>
              <a:buAutoNum type="arabicParenR"/>
            </a:pPr>
            <a:endParaRPr lang="en-US" altLang="en-US" sz="2400"/>
          </a:p>
          <a:p>
            <a:pPr marL="0" indent="0"/>
            <a:endParaRPr lang="en-US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3938F858-CABB-18ED-E359-56BE1E652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>
                <a:cs typeface="Arial" panose="020B0604020202020204" pitchFamily="34" charset="0"/>
              </a:rPr>
              <a:t>Seven properties of Sensemaking (Weick 1995)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5EBBD90A-6B72-3909-8684-373A7A32E7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864235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/>
              <a:t>5) Continuous – people shape and react to their environment.</a:t>
            </a:r>
          </a:p>
          <a:p>
            <a:pPr marL="0" indent="0">
              <a:buFontTx/>
              <a:buNone/>
            </a:pPr>
            <a:endParaRPr lang="en-US" altLang="en-US" sz="2400"/>
          </a:p>
          <a:p>
            <a:pPr marL="0" indent="0">
              <a:buFontTx/>
              <a:buNone/>
            </a:pPr>
            <a:r>
              <a:rPr lang="en-US" altLang="en-US" sz="2400"/>
              <a:t>6) Based on the extraction of cues from the environment</a:t>
            </a:r>
          </a:p>
          <a:p>
            <a:pPr marL="0" indent="0">
              <a:buFontTx/>
              <a:buNone/>
            </a:pPr>
            <a:endParaRPr lang="en-US" altLang="en-US" sz="2400"/>
          </a:p>
          <a:p>
            <a:pPr marL="0" indent="0">
              <a:buFontTx/>
              <a:buNone/>
            </a:pPr>
            <a:r>
              <a:rPr lang="en-US" altLang="en-US" sz="2400"/>
              <a:t>7) Focused on plausibility, not accuracy  (Weick 1995)</a:t>
            </a:r>
          </a:p>
          <a:p>
            <a:pPr marL="0" indent="0"/>
            <a:endParaRPr lang="en-US" altLang="en-US" sz="2400"/>
          </a:p>
          <a:p>
            <a:pPr marL="0" indent="0">
              <a:buFontTx/>
              <a:buNone/>
            </a:pPr>
            <a:r>
              <a:rPr lang="en-US" altLang="en-US" sz="2000"/>
              <a:t>Sensemaking not just an internal mental or cognitive process.  It is affected by our </a:t>
            </a:r>
            <a:r>
              <a:rPr lang="en-US" altLang="en-US" sz="2000">
                <a:solidFill>
                  <a:srgbClr val="6B6BCF"/>
                </a:solidFill>
              </a:rPr>
              <a:t>social relationships, our emotions and our physical responses</a:t>
            </a:r>
            <a:r>
              <a:rPr lang="en-US" altLang="en-US" sz="2000"/>
              <a:t> (Cunliffe and Coupland 2012). </a:t>
            </a:r>
          </a:p>
          <a:p>
            <a:pPr marL="0" indent="0">
              <a:buFontTx/>
              <a:buNone/>
            </a:pPr>
            <a:endParaRPr lang="en-US" altLang="en-US" sz="2000"/>
          </a:p>
          <a:p>
            <a:pPr marL="0" indent="0">
              <a:buFontTx/>
              <a:buNone/>
            </a:pPr>
            <a:r>
              <a:rPr lang="en-US" altLang="en-US" sz="2000"/>
              <a:t>We always ‘make sense’ (construct reality) of unknown things together.</a:t>
            </a:r>
          </a:p>
          <a:p>
            <a:pPr marL="0" indent="0">
              <a:buFontTx/>
              <a:buNone/>
            </a:pPr>
            <a:endParaRPr lang="en-US" altLang="en-US" sz="2000"/>
          </a:p>
          <a:p>
            <a:pPr marL="0" indent="0">
              <a:buFontTx/>
              <a:buNone/>
            </a:pPr>
            <a:r>
              <a:rPr lang="en-US" altLang="en-US" sz="2000" b="1"/>
              <a:t>Consequence: </a:t>
            </a:r>
            <a:r>
              <a:rPr lang="en-US" altLang="en-US" sz="2000">
                <a:solidFill>
                  <a:srgbClr val="6B6BCF"/>
                </a:solidFill>
              </a:rPr>
              <a:t>Our self-leadership actions take place through this social process - they are shaped by shared understandings and expectations.</a:t>
            </a:r>
          </a:p>
          <a:p>
            <a:pPr marL="0" indent="0">
              <a:buFontTx/>
              <a:buNone/>
            </a:pPr>
            <a:endParaRPr lang="en-US" altLang="en-US" sz="2000"/>
          </a:p>
          <a:p>
            <a:pPr marL="0" indent="0"/>
            <a:endParaRPr lang="en-US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DE90B4AE-CB00-C82D-D296-7EA57F44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800" dirty="0"/>
              <a:t>Plausibility over Accuracy</a:t>
            </a:r>
            <a:r>
              <a:rPr lang="en-GB" altLang="en-US" sz="2800" dirty="0"/>
              <a:t> can result in</a:t>
            </a:r>
            <a:r>
              <a:rPr lang="en-US" altLang="en-US" sz="2800" dirty="0"/>
              <a:t> ‘Fake News’...but it’s how we learn to make sense of the world</a:t>
            </a:r>
            <a:r>
              <a:rPr lang="en-US" altLang="en-US" sz="3600" dirty="0"/>
              <a:t>. </a:t>
            </a: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2499A1FC-234E-7899-9DBF-728DF7113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6316663"/>
            <a:ext cx="7550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Does this help or hinder our ‘self leadership’ actions?  </a:t>
            </a:r>
          </a:p>
        </p:txBody>
      </p:sp>
      <p:pic>
        <p:nvPicPr>
          <p:cNvPr id="4" name="Content Placeholder 3" descr="A graph of the composition of coronavirus misinformation&#10;&#10;Description automatically generated">
            <a:extLst>
              <a:ext uri="{FF2B5EF4-FFF2-40B4-BE49-F238E27FC236}">
                <a16:creationId xmlns:a16="http://schemas.microsoft.com/office/drawing/2014/main" id="{B5EBD270-6C2C-1545-4616-46BFCB374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442845"/>
            <a:ext cx="6227846" cy="4880678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4117013-51FE-2447-8E7B-F22B1E7D9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000" dirty="0">
                <a:cs typeface="+mj-cs"/>
              </a:rPr>
              <a:t>What does </a:t>
            </a:r>
            <a:r>
              <a:rPr lang="en-GB" sz="4000" dirty="0" err="1">
                <a:cs typeface="+mj-cs"/>
              </a:rPr>
              <a:t>sensemaking</a:t>
            </a:r>
            <a:r>
              <a:rPr lang="en-GB" sz="4000" dirty="0">
                <a:cs typeface="+mj-cs"/>
              </a:rPr>
              <a:t> tell us about the limits of self-leadership?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2178D4B8-DCDC-3F49-89C2-3CC3F3E9FA9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067175" y="1600200"/>
            <a:ext cx="50768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000" dirty="0">
                <a:cs typeface="+mn-cs"/>
              </a:rPr>
              <a:t>Our actions take place within the social realm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GB" sz="2000" dirty="0"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000" dirty="0">
                <a:cs typeface="+mn-cs"/>
              </a:rPr>
              <a:t>They have impact, but: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2000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000" dirty="0">
                <a:cs typeface="+mn-cs"/>
              </a:rPr>
              <a:t>..we are not all-powerful!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GB" sz="2000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000" dirty="0">
                <a:cs typeface="+mn-cs"/>
              </a:rPr>
              <a:t>Our ability to act is enabled and constrained by the social relationships in which we are embedded.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000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000" dirty="0">
                <a:cs typeface="+mn-cs"/>
              </a:rPr>
              <a:t>Any decision can have unintended consequences.</a:t>
            </a:r>
          </a:p>
        </p:txBody>
      </p:sp>
      <p:pic>
        <p:nvPicPr>
          <p:cNvPr id="53251" name="Picture 6" descr="no_man_is_an_island">
            <a:extLst>
              <a:ext uri="{FF2B5EF4-FFF2-40B4-BE49-F238E27FC236}">
                <a16:creationId xmlns:a16="http://schemas.microsoft.com/office/drawing/2014/main" id="{8DF8B402-2D75-86CD-9DE3-D3D2795173E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484313"/>
            <a:ext cx="3316288" cy="4525962"/>
          </a:xfrm>
        </p:spPr>
      </p:pic>
      <p:sp>
        <p:nvSpPr>
          <p:cNvPr id="53252" name="Text Box 7">
            <a:extLst>
              <a:ext uri="{FF2B5EF4-FFF2-40B4-BE49-F238E27FC236}">
                <a16:creationId xmlns:a16="http://schemas.microsoft.com/office/drawing/2014/main" id="{1C6F35DA-5707-9D35-174E-F4323A1B0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92825"/>
            <a:ext cx="439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solidFill>
                  <a:srgbClr val="6600FF"/>
                </a:solidFill>
              </a:rPr>
              <a:t>No man is an island…..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F8391B15-5BA1-2648-A862-D551877CB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pressures of self-leadership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C1AF-EE52-B746-B0D6-25DB68F8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59263" cy="452596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hlinkClick r:id="rId2"/>
              </a:rPr>
              <a:t>https://youtu.be/2paoNvG5Nmo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Millennials are statistically the generation most interested in self-improvement...</a:t>
            </a:r>
          </a:p>
          <a:p>
            <a:pPr>
              <a:defRPr/>
            </a:pPr>
            <a:r>
              <a:rPr lang="en-US" sz="2400" dirty="0"/>
              <a:t>..and the generation most likely to experience burnout.. (</a:t>
            </a:r>
            <a:r>
              <a:rPr lang="en-US" sz="2400" dirty="0">
                <a:hlinkClick r:id="rId3"/>
              </a:rPr>
              <a:t>https://www.gallup.com/workplace/237377/millennials-burning.aspx</a:t>
            </a:r>
            <a:r>
              <a:rPr lang="en-US" sz="2400" dirty="0"/>
              <a:t> )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pic>
        <p:nvPicPr>
          <p:cNvPr id="55299" name="Picture 4">
            <a:extLst>
              <a:ext uri="{FF2B5EF4-FFF2-40B4-BE49-F238E27FC236}">
                <a16:creationId xmlns:a16="http://schemas.microsoft.com/office/drawing/2014/main" id="{C4AB8113-B2A0-A5FB-BF2E-A9E23D9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060575"/>
            <a:ext cx="3733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Box 5">
            <a:extLst>
              <a:ext uri="{FF2B5EF4-FFF2-40B4-BE49-F238E27FC236}">
                <a16:creationId xmlns:a16="http://schemas.microsoft.com/office/drawing/2014/main" id="{0D72CF96-51C1-3493-41E4-1A41B236C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797425"/>
            <a:ext cx="32400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Is ‘being succesful’ more important than happiness or contentment?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ontent Placeholder 2">
            <a:extLst>
              <a:ext uri="{FF2B5EF4-FFF2-40B4-BE49-F238E27FC236}">
                <a16:creationId xmlns:a16="http://schemas.microsoft.com/office/drawing/2014/main" id="{3B4F9D17-77EA-2BB3-775D-D1068DBC7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References</a:t>
            </a:r>
          </a:p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Alvesson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&amp;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Willmott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(2002). Identity regulation as organizational control: Producing the appropriate individual.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Studies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39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(5), 619–644. </a:t>
            </a:r>
          </a:p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Brown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Colville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&amp;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Pye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(2015).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sense of sensemaking in organizational studies.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 Studies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36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(2), 265–277. </a:t>
            </a:r>
          </a:p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Cunliffe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&amp;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Coupland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(2012). From hero to villain to hero: Making experience sensible through embodied narrative sensemaking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 Relations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65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63–88. </a:t>
            </a:r>
          </a:p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Grant, H. (2011, February 25). Nine things successful people do differently. 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HBR.org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https://hbr.org/2011/02/nine-things-successful-people</a:t>
            </a:r>
            <a:endParaRPr lang="en-GB" alt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Grey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(1994). Career as a project of the self and labour process discipline.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Sociology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,28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(2), 479–497</a:t>
            </a:r>
          </a:p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Helms Mills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Thurlow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&amp;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Mills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(2010). Making sense of sensemaking: The critical sensemaking approach.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Qualitative Research 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Organizations 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International Journal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(2), 182–195.</a:t>
            </a:r>
          </a:p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Holt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&amp;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Cornelissen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(2014). Sensemaking revisited.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Learning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45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(5), 525–539. </a:t>
            </a:r>
          </a:p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Houghton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Godwin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Neck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&amp;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Manz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(2012). Effective stress management: A model of emotional intelligence, self-leadership, and student stress coping.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Education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36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(2), 220–238.</a:t>
            </a:r>
          </a:p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Manz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(1986).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leadership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Toward 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expanded theory 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 processes.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Academy 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Review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11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(3), 585–600. </a:t>
            </a:r>
            <a:r>
              <a:rPr lang="en-GB" altLang="en-US" sz="1400" u="sng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https://doi.org/10.5465/amr.1986.4306232</a:t>
            </a:r>
            <a:endParaRPr lang="en-GB" alt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Marques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Quinteiro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&amp;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Curral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(2012). Goal orientation and work role performance: Predicting adaptive and proactive work role performance through self-leadership strategies.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Journal 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Psychology, 146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(6), 559–577.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" descr="Me-Time">
            <a:extLst>
              <a:ext uri="{FF2B5EF4-FFF2-40B4-BE49-F238E27FC236}">
                <a16:creationId xmlns:a16="http://schemas.microsoft.com/office/drawing/2014/main" id="{B6E30C84-866E-288B-2C3A-43D27E465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5">
            <a:extLst>
              <a:ext uri="{FF2B5EF4-FFF2-40B4-BE49-F238E27FC236}">
                <a16:creationId xmlns:a16="http://schemas.microsoft.com/office/drawing/2014/main" id="{FA5F1984-E01B-B647-A8BA-A3B6E2155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52413" y="188913"/>
            <a:ext cx="8229601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solidFill>
                  <a:schemeClr val="bg1"/>
                </a:solidFill>
                <a:cs typeface="+mj-cs"/>
              </a:rPr>
              <a:t>What is self leadership?</a:t>
            </a:r>
          </a:p>
        </p:txBody>
      </p:sp>
      <p:sp>
        <p:nvSpPr>
          <p:cNvPr id="21507" name="TextBox 2">
            <a:extLst>
              <a:ext uri="{FF2B5EF4-FFF2-40B4-BE49-F238E27FC236}">
                <a16:creationId xmlns:a16="http://schemas.microsoft.com/office/drawing/2014/main" id="{D36CE38B-6F39-2A67-6E73-169933CBE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73688"/>
            <a:ext cx="8353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Leading ourselves is an integral part of responding to any challenge and leading others.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2">
            <a:extLst>
              <a:ext uri="{FF2B5EF4-FFF2-40B4-BE49-F238E27FC236}">
                <a16:creationId xmlns:a16="http://schemas.microsoft.com/office/drawing/2014/main" id="{3498D6FE-00A7-3E8D-D452-BE842A916E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0350"/>
            <a:ext cx="8229600" cy="5865813"/>
          </a:xfrm>
        </p:spPr>
        <p:txBody>
          <a:bodyPr/>
          <a:lstStyle/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Napiersky, U., &amp; Woods, S. A. (2016). From the workplace to the classroom: Examining the impact of self-leadership learning strategies on higher educational attainment and success. 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Innovations in Education and Teaching International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1–9. </a:t>
            </a:r>
            <a:r>
              <a:rPr lang="en-GB" altLang="en-US" sz="1400" u="sng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https://doi.org/10.1080/14703297.2016.1263232</a:t>
            </a:r>
            <a:endParaRPr lang="en-GB" alt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Neck, C. P., &amp; Houghton, J. D. (2006). Two decades of self-leadership theory and research: Past developments, present trends, and future possibilities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Journal of Managerial Psychology, 21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(4), 270–295 </a:t>
            </a:r>
          </a:p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Pye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(2005). Leadership and organizing: Sensemaking in action.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Leadership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31–49. </a:t>
            </a:r>
            <a:r>
              <a:rPr lang="en-US" altLang="en-US" sz="1400" u="sng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https://doi.org/10.1177/1742715005049349</a:t>
            </a:r>
            <a:endParaRPr lang="en-GB" alt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Stewart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Courtright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&amp;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Manz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(2011). Self-leadership: A multilevel review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37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(1), 185–222. </a:t>
            </a:r>
          </a:p>
          <a:p>
            <a:pPr marL="0" indent="0">
              <a:spcBef>
                <a:spcPts val="200"/>
              </a:spcBef>
              <a:spcAft>
                <a:spcPts val="800"/>
              </a:spcAft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Weick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Sutcliffe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&amp;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Obstfeld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(2005). Organizing and the process of sensemaking. </a:t>
            </a:r>
            <a:r>
              <a:rPr lang="en-US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 Science</a:t>
            </a:r>
            <a:r>
              <a:rPr lang="en-GB" altLang="en-US" sz="14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16</a:t>
            </a:r>
            <a:r>
              <a:rPr lang="en-GB" alt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(4), 409–421. </a:t>
            </a:r>
            <a:endParaRPr lang="en-GB" alt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D0A9A338-FF17-51B0-7F3E-29098D770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3688" y="4111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Any time you respond to a challenge…whether it is a personal one, or a collaborative one….</a:t>
            </a:r>
            <a:br>
              <a:rPr lang="en-US" altLang="en-US" sz="2800">
                <a:solidFill>
                  <a:srgbClr val="0000FF"/>
                </a:solidFill>
              </a:rPr>
            </a:br>
            <a:br>
              <a:rPr lang="en-US" altLang="en-US" sz="2800">
                <a:solidFill>
                  <a:srgbClr val="0000FF"/>
                </a:solidFill>
              </a:rPr>
            </a:br>
            <a:r>
              <a:rPr lang="en-US" altLang="en-US" sz="2800">
                <a:solidFill>
                  <a:srgbClr val="0000FF"/>
                </a:solidFill>
              </a:rPr>
              <a:t>You are engaging in self-leadership.</a:t>
            </a:r>
          </a:p>
        </p:txBody>
      </p:sp>
      <p:sp>
        <p:nvSpPr>
          <p:cNvPr id="23554" name="Text Placeholder 3">
            <a:extLst>
              <a:ext uri="{FF2B5EF4-FFF2-40B4-BE49-F238E27FC236}">
                <a16:creationId xmlns:a16="http://schemas.microsoft.com/office/drawing/2014/main" id="{DD3D017F-7332-C8D4-773C-FEE7D699046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411413" y="1817688"/>
            <a:ext cx="6840537" cy="5040312"/>
          </a:xfrm>
        </p:spPr>
        <p:txBody>
          <a:bodyPr/>
          <a:lstStyle/>
          <a:p>
            <a:pPr marL="914400" lvl="2" indent="0" eaLnBrk="1" hangingPunct="1">
              <a:buFontTx/>
              <a:buNone/>
            </a:pPr>
            <a:endParaRPr lang="en-US" altLang="en-US"/>
          </a:p>
          <a:p>
            <a:pPr marL="1828800" lvl="3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/>
              <a:t>Deciding what to do</a:t>
            </a:r>
          </a:p>
          <a:p>
            <a:pPr marL="1828800" lvl="3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/>
              <a:t>Regulating your actions to make them fit the challenge, the context, and the people you work with</a:t>
            </a:r>
          </a:p>
          <a:p>
            <a:pPr marL="1828800" lvl="3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/>
              <a:t>Developing yourself and others</a:t>
            </a:r>
          </a:p>
          <a:p>
            <a:pPr marL="1828800" lvl="3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/>
              <a:t>Learning how to ‘do it better’</a:t>
            </a:r>
          </a:p>
        </p:txBody>
      </p:sp>
      <p:pic>
        <p:nvPicPr>
          <p:cNvPr id="23555" name="Picture 4" descr="Selbst_website_Bilder_Claim_en.jpg">
            <a:extLst>
              <a:ext uri="{FF2B5EF4-FFF2-40B4-BE49-F238E27FC236}">
                <a16:creationId xmlns:a16="http://schemas.microsoft.com/office/drawing/2014/main" id="{CF2178ED-9D19-3666-EA3D-397687EA3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92363"/>
            <a:ext cx="31019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1">
            <a:extLst>
              <a:ext uri="{FF2B5EF4-FFF2-40B4-BE49-F238E27FC236}">
                <a16:creationId xmlns:a16="http://schemas.microsoft.com/office/drawing/2014/main" id="{F175CBB3-A347-3C1C-3B48-2B77FD66D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48313"/>
            <a:ext cx="79835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545454"/>
                </a:solidFill>
              </a:rPr>
              <a:t>“</a:t>
            </a:r>
            <a:r>
              <a:rPr lang="en-GB" altLang="en-US" sz="1800" b="1">
                <a:solidFill>
                  <a:srgbClr val="6A6A6A"/>
                </a:solidFill>
              </a:rPr>
              <a:t>the process of becoming a leader</a:t>
            </a:r>
            <a:r>
              <a:rPr lang="en-GB" altLang="en-US" sz="1800">
                <a:solidFill>
                  <a:srgbClr val="545454"/>
                </a:solidFill>
              </a:rPr>
              <a:t> is much the same as that of </a:t>
            </a:r>
            <a:r>
              <a:rPr lang="en-GB" altLang="en-US" sz="1800" b="1">
                <a:solidFill>
                  <a:srgbClr val="6A6A6A"/>
                </a:solidFill>
              </a:rPr>
              <a:t>becoming</a:t>
            </a:r>
            <a:r>
              <a:rPr lang="en-GB" altLang="en-US" sz="1800">
                <a:solidFill>
                  <a:srgbClr val="545454"/>
                </a:solidFill>
              </a:rPr>
              <a:t> an </a:t>
            </a:r>
            <a:r>
              <a:rPr lang="en-GB" altLang="en-US" sz="1800" b="1">
                <a:solidFill>
                  <a:srgbClr val="6A6A6A"/>
                </a:solidFill>
              </a:rPr>
              <a:t>integrated human being</a:t>
            </a:r>
            <a:r>
              <a:rPr lang="en-GB" altLang="en-US" sz="1800">
                <a:solidFill>
                  <a:srgbClr val="545454"/>
                </a:solidFill>
              </a:rPr>
              <a:t>”. Warren Bennis, (1989)</a:t>
            </a: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4" descr="achievement_unlocked_t_shirt">
            <a:extLst>
              <a:ext uri="{FF2B5EF4-FFF2-40B4-BE49-F238E27FC236}">
                <a16:creationId xmlns:a16="http://schemas.microsoft.com/office/drawing/2014/main" id="{55D55AA1-7CD8-D4D9-AEA0-1BF108D54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>
            <a:extLst>
              <a:ext uri="{FF2B5EF4-FFF2-40B4-BE49-F238E27FC236}">
                <a16:creationId xmlns:a16="http://schemas.microsoft.com/office/drawing/2014/main" id="{E54CC60A-3200-9446-8A2A-CB5DFDBCE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What is self-leadership?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6116C48-F344-E041-AE27-094FC1F95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8893175" cy="611981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ja-JP" altLang="en-GB" sz="2800" i="1">
                <a:solidFill>
                  <a:schemeClr val="bg1"/>
                </a:solidFill>
              </a:rPr>
              <a:t>‘</a:t>
            </a:r>
            <a:r>
              <a:rPr lang="en-GB" altLang="ja-JP" sz="2000" i="1" dirty="0">
                <a:solidFill>
                  <a:schemeClr val="bg1"/>
                </a:solidFill>
              </a:rPr>
              <a:t>Self leadership is a self-influence process through which people achieve the self-direction and self-motivation necessary to perform</a:t>
            </a:r>
            <a:r>
              <a:rPr lang="ja-JP" altLang="en-GB" sz="2000">
                <a:solidFill>
                  <a:schemeClr val="bg1"/>
                </a:solidFill>
              </a:rPr>
              <a:t>’</a:t>
            </a:r>
            <a:r>
              <a:rPr lang="en-GB" altLang="ja-JP" sz="2000" dirty="0">
                <a:solidFill>
                  <a:schemeClr val="bg1"/>
                </a:solidFill>
              </a:rPr>
              <a:t>      Neck and Houghton (2006: 271)</a:t>
            </a:r>
          </a:p>
          <a:p>
            <a:pPr eaLnBrk="1" hangingPunct="1">
              <a:buFontTx/>
              <a:buNone/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GB" altLang="en-US" dirty="0"/>
          </a:p>
          <a:p>
            <a:pPr eaLnBrk="1" hangingPunct="1"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GB" alt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lang="en-GB" altLang="en-US" sz="2000" dirty="0">
                <a:solidFill>
                  <a:schemeClr val="bg1"/>
                </a:solidFill>
              </a:rPr>
              <a:t>‘a </a:t>
            </a:r>
            <a:r>
              <a:rPr lang="en-GB" altLang="en-US" sz="2000" b="1" dirty="0">
                <a:solidFill>
                  <a:schemeClr val="bg1"/>
                </a:solidFill>
              </a:rPr>
              <a:t>self-influence process </a:t>
            </a:r>
            <a:r>
              <a:rPr lang="en-GB" altLang="en-US" sz="2000" dirty="0">
                <a:solidFill>
                  <a:schemeClr val="bg1"/>
                </a:solidFill>
              </a:rPr>
              <a:t>and </a:t>
            </a:r>
            <a:r>
              <a:rPr lang="en-GB" altLang="en-US" sz="2000" b="1" dirty="0">
                <a:solidFill>
                  <a:schemeClr val="bg1"/>
                </a:solidFill>
              </a:rPr>
              <a:t>set of strategies </a:t>
            </a:r>
            <a:r>
              <a:rPr lang="en-GB" altLang="en-US" sz="2000" dirty="0">
                <a:solidFill>
                  <a:schemeClr val="bg1"/>
                </a:solidFill>
              </a:rPr>
              <a:t>that primarily address </a:t>
            </a:r>
            <a:r>
              <a:rPr lang="en-GB" altLang="en-US" sz="2000" i="1" dirty="0">
                <a:solidFill>
                  <a:schemeClr val="bg1"/>
                </a:solidFill>
              </a:rPr>
              <a:t>how </a:t>
            </a:r>
            <a:r>
              <a:rPr lang="en-GB" altLang="en-US" sz="2000" dirty="0">
                <a:solidFill>
                  <a:schemeClr val="bg1"/>
                </a:solidFill>
              </a:rPr>
              <a:t>work is performed to help meet standards and objectives that are typically externally set . . . [it] tends to rely on extrinsic motivation and to focus on behaviour. (</a:t>
            </a:r>
            <a:r>
              <a:rPr lang="en-GB" altLang="en-US" sz="2000" dirty="0" err="1">
                <a:solidFill>
                  <a:schemeClr val="bg1"/>
                </a:solidFill>
              </a:rPr>
              <a:t>Manz</a:t>
            </a:r>
            <a:r>
              <a:rPr lang="en-GB" altLang="en-US" sz="2000" dirty="0">
                <a:solidFill>
                  <a:schemeClr val="bg1"/>
                </a:solidFill>
              </a:rPr>
              <a:t> 1991 p. 17 in Stewart, Courtright and </a:t>
            </a:r>
            <a:r>
              <a:rPr lang="en-GB" altLang="en-US" sz="2000" dirty="0" err="1">
                <a:solidFill>
                  <a:schemeClr val="bg1"/>
                </a:solidFill>
              </a:rPr>
              <a:t>Manz</a:t>
            </a:r>
            <a:r>
              <a:rPr lang="en-GB" altLang="en-US" sz="2000" dirty="0">
                <a:solidFill>
                  <a:schemeClr val="bg1"/>
                </a:solidFill>
              </a:rPr>
              <a:t> 2011: 188)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7562DC7F-4A2B-A969-B462-F750CFFA6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6" name="Text Placeholder 3">
            <a:extLst>
              <a:ext uri="{FF2B5EF4-FFF2-40B4-BE49-F238E27FC236}">
                <a16:creationId xmlns:a16="http://schemas.microsoft.com/office/drawing/2014/main" id="{E3BE4B94-0715-50A1-B4F1-D309C3BE50E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6627" name="Picture 4" descr="CriticalThinking.jpg">
            <a:extLst>
              <a:ext uri="{FF2B5EF4-FFF2-40B4-BE49-F238E27FC236}">
                <a16:creationId xmlns:a16="http://schemas.microsoft.com/office/drawing/2014/main" id="{C4B4D840-E892-1656-40FD-A9729911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04813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5">
            <a:extLst>
              <a:ext uri="{FF2B5EF4-FFF2-40B4-BE49-F238E27FC236}">
                <a16:creationId xmlns:a16="http://schemas.microsoft.com/office/drawing/2014/main" id="{1B96A26D-604F-C85C-F623-2A7A69CFA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54350"/>
            <a:ext cx="4319588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Self leadership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YOUR experiences?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A885941C-0911-4F41-A3AE-2D75C662D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2520950" cy="2519362"/>
          </a:xfrm>
          <a:prstGeom prst="wedgeRectCallout">
            <a:avLst>
              <a:gd name="adj1" fmla="val -20833"/>
              <a:gd name="adj2" fmla="val 62500"/>
            </a:avLst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rgbClr val="6B6BCF"/>
                </a:solidFill>
              </a:rPr>
              <a:t>University: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B6BCF"/>
                </a:solidFill>
              </a:rPr>
              <a:t>Improving your grades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solidFill>
                <a:srgbClr val="6B6BC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B6BCF"/>
                </a:solidFill>
              </a:rPr>
              <a:t>Setting a study routine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solidFill>
                <a:srgbClr val="6B6BC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B6BCF"/>
                </a:solidFill>
              </a:rPr>
              <a:t>Getting started in a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B6BCF"/>
                </a:solidFill>
              </a:rPr>
              <a:t>new academic culture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8DD66213-9CE4-B94A-93D9-37F7308E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476250"/>
            <a:ext cx="2587625" cy="2447925"/>
          </a:xfrm>
          <a:prstGeom prst="wedgeRoundRectCallout">
            <a:avLst>
              <a:gd name="adj1" fmla="val -118934"/>
              <a:gd name="adj2" fmla="val 133863"/>
              <a:gd name="adj3" fmla="val 16667"/>
            </a:avLst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rgbClr val="6B6BCF"/>
                </a:solidFill>
              </a:rPr>
              <a:t>Lifestyle</a:t>
            </a:r>
            <a:r>
              <a:rPr lang="en-US" altLang="en-US" sz="1800" dirty="0">
                <a:solidFill>
                  <a:srgbClr val="6B6BCF"/>
                </a:solidFill>
              </a:rPr>
              <a:t>: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B6BCF"/>
                </a:solidFill>
              </a:rPr>
              <a:t>Getting fitter and healthier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B6BCF"/>
                </a:solidFill>
              </a:rPr>
              <a:t>Stopping smoking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B6BCF"/>
                </a:solidFill>
              </a:rPr>
              <a:t>Joining a sports club, Learning a new skill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33C48FEE-FD08-FF49-A303-38B63900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996950"/>
            <a:ext cx="2879725" cy="2374900"/>
          </a:xfrm>
          <a:prstGeom prst="wedgeEllipseCallout">
            <a:avLst>
              <a:gd name="adj1" fmla="val -20833"/>
              <a:gd name="adj2" fmla="val 62500"/>
            </a:avLst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rgbClr val="6B6BCF"/>
                </a:solidFill>
              </a:rPr>
              <a:t>Team: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B6BCF"/>
                </a:solidFill>
              </a:rPr>
              <a:t>Being part of a club or team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solidFill>
                <a:srgbClr val="6B6BC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rgbClr val="6B6BCF"/>
                </a:solidFill>
              </a:rPr>
              <a:t>Helping others to reach their goals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C2035F40-3505-364B-9FDF-9B0ED1D5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862388"/>
            <a:ext cx="3492500" cy="2376487"/>
          </a:xfrm>
          <a:prstGeom prst="cloudCallout">
            <a:avLst>
              <a:gd name="adj1" fmla="val -60301"/>
              <a:gd name="adj2" fmla="val 33212"/>
            </a:avLst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6B6BCF"/>
                </a:solidFill>
                <a:latin typeface="+mn-lt"/>
                <a:ea typeface="+mn-ea"/>
              </a:rPr>
              <a:t>Social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6B6BCF"/>
                </a:solidFill>
                <a:latin typeface="+mn-lt"/>
                <a:ea typeface="+mn-ea"/>
              </a:rPr>
              <a:t>Making new friends</a:t>
            </a:r>
          </a:p>
          <a:p>
            <a:pPr eaLnBrk="1" hangingPunct="1">
              <a:defRPr/>
            </a:pPr>
            <a:endParaRPr lang="en-US" dirty="0">
              <a:solidFill>
                <a:srgbClr val="6B6BCF"/>
              </a:solidFill>
              <a:latin typeface="+mn-lt"/>
              <a:ea typeface="+mn-ea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6B6BCF"/>
                </a:solidFill>
                <a:latin typeface="+mn-lt"/>
                <a:ea typeface="+mn-ea"/>
              </a:rPr>
              <a:t>Immersing yourself in new social challenges</a:t>
            </a: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2D5959F5-2FF7-B245-BD90-35AC7F16FCAA}"/>
              </a:ext>
            </a:extLst>
          </p:cNvPr>
          <p:cNvSpPr/>
          <p:nvPr/>
        </p:nvSpPr>
        <p:spPr>
          <a:xfrm>
            <a:off x="900113" y="4221163"/>
            <a:ext cx="4294187" cy="2478087"/>
          </a:xfrm>
          <a:prstGeom prst="wedgeEllipseCallout">
            <a:avLst>
              <a:gd name="adj1" fmla="val -69380"/>
              <a:gd name="adj2" fmla="val -209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en-US" b="1" dirty="0">
                <a:solidFill>
                  <a:srgbClr val="6B6BCF"/>
                </a:solidFill>
              </a:rPr>
              <a:t>Work: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6B6BCF"/>
                </a:solidFill>
              </a:rPr>
              <a:t>Working towards targets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6B6BCF"/>
              </a:solidFill>
            </a:endParaRPr>
          </a:p>
          <a:p>
            <a:pPr eaLnBrk="1" hangingPunct="1">
              <a:defRPr/>
            </a:pPr>
            <a:r>
              <a:rPr lang="en-US" altLang="en-US" dirty="0">
                <a:solidFill>
                  <a:srgbClr val="6B6BCF"/>
                </a:solidFill>
              </a:rPr>
              <a:t>Improving relationships with colleagues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8B2F7300-85DE-A90F-D3F5-BDA510166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Your self leadership?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ADE75EBF-26AF-A046-AD90-01027A7547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Padlet:</a:t>
            </a:r>
          </a:p>
          <a:p>
            <a:pPr marL="0" indent="0">
              <a:buFontTx/>
              <a:buNone/>
              <a:defRPr/>
            </a:pPr>
            <a:r>
              <a:rPr lang="en-US" altLang="en-US" dirty="0">
                <a:hlinkClick r:id="rId2"/>
              </a:rPr>
              <a:t>https://exeter.padlet.org/bchawkins/2023-09-29-your-self-leadership-examples-bohj05i53w4bht5v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  <p:pic>
        <p:nvPicPr>
          <p:cNvPr id="3" name="Picture 2" descr="A qr code with a few squares&#10;&#10;Description automatically generated">
            <a:extLst>
              <a:ext uri="{FF2B5EF4-FFF2-40B4-BE49-F238E27FC236}">
                <a16:creationId xmlns:a16="http://schemas.microsoft.com/office/drawing/2014/main" id="{942C0ADB-2E9D-FDF6-E004-0858E067E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723320"/>
            <a:ext cx="3068960" cy="3068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D15F-C2CF-4E4A-B770-BB6CB266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latin typeface="+mn-lt"/>
              </a:rPr>
              <a:t>The Principles of Self-Leadership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solidFill>
                  <a:schemeClr val="accent2"/>
                </a:solidFill>
                <a:latin typeface="+mn-lt"/>
              </a:rPr>
              <a:t>WHAT, HOW, WHY?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E2B9013E-24C1-9906-5D68-52BD318347F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/>
              <a:t>Cognitive (thinking) and behavioural (practice) techniques </a:t>
            </a:r>
          </a:p>
          <a:p>
            <a:pPr marL="0" indent="0">
              <a:buFontTx/>
              <a:buNone/>
            </a:pPr>
            <a:endParaRPr lang="en-US" altLang="en-US" sz="2400"/>
          </a:p>
          <a:p>
            <a:pPr marL="0" indent="0">
              <a:buFontTx/>
              <a:buNone/>
            </a:pPr>
            <a:r>
              <a:rPr lang="en-US" altLang="en-US" sz="2400"/>
              <a:t>address the </a:t>
            </a:r>
            <a:r>
              <a:rPr lang="en-US" altLang="en-US" sz="2400">
                <a:solidFill>
                  <a:schemeClr val="accent2"/>
                </a:solidFill>
              </a:rPr>
              <a:t>WHAT, HOW and WHY </a:t>
            </a:r>
            <a:r>
              <a:rPr lang="en-US" altLang="en-US" sz="2400"/>
              <a:t>of our task (Stewart, Courtright and Manz 2011)</a:t>
            </a:r>
          </a:p>
          <a:p>
            <a:pPr marL="0" indent="0">
              <a:buFontTx/>
              <a:buNone/>
            </a:pPr>
            <a:br>
              <a:rPr lang="en-US" altLang="en-US" sz="2400"/>
            </a:br>
            <a:r>
              <a:rPr lang="en-US" altLang="en-US" sz="2400"/>
              <a:t>WHAT should I do?  = goal setting</a:t>
            </a:r>
          </a:p>
          <a:p>
            <a:pPr marL="0" indent="0">
              <a:buFontTx/>
              <a:buNone/>
            </a:pPr>
            <a:r>
              <a:rPr lang="en-US" altLang="en-US" sz="2400"/>
              <a:t>HOW should I do it? = self regulation</a:t>
            </a:r>
          </a:p>
          <a:p>
            <a:pPr marL="0" indent="0">
              <a:buFontTx/>
              <a:buNone/>
            </a:pPr>
            <a:r>
              <a:rPr lang="en-US" altLang="en-US" sz="2400"/>
              <a:t>WHY should I do it = self motivation.</a:t>
            </a:r>
          </a:p>
          <a:p>
            <a:pPr marL="0" indent="0">
              <a:buFontTx/>
              <a:buNone/>
            </a:pPr>
            <a:endParaRPr lang="en-US" altLang="en-US" sz="2400"/>
          </a:p>
          <a:p>
            <a:pPr marL="0" indent="0">
              <a:buFontTx/>
              <a:buNone/>
            </a:pPr>
            <a:r>
              <a:rPr lang="en-US" altLang="en-US" sz="2400"/>
              <a:t>These techniques are thought to lead to success in the workplace AND the classroom (Napiersky and Woods 2016)</a:t>
            </a:r>
          </a:p>
          <a:p>
            <a:pPr marL="0" indent="0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6CBC95BB-98D5-2AD2-DB96-31271B81F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What?  </a:t>
            </a:r>
            <a:r>
              <a:rPr lang="en-US" altLang="en-US"/>
              <a:t>Goal Setting Techniques</a:t>
            </a:r>
          </a:p>
        </p:txBody>
      </p:sp>
      <p:pic>
        <p:nvPicPr>
          <p:cNvPr id="29698" name="Content Placeholder 4" descr="SMART-Goals.png">
            <a:extLst>
              <a:ext uri="{FF2B5EF4-FFF2-40B4-BE49-F238E27FC236}">
                <a16:creationId xmlns:a16="http://schemas.microsoft.com/office/drawing/2014/main" id="{B928C6DE-CB31-F5A7-CED9-980E45800F7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9" r="-10089"/>
          <a:stretch>
            <a:fillRect/>
          </a:stretch>
        </p:blipFill>
        <p:spPr>
          <a:xfrm>
            <a:off x="-234950" y="1704975"/>
            <a:ext cx="3078163" cy="3448050"/>
          </a:xfrm>
        </p:spPr>
      </p:pic>
      <p:sp>
        <p:nvSpPr>
          <p:cNvPr id="29699" name="Text Placeholder 3">
            <a:extLst>
              <a:ext uri="{FF2B5EF4-FFF2-40B4-BE49-F238E27FC236}">
                <a16:creationId xmlns:a16="http://schemas.microsoft.com/office/drawing/2014/main" id="{CD0D0DC4-12A6-13E4-ACCF-3059F233741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43213" y="1557338"/>
            <a:ext cx="61214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dirty="0">
                <a:solidFill>
                  <a:srgbClr val="6B6BCF"/>
                </a:solidFill>
              </a:rPr>
              <a:t>I will apply for lots of jobs  </a:t>
            </a:r>
            <a:r>
              <a:rPr lang="en-US" altLang="en-US" sz="2000" dirty="0">
                <a:solidFill>
                  <a:srgbClr val="FF6600"/>
                </a:solidFill>
                <a:latin typeface="Zapf Dingbats" charset="2"/>
                <a:sym typeface="Zapf Dingbats" charset="2"/>
              </a:rPr>
              <a:t>✖</a:t>
            </a:r>
            <a:endParaRPr lang="en-US" altLang="en-US" sz="2000" dirty="0">
              <a:solidFill>
                <a:srgbClr val="FF6600"/>
              </a:solidFill>
            </a:endParaRPr>
          </a:p>
          <a:p>
            <a:pPr marL="0" indent="0"/>
            <a:r>
              <a:rPr lang="en-US" altLang="en-US" sz="2000" dirty="0"/>
              <a:t>Too Vague</a:t>
            </a:r>
          </a:p>
          <a:p>
            <a:pPr marL="0" indent="0"/>
            <a:r>
              <a:rPr lang="en-US" altLang="en-US" sz="2000" dirty="0"/>
              <a:t>Not measurable</a:t>
            </a:r>
          </a:p>
          <a:p>
            <a:pPr marL="0" indent="0"/>
            <a:r>
              <a:rPr lang="en-US" altLang="en-US" sz="2000" dirty="0"/>
              <a:t>Not achievable or realistic</a:t>
            </a:r>
          </a:p>
          <a:p>
            <a:pPr marL="0" indent="0"/>
            <a:r>
              <a:rPr lang="en-US" altLang="en-US" sz="2000" dirty="0"/>
              <a:t>No deadline!</a:t>
            </a:r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>
                <a:solidFill>
                  <a:srgbClr val="6B6BCF"/>
                </a:solidFill>
              </a:rPr>
              <a:t>By DATE XXXX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solidFill>
                  <a:srgbClr val="6B6BCF"/>
                </a:solidFill>
              </a:rPr>
              <a:t>I will identify the career field I am interested in and I will complete and send off TEN job applications   </a:t>
            </a:r>
            <a:r>
              <a:rPr lang="en-US" altLang="en-US" sz="2000" dirty="0">
                <a:solidFill>
                  <a:srgbClr val="72BFC5"/>
                </a:solidFill>
              </a:rPr>
              <a:t> </a:t>
            </a:r>
            <a:r>
              <a:rPr lang="en-US" altLang="en-US" sz="2000" dirty="0">
                <a:solidFill>
                  <a:srgbClr val="72BFC5"/>
                </a:solidFill>
                <a:latin typeface="Zapf Dingbats" charset="2"/>
                <a:sym typeface="Zapf Dingbats" charset="2"/>
              </a:rPr>
              <a:t>✔</a:t>
            </a:r>
            <a:endParaRPr lang="en-US" altLang="en-US" sz="2000" dirty="0">
              <a:solidFill>
                <a:srgbClr val="72BFC5"/>
              </a:solidFill>
            </a:endParaRPr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/>
              <a:t>High achievers are different because... 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...they set and REVIEW their goals regularly (Grant 2011)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	</a:t>
            </a:r>
          </a:p>
          <a:p>
            <a:pPr marL="0" indent="0"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2270</Words>
  <Application>Microsoft Macintosh PowerPoint</Application>
  <PresentationFormat>On-screen Show (4:3)</PresentationFormat>
  <Paragraphs>264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Tahoma</vt:lpstr>
      <vt:lpstr>Zapf Dingbats</vt:lpstr>
      <vt:lpstr>Default Design</vt:lpstr>
      <vt:lpstr>PowerPoint Presentation</vt:lpstr>
      <vt:lpstr>Learning Outcomes</vt:lpstr>
      <vt:lpstr>What is self leadership?</vt:lpstr>
      <vt:lpstr>Any time you respond to a challenge…whether it is a personal one, or a collaborative one….  You are engaging in self-leadership.</vt:lpstr>
      <vt:lpstr>What is self-leadership?</vt:lpstr>
      <vt:lpstr>PowerPoint Presentation</vt:lpstr>
      <vt:lpstr>Your self leadership?</vt:lpstr>
      <vt:lpstr>The Principles of Self-Leadership WHAT, HOW, WHY?</vt:lpstr>
      <vt:lpstr>What?  Goal Setting Techniques</vt:lpstr>
      <vt:lpstr> Goal setting is a self-leadership tool because </vt:lpstr>
      <vt:lpstr>How?  Self Regulation Techniques</vt:lpstr>
      <vt:lpstr>Amy Cuddy’s ‘Power Poses’ https://www.youtube.com/watch?v=Ks-_Mh1QhMc  </vt:lpstr>
      <vt:lpstr>Why? Motivation Techniques</vt:lpstr>
      <vt:lpstr>PowerPoint Presentation</vt:lpstr>
      <vt:lpstr>Experiential learning cycle </vt:lpstr>
      <vt:lpstr>PowerPoint Presentation</vt:lpstr>
      <vt:lpstr>What does this mean for  self-leadership?</vt:lpstr>
      <vt:lpstr>ALL Leadership involves ‘sense-making’</vt:lpstr>
      <vt:lpstr>Sensemaking is how we create order from life’s complexity</vt:lpstr>
      <vt:lpstr>How do we use sense-making?</vt:lpstr>
      <vt:lpstr>Important Sensemaking Concepts (Weick 1995)</vt:lpstr>
      <vt:lpstr>Leaders try to ‘frame’ our sensemaking so that we understand things in new ways.</vt:lpstr>
      <vt:lpstr>PowerPoint Presentation</vt:lpstr>
      <vt:lpstr>PowerPoint Presentation</vt:lpstr>
      <vt:lpstr>Seven properties of Sensemaking (Weick 1995)</vt:lpstr>
      <vt:lpstr>Plausibility over Accuracy can result in ‘Fake News’...but it’s how we learn to make sense of the world. </vt:lpstr>
      <vt:lpstr>What does sensemaking tell us about the limits of self-leadership?</vt:lpstr>
      <vt:lpstr>The pressures of self-leadership</vt:lpstr>
      <vt:lpstr>PowerPoint Presentation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University of Exeter</dc:creator>
  <cp:lastModifiedBy>Hawkins, Beverley</cp:lastModifiedBy>
  <cp:revision>52</cp:revision>
  <cp:lastPrinted>2019-01-14T13:00:29Z</cp:lastPrinted>
  <dcterms:created xsi:type="dcterms:W3CDTF">2012-01-14T16:03:17Z</dcterms:created>
  <dcterms:modified xsi:type="dcterms:W3CDTF">2023-09-15T10:28:08Z</dcterms:modified>
</cp:coreProperties>
</file>