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5" r:id="rId2"/>
    <p:sldMasterId id="2147483720" r:id="rId3"/>
    <p:sldMasterId id="2147483725" r:id="rId4"/>
    <p:sldMasterId id="2147483730" r:id="rId5"/>
    <p:sldMasterId id="2147483735" r:id="rId6"/>
    <p:sldMasterId id="2147483770" r:id="rId7"/>
  </p:sldMasterIdLst>
  <p:notesMasterIdLst>
    <p:notesMasterId r:id="rId39"/>
  </p:notesMasterIdLst>
  <p:handoutMasterIdLst>
    <p:handoutMasterId r:id="rId40"/>
  </p:handoutMasterIdLst>
  <p:sldIdLst>
    <p:sldId id="685" r:id="rId8"/>
    <p:sldId id="612" r:id="rId9"/>
    <p:sldId id="617" r:id="rId10"/>
    <p:sldId id="618" r:id="rId11"/>
    <p:sldId id="619" r:id="rId12"/>
    <p:sldId id="620" r:id="rId13"/>
    <p:sldId id="718" r:id="rId14"/>
    <p:sldId id="716" r:id="rId15"/>
    <p:sldId id="728" r:id="rId16"/>
    <p:sldId id="622" r:id="rId17"/>
    <p:sldId id="673" r:id="rId18"/>
    <p:sldId id="674" r:id="rId19"/>
    <p:sldId id="723" r:id="rId20"/>
    <p:sldId id="675" r:id="rId21"/>
    <p:sldId id="696" r:id="rId22"/>
    <p:sldId id="677" r:id="rId23"/>
    <p:sldId id="724" r:id="rId24"/>
    <p:sldId id="679" r:id="rId25"/>
    <p:sldId id="680" r:id="rId26"/>
    <p:sldId id="725" r:id="rId27"/>
    <p:sldId id="697" r:id="rId28"/>
    <p:sldId id="729" r:id="rId29"/>
    <p:sldId id="726" r:id="rId30"/>
    <p:sldId id="727" r:id="rId31"/>
    <p:sldId id="711" r:id="rId32"/>
    <p:sldId id="705" r:id="rId33"/>
    <p:sldId id="721" r:id="rId34"/>
    <p:sldId id="722" r:id="rId35"/>
    <p:sldId id="730" r:id="rId36"/>
    <p:sldId id="731" r:id="rId37"/>
    <p:sldId id="732" r:id="rId38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2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Gerbasi" initials="AG" lastIdx="1" clrIdx="0">
    <p:extLst>
      <p:ext uri="{19B8F6BF-5375-455C-9EA6-DF929625EA0E}">
        <p15:presenceInfo xmlns:p15="http://schemas.microsoft.com/office/powerpoint/2012/main" userId="986ea39e436462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B0FB"/>
    <a:srgbClr val="65A9FB"/>
    <a:srgbClr val="9A269D"/>
    <a:srgbClr val="B72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0CEA9-F80E-47B5-8F6C-D02AECDF9C76}" v="6" dt="2023-06-07T19:42:59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0494" autoAdjust="0"/>
  </p:normalViewPr>
  <p:slideViewPr>
    <p:cSldViewPr showGuides="1">
      <p:cViewPr varScale="1">
        <p:scale>
          <a:sx n="92" d="100"/>
          <a:sy n="92" d="100"/>
        </p:scale>
        <p:origin x="2796" y="78"/>
      </p:cViewPr>
      <p:guideLst>
        <p:guide orient="horz" pos="1342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B3632-F3D5-4480-AB2A-D441E1FF75B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F1782-DAA6-4E0B-9F00-B34D56484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1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0A45B7-B114-F947-B918-D921A918D88C}" type="datetimeFigureOut">
              <a:rPr lang="en-GB"/>
              <a:pPr/>
              <a:t>24/11/2023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C1B12E-A7BA-1B43-9B41-2DAAF8E387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17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152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1. Asymmetry: Unlike personal ties, professional ties start off asymmetric (there is not the assumption that the relationship will be mutually beneficial)</a:t>
            </a:r>
          </a:p>
          <a:p>
            <a:r>
              <a:rPr lang="en-GB" sz="1200" dirty="0"/>
              <a:t>2. Direct Reciprocity: professional ties are exchange relationships where there is often an expectation of direct reciprocity (I’ll help you if you help me) – personal ties assume reciprocity overtime</a:t>
            </a:r>
          </a:p>
          <a:p>
            <a:r>
              <a:rPr lang="en-GB" sz="1200" dirty="0"/>
              <a:t>3. Underlying Motive: professional ties tend to be motivated by personal gain and accomplishment, whereas personal ties the assumed underlying motive is of belonging.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7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1. Asymmetry: Unlike personal ties, professional ties start off asymmetric (there is not the assumption that the relationship will be mutually beneficial)</a:t>
            </a:r>
          </a:p>
          <a:p>
            <a:r>
              <a:rPr lang="en-GB" sz="1200" dirty="0"/>
              <a:t>2. Direct Reciprocity: professional ties are exchange relationships where there is often an expectation of direct reciprocity (I’ll help you if you help me) – personal ties assume reciprocity overtime</a:t>
            </a:r>
          </a:p>
          <a:p>
            <a:r>
              <a:rPr lang="en-GB" sz="1200" dirty="0"/>
              <a:t>3. Underlying Motive: professional ties tend to be motivated by personal gain and accomplishment, whereas personal ties the assumed underlying motive is of belonging.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7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5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66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 clear about your intentions – even if that’s building a network to work out what career you want!</a:t>
            </a:r>
          </a:p>
          <a:p>
            <a:r>
              <a:rPr lang="en-GB" dirty="0"/>
              <a:t>Map and plan your</a:t>
            </a:r>
            <a:r>
              <a:rPr lang="en-GB" baseline="0" dirty="0"/>
              <a:t> ideal network – use the LND to think about diversity, balance, open, closed…</a:t>
            </a:r>
            <a:endParaRPr lang="en-GB" dirty="0"/>
          </a:p>
          <a:p>
            <a:r>
              <a:rPr lang="en-GB" dirty="0"/>
              <a:t>Don’t wait –get started now</a:t>
            </a:r>
          </a:p>
          <a:p>
            <a:r>
              <a:rPr lang="en-GB" dirty="0"/>
              <a:t>Book time in your diary for making and maintaining connections</a:t>
            </a:r>
          </a:p>
          <a:p>
            <a:r>
              <a:rPr lang="en-GB" dirty="0"/>
              <a:t>Get virtual and real life introductions from 3</a:t>
            </a:r>
            <a:r>
              <a:rPr lang="en-GB" baseline="30000" dirty="0"/>
              <a:t>rd</a:t>
            </a:r>
            <a:r>
              <a:rPr lang="en-GB" dirty="0"/>
              <a:t> party</a:t>
            </a:r>
          </a:p>
          <a:p>
            <a:r>
              <a:rPr lang="en-GB" dirty="0"/>
              <a:t>Think about what you might have in common</a:t>
            </a:r>
          </a:p>
          <a:p>
            <a:r>
              <a:rPr lang="en-GB" dirty="0"/>
              <a:t>Think social, personable connection not just career!</a:t>
            </a:r>
          </a:p>
          <a:p>
            <a:r>
              <a:rPr lang="en-GB" dirty="0"/>
              <a:t>Make your ask clear</a:t>
            </a:r>
          </a:p>
          <a:p>
            <a:r>
              <a:rPr lang="en-GB" dirty="0"/>
              <a:t>Think about what you can offer</a:t>
            </a:r>
          </a:p>
          <a:p>
            <a:r>
              <a:rPr lang="en-GB" dirty="0"/>
              <a:t>Follow up if you’d like to stay in touch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1E3B5-048F-485D-91C3-E141B94E12E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9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Outcomes of well constructed networks</a:t>
            </a:r>
          </a:p>
          <a:p>
            <a:pPr marL="0" lvl="1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I define good networks as … structural diversity, crossing critical boundaries, having quality relationships </a:t>
            </a:r>
          </a:p>
          <a:p>
            <a:pPr marL="0" lvl="1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  <a:p>
            <a:r>
              <a:rPr lang="en-US" dirty="0"/>
              <a:t>What are their key points</a:t>
            </a:r>
          </a:p>
          <a:p>
            <a:pPr>
              <a:buFontTx/>
              <a:buChar char="-"/>
            </a:pPr>
            <a:r>
              <a:rPr lang="en-US" dirty="0"/>
              <a:t>They are important</a:t>
            </a:r>
          </a:p>
          <a:p>
            <a:pPr>
              <a:buFontTx/>
              <a:buChar char="-"/>
            </a:pPr>
            <a:r>
              <a:rPr lang="en-US" dirty="0"/>
              <a:t>They can be </a:t>
            </a:r>
            <a:r>
              <a:rPr lang="en-US" dirty="0" err="1"/>
              <a:t>strenghtend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They can be taught</a:t>
            </a:r>
          </a:p>
          <a:p>
            <a:pPr>
              <a:buFontTx/>
              <a:buChar char="-"/>
            </a:pPr>
            <a:r>
              <a:rPr lang="en-US" dirty="0"/>
              <a:t>It positively impacts their careers</a:t>
            </a:r>
          </a:p>
          <a:p>
            <a:pPr marL="0" lvl="1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  <a:p>
            <a:pPr marL="0" lvl="1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  <a:p>
            <a:pPr marL="0" lvl="1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You can tell if you have a really good network if these things are happening …. </a:t>
            </a:r>
          </a:p>
          <a:p>
            <a:pPr marL="0" lvl="1" defTabSz="9666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i="1" dirty="0"/>
          </a:p>
          <a:p>
            <a:pPr marL="181240" indent="-181240">
              <a:spcAft>
                <a:spcPts val="634"/>
              </a:spcAft>
              <a:buFont typeface="Arial" pitchFamily="34" charset="0"/>
              <a:buChar char="•"/>
            </a:pPr>
            <a:r>
              <a:rPr lang="en-US" dirty="0"/>
              <a:t>Hear new information early and are able to capitalize on opportunities that require merging of disparate expertise and insights</a:t>
            </a:r>
          </a:p>
          <a:p>
            <a:pPr marL="181240" indent="-181240">
              <a:spcAft>
                <a:spcPts val="634"/>
              </a:spcAft>
              <a:buFont typeface="Arial" pitchFamily="34" charset="0"/>
              <a:buChar char="•"/>
            </a:pPr>
            <a:r>
              <a:rPr lang="en-US" dirty="0"/>
              <a:t>Are likely to be in an organization’s top 20% of high-performers</a:t>
            </a:r>
          </a:p>
          <a:p>
            <a:pPr marL="181240" indent="-181240">
              <a:spcAft>
                <a:spcPts val="634"/>
              </a:spcAft>
              <a:buFont typeface="Arial" pitchFamily="34" charset="0"/>
              <a:buChar char="•"/>
            </a:pPr>
            <a:r>
              <a:rPr lang="en-US" dirty="0"/>
              <a:t>Tend to be promoted more rapidly, enjoy greater career mobility, and adapt to changing environments more successfully</a:t>
            </a:r>
          </a:p>
          <a:p>
            <a:endParaRPr lang="en-US" baseline="0" dirty="0"/>
          </a:p>
          <a:p>
            <a:r>
              <a:rPr lang="en-US" dirty="0"/>
              <a:t>Much of Rob’s research supports the research</a:t>
            </a:r>
            <a:r>
              <a:rPr lang="en-US" baseline="0" dirty="0"/>
              <a:t> Ron Burt, </a:t>
            </a:r>
            <a:r>
              <a:rPr lang="en-US" dirty="0"/>
              <a:t>Professor of Sociology and Strategy at the U of Chicago Booth</a:t>
            </a:r>
            <a:r>
              <a:rPr lang="en-US" baseline="0" dirty="0"/>
              <a:t> School of Business, who in the 1990’s conducted a series of research projects on entrepreneurs and found, that entrepreneurs with better networks (more structurally diverse, mix of strong and weak ties) were able to raise more capital (4:1) than those entrepreneurs with not so good at building </a:t>
            </a:r>
            <a:r>
              <a:rPr lang="en-US" baseline="0" dirty="0" err="1"/>
              <a:t>etworks</a:t>
            </a:r>
            <a:r>
              <a:rPr lang="en-US" baseline="0" dirty="0"/>
              <a:t>. </a:t>
            </a:r>
            <a:endParaRPr lang="en-US" dirty="0"/>
          </a:p>
          <a:p>
            <a:pPr marL="181240" indent="-181240">
              <a:buFont typeface="Arial" pitchFamily="34" charset="0"/>
              <a:buChar char="•"/>
            </a:pPr>
            <a:r>
              <a:rPr lang="en-US" dirty="0"/>
              <a:t>Burt, Ronald S. (1992). Structural Holes. The Social Structure of Competition. Cambridge, Mass.: Harvard</a:t>
            </a:r>
            <a:r>
              <a:rPr lang="en-US" baseline="0" dirty="0"/>
              <a:t> </a:t>
            </a:r>
            <a:r>
              <a:rPr lang="en-US" dirty="0"/>
              <a:t>University Press.</a:t>
            </a:r>
          </a:p>
          <a:p>
            <a:endParaRPr lang="en-US" dirty="0"/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A famous study done by Ron Burt and Don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Ronchi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at the U of Chicago, as part of their leadership training, he compared a leadership development program that taught executives the principles of building good networks vs. same level executives that didn’t attend the course. They followed these executives for 2 years to see if training leaders on the science of networking improved the executives performance, what he found was yes it did. In fact program graduates were</a:t>
            </a:r>
          </a:p>
          <a:p>
            <a:pPr marL="1510332" lvl="2" indent="-543719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26-42% more likely to receive top performance evaluations</a:t>
            </a:r>
          </a:p>
          <a:p>
            <a:pPr marL="1510332" lvl="2" indent="-543719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43-72% more likely to be promoted</a:t>
            </a:r>
          </a:p>
          <a:p>
            <a:pPr marL="1510332" lvl="2" indent="-543719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42-74% more likely to be retained by the company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4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9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0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C7C12-5386-4F31-B0C4-481CE04F8C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C7C12-5386-4F31-B0C4-481CE04F8C6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5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83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6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1B12E-A7BA-1B43-9B41-2DAAF8E3874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1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15495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253107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356460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© Dr J Gore, University of Surrey</a:t>
            </a:r>
          </a:p>
        </p:txBody>
      </p:sp>
    </p:spTree>
    <p:extLst>
      <p:ext uri="{BB962C8B-B14F-4D97-AF65-F5344CB8AC3E}">
        <p14:creationId xmlns:p14="http://schemas.microsoft.com/office/powerpoint/2010/main" val="412277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412145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37187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3994620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© Dr J Gore, University of Surrey</a:t>
            </a:r>
          </a:p>
        </p:txBody>
      </p:sp>
    </p:spTree>
    <p:extLst>
      <p:ext uri="{BB962C8B-B14F-4D97-AF65-F5344CB8AC3E}">
        <p14:creationId xmlns:p14="http://schemas.microsoft.com/office/powerpoint/2010/main" val="3385210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iOfSurrey - Standard Slide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5392"/>
            <a:ext cx="9144000" cy="282607"/>
          </a:xfrm>
          <a:prstGeom prst="rect">
            <a:avLst/>
          </a:prstGeom>
          <a:solidFill>
            <a:srgbClr val="008A85"/>
          </a:solidFill>
          <a:ln>
            <a:solidFill>
              <a:srgbClr val="008A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Friday, 24 November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6913" y="6575392"/>
            <a:ext cx="2133600" cy="282607"/>
          </a:xfrm>
          <a:prstGeom prst="rect">
            <a:avLst/>
          </a:prstGeom>
        </p:spPr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4A4A4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6775" y="68767"/>
            <a:ext cx="1350038" cy="7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40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4640"/>
            <a:ext cx="9144000" cy="213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40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440404"/>
            <a:ext cx="7772400" cy="3932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Title Used in the Workbook Page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838200"/>
            <a:ext cx="6400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 used in the Work Book Page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615307" cy="1042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67" y="1274508"/>
            <a:ext cx="3596343" cy="537013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828800" y="6635904"/>
            <a:ext cx="556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Calibri Light" panose="020F0302020204030204" pitchFamily="34" charset="0"/>
              </a:rPr>
              <a:t>© 2014 Center for Creative Leadership.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3336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281363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485065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2463550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530874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© Dr J Gore, University of Surrey</a:t>
            </a:r>
          </a:p>
        </p:txBody>
      </p:sp>
    </p:spTree>
    <p:extLst>
      <p:ext uri="{BB962C8B-B14F-4D97-AF65-F5344CB8AC3E}">
        <p14:creationId xmlns:p14="http://schemas.microsoft.com/office/powerpoint/2010/main" val="2101405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400027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107968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1643601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© Dr J Gore, University of Surrey</a:t>
            </a:r>
          </a:p>
        </p:txBody>
      </p:sp>
    </p:spTree>
    <p:extLst>
      <p:ext uri="{BB962C8B-B14F-4D97-AF65-F5344CB8AC3E}">
        <p14:creationId xmlns:p14="http://schemas.microsoft.com/office/powerpoint/2010/main" val="3523586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© Dr J Gore, University of Surrey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4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08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0334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2695999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38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64667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6849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AF30-14F8-4F47-89FE-C7F241073509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61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289111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76240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49766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9870-31B9-4253-8553-E9429715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65069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iOfSurrey - Standard Slide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Headline title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80-30DB-F945-8F28-4F1279430857}" type="datetime2">
              <a:rPr lang="en-GB" smtClean="0"/>
              <a:t>Friday, 24 November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6913" y="6575392"/>
            <a:ext cx="2133600" cy="282607"/>
          </a:xfrm>
          <a:prstGeom prst="rect">
            <a:avLst/>
          </a:prstGeom>
        </p:spPr>
        <p:txBody>
          <a:bodyPr/>
          <a:lstStyle/>
          <a:p>
            <a:fld id="{C8625EC3-6C33-CC45-91BB-212F920403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4A4A4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Sub line / Content Title goes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78002"/>
            <a:ext cx="9180000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40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© Dr J Gore, University of Surrey</a:t>
            </a:r>
          </a:p>
        </p:txBody>
      </p:sp>
    </p:spTree>
    <p:extLst>
      <p:ext uri="{BB962C8B-B14F-4D97-AF65-F5344CB8AC3E}">
        <p14:creationId xmlns:p14="http://schemas.microsoft.com/office/powerpoint/2010/main" val="27685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78872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38100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363657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127043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© Dr J Gore, University of Surrey</a:t>
            </a:r>
          </a:p>
        </p:txBody>
      </p:sp>
    </p:spTree>
    <p:extLst>
      <p:ext uri="{BB962C8B-B14F-4D97-AF65-F5344CB8AC3E}">
        <p14:creationId xmlns:p14="http://schemas.microsoft.com/office/powerpoint/2010/main" val="46143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</p:spTree>
    <p:extLst>
      <p:ext uri="{BB962C8B-B14F-4D97-AF65-F5344CB8AC3E}">
        <p14:creationId xmlns:p14="http://schemas.microsoft.com/office/powerpoint/2010/main" val="373657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84313"/>
            <a:ext cx="7772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m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49500"/>
            <a:ext cx="77724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80063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115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200" b="1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GB" sz="12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1032" name="Picture 8" descr="Surrey Logo (RGB 281)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r="2646"/>
          <a:stretch>
            <a:fillRect/>
          </a:stretch>
        </p:blipFill>
        <p:spPr bwMode="auto">
          <a:xfrm>
            <a:off x="6372225" y="0"/>
            <a:ext cx="2771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90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84313"/>
            <a:ext cx="7772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m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49500"/>
            <a:ext cx="77724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80063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115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200" b="1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GB" sz="12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1032" name="Picture 8" descr="Surrey Logo (RGB 281)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r="2646"/>
          <a:stretch>
            <a:fillRect/>
          </a:stretch>
        </p:blipFill>
        <p:spPr bwMode="auto">
          <a:xfrm>
            <a:off x="6372225" y="0"/>
            <a:ext cx="2771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11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84313"/>
            <a:ext cx="7772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m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49500"/>
            <a:ext cx="77724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80063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115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200" b="1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GB" sz="12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1032" name="Picture 8" descr="Surrey Logo (RGB 281)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r="2646"/>
          <a:stretch>
            <a:fillRect/>
          </a:stretch>
        </p:blipFill>
        <p:spPr bwMode="auto">
          <a:xfrm>
            <a:off x="6372225" y="0"/>
            <a:ext cx="2771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22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84313"/>
            <a:ext cx="7772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m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49500"/>
            <a:ext cx="77724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80063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6115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200" b="1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GB" sz="12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1032" name="Picture 8" descr="Surrey Logo (RGB 281)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r="2646"/>
          <a:stretch>
            <a:fillRect/>
          </a:stretch>
        </p:blipFill>
        <p:spPr bwMode="auto">
          <a:xfrm>
            <a:off x="6372225" y="0"/>
            <a:ext cx="2771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36115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200" b="1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GB" sz="12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11" name="Picture 8" descr="Surrey Logo (RGB 281)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r="2646"/>
          <a:stretch>
            <a:fillRect/>
          </a:stretch>
        </p:blipFill>
        <p:spPr bwMode="auto">
          <a:xfrm>
            <a:off x="6372225" y="0"/>
            <a:ext cx="2771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3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40" r:id="rId5"/>
    <p:sldLayoutId id="2147483741" r:id="rId6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84313"/>
            <a:ext cx="7772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m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49500"/>
            <a:ext cx="77724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80063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6115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200" b="1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GB" sz="12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1032" name="Picture 8" descr="Surrey Logo (RGB 281)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r="2646"/>
          <a:stretch>
            <a:fillRect/>
          </a:stretch>
        </p:blipFill>
        <p:spPr bwMode="auto">
          <a:xfrm>
            <a:off x="6372225" y="0"/>
            <a:ext cx="2771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75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84313"/>
            <a:ext cx="7772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m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49500"/>
            <a:ext cx="77724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80063" y="64531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6115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200" b="1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GB" sz="12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1032" name="Picture 8" descr="Surrey Logo (RGB 281)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r="2646"/>
          <a:stretch>
            <a:fillRect/>
          </a:stretch>
        </p:blipFill>
        <p:spPr bwMode="auto">
          <a:xfrm>
            <a:off x="6372225" y="0"/>
            <a:ext cx="2771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27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entury Gothic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Gore, J.  MOHR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2606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36115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sz="1200" b="1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GB" sz="12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2400">
              <a:solidFill>
                <a:srgbClr val="000000"/>
              </a:solidFill>
            </a:endParaRPr>
          </a:p>
        </p:txBody>
      </p:sp>
      <p:pic>
        <p:nvPicPr>
          <p:cNvPr id="9" name="Picture 8" descr="Surrey Logo (RGB 281)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r="2646"/>
          <a:stretch>
            <a:fillRect/>
          </a:stretch>
        </p:blipFill>
        <p:spPr bwMode="auto">
          <a:xfrm>
            <a:off x="6372225" y="0"/>
            <a:ext cx="2771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9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6.xml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0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1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.xml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www.ted.com/talks/adam_grant_are_you_a_giver_or_a_taker?language=en" TargetMode="External"/><Relationship Id="rId4" Type="http://schemas.openxmlformats.org/officeDocument/2006/relationships/hyperlink" Target="https://hbr.org/2016/05/learn-to-love-network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2015 CAMS 055 Corporate PowerPoi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31800" y="2336800"/>
            <a:ext cx="58340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sz="4000" b="1" dirty="0">
                <a:solidFill>
                  <a:schemeClr val="bg1"/>
                </a:solidFill>
              </a:rPr>
              <a:t>Expanding Your Networks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Networks help and hinder your leadership trajectory</a:t>
            </a:r>
          </a:p>
        </p:txBody>
      </p:sp>
    </p:spTree>
    <p:extLst>
      <p:ext uri="{BB962C8B-B14F-4D97-AF65-F5344CB8AC3E}">
        <p14:creationId xmlns:p14="http://schemas.microsoft.com/office/powerpoint/2010/main" val="5396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64"/>
    </mc:Choice>
    <mc:Fallback xmlns="">
      <p:transition spd="slow" advTm="498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414986"/>
            <a:ext cx="7620000" cy="4800600"/>
          </a:xfrm>
        </p:spPr>
        <p:txBody>
          <a:bodyPr/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0" y="142875"/>
            <a:ext cx="5867400" cy="895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4000"/>
              </a:lnSpc>
              <a:defRPr/>
            </a:pPr>
            <a:r>
              <a:rPr lang="en-US" sz="4400" dirty="0">
                <a:solidFill>
                  <a:srgbClr val="68B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467" y="1199092"/>
            <a:ext cx="9296400" cy="95990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1000"/>
              </a:spcAft>
              <a:buFont typeface="Wingdings 2" pitchFamily="18" charset="2"/>
              <a:buNone/>
            </a:pPr>
            <a:r>
              <a:rPr lang="en-US" sz="2800" dirty="0">
                <a:cs typeface="Arial" panose="020B0604020202020204" pitchFamily="34" charset="0"/>
              </a:rPr>
              <a:t>The number of people in your core network who don’t know each other.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2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9"/>
    </mc:Choice>
    <mc:Fallback xmlns="">
      <p:transition spd="slow" advTm="12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Which network provides more opportunities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936625"/>
            <a:ext cx="8321442" cy="384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800" b="1" kern="0">
                <a:solidFill>
                  <a:srgbClr val="0081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NETWORK</a:t>
            </a:r>
            <a:endParaRPr lang="en-US" sz="2800" b="1" kern="0" dirty="0">
              <a:solidFill>
                <a:srgbClr val="0081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8" y="1098332"/>
            <a:ext cx="4426236" cy="4426236"/>
          </a:xfrm>
          <a:prstGeom prst="rect">
            <a:avLst/>
          </a:prstGeom>
        </p:spPr>
      </p:pic>
      <p:pic>
        <p:nvPicPr>
          <p:cNvPr id="7" name="Content Placeholder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7" y="1511300"/>
            <a:ext cx="3581400" cy="3581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223668" y="1612900"/>
            <a:ext cx="1404937" cy="1498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223668" y="3670300"/>
            <a:ext cx="1240632" cy="1257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300" y="3028950"/>
            <a:ext cx="2179637" cy="18605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815137" y="2349500"/>
            <a:ext cx="833834" cy="6286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93257" y="3340478"/>
            <a:ext cx="653143" cy="21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8565" y="3258458"/>
            <a:ext cx="653143" cy="21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4605337" y="5229200"/>
            <a:ext cx="4038600" cy="868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b="1" dirty="0">
                <a:solidFill>
                  <a:srgbClr val="0081B3"/>
                </a:solidFill>
                <a:latin typeface="Calibri Light" panose="020F0302020204030204" pitchFamily="34" charset="0"/>
              </a:rPr>
              <a:t>OPEN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3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70"/>
    </mc:Choice>
    <mc:Fallback xmlns="">
      <p:transition spd="slow" advTm="102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0" grpId="0" animBg="1"/>
      <p:bldP spid="11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40724"/>
              </p:ext>
            </p:extLst>
          </p:nvPr>
        </p:nvGraphicFramePr>
        <p:xfrm>
          <a:off x="318247" y="620688"/>
          <a:ext cx="845820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itchFamily="34" charset="0"/>
                        </a:rPr>
                        <a:t>CLOSED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B6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itchFamily="34" charset="0"/>
                        </a:rPr>
                        <a:t>OPEN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9133" y="1313169"/>
            <a:ext cx="402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Bonding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5459" y="1313169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Connecting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762" y="1933693"/>
            <a:ext cx="402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Increases Groupthink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859" y="1933693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Increases Group Innovation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33" y="2659199"/>
            <a:ext cx="3951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Fails to adapt to new situations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5459" y="26592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Adapts to changing environments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133" y="3726000"/>
            <a:ext cx="4027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Lack of job/career 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5459" y="37260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Enjoys greater career mobility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133" y="4716600"/>
            <a:ext cx="402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Influence decreases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9259" y="4716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Influence increases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0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18"/>
    </mc:Choice>
    <mc:Fallback xmlns="">
      <p:transition spd="slow" advTm="71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9746"/>
            <a:ext cx="9144000" cy="28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74"/>
    </mc:Choice>
    <mc:Fallback xmlns="">
      <p:transition spd="slow" advTm="576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Open/Closed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414986"/>
            <a:ext cx="7620000" cy="480060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Let’s find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1" r="50000" b="4252"/>
          <a:stretch/>
        </p:blipFill>
        <p:spPr>
          <a:xfrm>
            <a:off x="441435" y="1340768"/>
            <a:ext cx="3800686" cy="43708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1637541"/>
            <a:ext cx="43985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F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did you get the score you did?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main factors contributing to how open or closed your network is?</a:t>
            </a:r>
          </a:p>
        </p:txBody>
      </p:sp>
    </p:spTree>
    <p:extLst>
      <p:ext uri="{BB962C8B-B14F-4D97-AF65-F5344CB8AC3E}">
        <p14:creationId xmlns:p14="http://schemas.microsoft.com/office/powerpoint/2010/main" val="21952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3"/>
    </mc:Choice>
    <mc:Fallback xmlns="">
      <p:transition spd="slow" advTm="1833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0" y="6566356"/>
            <a:ext cx="9144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</a:rPr>
              <a:t>©2013 Center for Creative Leadership. All Rights Reserved.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93034"/>
            <a:ext cx="9144000" cy="76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4000"/>
              </a:lnSpc>
              <a:defRPr/>
            </a:pPr>
            <a:r>
              <a:rPr lang="en-US" sz="4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DIVERSE</a:t>
            </a:r>
            <a:endParaRPr lang="en-US" sz="6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0" y="1400859"/>
            <a:ext cx="9144000" cy="116877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1000"/>
              </a:spcAft>
              <a:buFont typeface="Wingdings 2" pitchFamily="18" charset="2"/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The boundaries you cross to help achieve your leadership goals.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045">
        <p:fade/>
      </p:transition>
    </mc:Choice>
    <mc:Fallback xmlns="">
      <p:transition spd="med" advTm="380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414986"/>
            <a:ext cx="7620000" cy="480060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Let’s find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7" b="4252"/>
          <a:stretch/>
        </p:blipFill>
        <p:spPr>
          <a:xfrm>
            <a:off x="-335416" y="29618"/>
            <a:ext cx="9814831" cy="57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79"/>
    </mc:Choice>
    <mc:Fallback xmlns="">
      <p:transition spd="slow" advTm="7137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Boundary Spanning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128" y="1408749"/>
            <a:ext cx="7620000" cy="38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13"/>
    </mc:Choice>
    <mc:Fallback xmlns="">
      <p:transition spd="slow" advTm="5201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414986"/>
            <a:ext cx="7620000" cy="480060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Let’s find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"/>
            <a:ext cx="9143999" cy="6867144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93034"/>
            <a:ext cx="9144000" cy="76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4000"/>
              </a:lnSpc>
              <a:defRPr/>
            </a:pPr>
            <a:r>
              <a:rPr lang="en-US" sz="4400" dirty="0">
                <a:solidFill>
                  <a:srgbClr val="FBB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DEEP</a:t>
            </a:r>
            <a:endParaRPr lang="en-US" sz="6000" b="0" dirty="0">
              <a:solidFill>
                <a:srgbClr val="FBB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-1" y="974354"/>
            <a:ext cx="9144000" cy="1121149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ts val="1000"/>
              </a:spcAft>
              <a:buFont typeface="Wingdings 2" pitchFamily="18" charset="2"/>
              <a:buNone/>
            </a:pPr>
            <a:r>
              <a:rPr lang="en-US" sz="3200" dirty="0">
                <a:latin typeface="Calibri" pitchFamily="34" charset="0"/>
              </a:rPr>
              <a:t>The right level of trust to effectively leverage your network when needed.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4"/>
    </mc:Choice>
    <mc:Fallback xmlns="">
      <p:transition spd="slow" advTm="26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7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60648"/>
            <a:ext cx="8321442" cy="384175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One-Way</a:t>
            </a:r>
          </a:p>
          <a:p>
            <a:pPr marL="0" indent="0" algn="ctr">
              <a:buFontTx/>
              <a:buNone/>
            </a:pPr>
            <a:r>
              <a:rPr 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Directed Benefits</a:t>
            </a:r>
          </a:p>
          <a:p>
            <a:pPr marL="0" indent="0" algn="ctr">
              <a:buFontTx/>
              <a:buNone/>
            </a:pPr>
            <a:r>
              <a:rPr 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Give OR Take</a:t>
            </a:r>
            <a:endParaRPr lang="en-US" sz="1800" kern="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248400" y="1155402"/>
            <a:ext cx="22860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Bi-Directional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Mutually Beneficial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latin typeface="Calibri" pitchFamily="34" charset="0"/>
              </a:rPr>
              <a:t>Give &amp; Take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1117498"/>
            <a:ext cx="8382000" cy="0"/>
          </a:xfrm>
          <a:prstGeom prst="straightConnector1">
            <a:avLst/>
          </a:prstGeom>
          <a:ln w="28575" cmpd="sng">
            <a:solidFill>
              <a:srgbClr val="007FB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" y="2717698"/>
            <a:ext cx="8382000" cy="0"/>
          </a:xfrm>
          <a:prstGeom prst="straightConnector1">
            <a:avLst/>
          </a:prstGeom>
          <a:ln w="28575" cmpd="sng">
            <a:solidFill>
              <a:srgbClr val="007FB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30728" y="197735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RECIPROCITY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1" y="669982"/>
            <a:ext cx="23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WEAK 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66998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STRONG TIES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546498"/>
            <a:ext cx="2590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Inconsistent/Sporadic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No expectation of contact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Outside of 6 months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25"/>
                    </a14:imgEffect>
                    <a14:imgEffect>
                      <a14:saturation sat="66000"/>
                    </a14:imgEffect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r="50000"/>
          <a:stretch>
            <a:fillRect/>
          </a:stretch>
        </p:blipFill>
        <p:spPr bwMode="auto">
          <a:xfrm>
            <a:off x="5356942" y="1264481"/>
            <a:ext cx="39451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-Right Arrow 13"/>
          <p:cNvSpPr/>
          <p:nvPr/>
        </p:nvSpPr>
        <p:spPr>
          <a:xfrm>
            <a:off x="3945128" y="1634765"/>
            <a:ext cx="1219200" cy="110728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0728" y="532542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FREQUENCY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3945128" y="4694135"/>
            <a:ext cx="1219200" cy="643261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721" y="4430829"/>
            <a:ext cx="8382000" cy="0"/>
          </a:xfrm>
          <a:prstGeom prst="straightConnector1">
            <a:avLst/>
          </a:prstGeom>
          <a:ln w="28575" cmpd="sng">
            <a:solidFill>
              <a:srgbClr val="007FB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 txBox="1">
            <a:spLocks/>
          </p:cNvSpPr>
          <p:nvPr/>
        </p:nvSpPr>
        <p:spPr>
          <a:xfrm>
            <a:off x="6321321" y="4394098"/>
            <a:ext cx="2286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Ongoing Interaction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Expected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Within last 6 months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30728" y="367156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INTIMACY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3921" y="2810401"/>
            <a:ext cx="2743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Trust is Optional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Loose Commitment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Responsiveness Sometimes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No Disclosure Necessary</a:t>
            </a:r>
          </a:p>
          <a:p>
            <a:pPr marL="0" indent="0" algn="ctr">
              <a:buFont typeface="Arial" pitchFamily="34" charset="0"/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6168921" y="2810401"/>
            <a:ext cx="2590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Trust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Strong Commitment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Expected Responsiveness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Self-Disclosure</a:t>
            </a:r>
          </a:p>
        </p:txBody>
      </p:sp>
      <p:sp>
        <p:nvSpPr>
          <p:cNvPr id="22" name="Left-Right Arrow 21"/>
          <p:cNvSpPr/>
          <p:nvPr/>
        </p:nvSpPr>
        <p:spPr>
          <a:xfrm>
            <a:off x="3945128" y="3123553"/>
            <a:ext cx="1219200" cy="457200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25"/>
                    </a14:imgEffect>
                    <a14:imgEffect>
                      <a14:saturation sat="66000"/>
                    </a14:imgEffect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r="50000"/>
          <a:stretch>
            <a:fillRect/>
          </a:stretch>
        </p:blipFill>
        <p:spPr bwMode="auto">
          <a:xfrm>
            <a:off x="5356942" y="2946297"/>
            <a:ext cx="39451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25"/>
                    </a14:imgEffect>
                    <a14:imgEffect>
                      <a14:saturation sat="66000"/>
                    </a14:imgEffect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r="50000"/>
          <a:stretch>
            <a:fillRect/>
          </a:stretch>
        </p:blipFill>
        <p:spPr bwMode="auto">
          <a:xfrm>
            <a:off x="5356942" y="4546497"/>
            <a:ext cx="39451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Heart 24"/>
          <p:cNvSpPr/>
          <p:nvPr/>
        </p:nvSpPr>
        <p:spPr>
          <a:xfrm>
            <a:off x="4213184" y="3271656"/>
            <a:ext cx="163553" cy="16355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art 25"/>
          <p:cNvSpPr/>
          <p:nvPr/>
        </p:nvSpPr>
        <p:spPr>
          <a:xfrm>
            <a:off x="4473554" y="3271656"/>
            <a:ext cx="163553" cy="16355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art 26"/>
          <p:cNvSpPr/>
          <p:nvPr/>
        </p:nvSpPr>
        <p:spPr>
          <a:xfrm>
            <a:off x="4733924" y="3271656"/>
            <a:ext cx="163553" cy="16355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40000"/>
                    </a14:imgEffect>
                  </a14:imgLayer>
                </a14:imgProps>
              </a:ext>
            </a:extLst>
          </a:blip>
          <a:srcRect r="50000"/>
          <a:stretch>
            <a:fillRect/>
          </a:stretch>
        </p:blipFill>
        <p:spPr bwMode="auto">
          <a:xfrm>
            <a:off x="3447234" y="1255516"/>
            <a:ext cx="368755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40000"/>
                    </a14:imgEffect>
                  </a14:imgLayer>
                </a14:imgProps>
              </a:ext>
            </a:extLst>
          </a:blip>
          <a:srcRect r="50000"/>
          <a:stretch>
            <a:fillRect/>
          </a:stretch>
        </p:blipFill>
        <p:spPr bwMode="auto">
          <a:xfrm>
            <a:off x="3447234" y="2941282"/>
            <a:ext cx="368755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40000"/>
                    </a14:imgEffect>
                  </a14:imgLayer>
                </a14:imgProps>
              </a:ext>
            </a:extLst>
          </a:blip>
          <a:srcRect r="50000"/>
          <a:stretch>
            <a:fillRect/>
          </a:stretch>
        </p:blipFill>
        <p:spPr bwMode="auto">
          <a:xfrm>
            <a:off x="3447234" y="4532517"/>
            <a:ext cx="368755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79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60"/>
    </mc:Choice>
    <mc:Fallback xmlns="">
      <p:transition spd="slow" advTm="94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9" grpId="0"/>
      <p:bldP spid="10" grpId="0"/>
      <p:bldP spid="11" grpId="0"/>
      <p:bldP spid="12" grpId="0"/>
      <p:bldP spid="14" grpId="0" animBg="1"/>
      <p:bldP spid="15" grpId="0"/>
      <p:bldP spid="16" grpId="0" animBg="1"/>
      <p:bldP spid="18" grpId="0"/>
      <p:bldP spid="19" grpId="0"/>
      <p:bldP spid="20" grpId="0"/>
      <p:bldP spid="21" grpId="0"/>
      <p:bldP spid="22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414986"/>
            <a:ext cx="7620000" cy="4800600"/>
          </a:xfrm>
        </p:spPr>
        <p:txBody>
          <a:bodyPr/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1" b="3773"/>
          <a:stretch/>
        </p:blipFill>
        <p:spPr>
          <a:xfrm>
            <a:off x="-416360" y="0"/>
            <a:ext cx="9592371" cy="5789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286" y="1394437"/>
            <a:ext cx="727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What is your experience with networking?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286" y="2577398"/>
            <a:ext cx="7271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What is your experience with relationships</a:t>
            </a:r>
          </a:p>
          <a:p>
            <a:r>
              <a:rPr lang="en-US" sz="2800" dirty="0"/>
              <a:t>    that help you be effective at work?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12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19"/>
    </mc:Choice>
    <mc:Fallback xmlns="">
      <p:transition spd="slow" advTm="8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7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5615"/>
            <a:ext cx="9144000" cy="47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93"/>
    </mc:Choice>
    <mc:Fallback xmlns="">
      <p:transition spd="slow" advTm="2199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8" b="4252"/>
          <a:stretch/>
        </p:blipFill>
        <p:spPr>
          <a:xfrm>
            <a:off x="-1116632" y="-22361"/>
            <a:ext cx="11000435" cy="6880361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373835" y="2482171"/>
            <a:ext cx="3315182" cy="296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should I be investing my limited time and energy to make the most effective network?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Diagnosing Your Network</a:t>
            </a:r>
          </a:p>
        </p:txBody>
      </p:sp>
    </p:spTree>
    <p:extLst>
      <p:ext uri="{BB962C8B-B14F-4D97-AF65-F5344CB8AC3E}">
        <p14:creationId xmlns:p14="http://schemas.microsoft.com/office/powerpoint/2010/main" val="24659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768">
        <p:fade/>
      </p:transition>
    </mc:Choice>
    <mc:Fallback xmlns="">
      <p:transition spd="med" advTm="17768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87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1540" y="116632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212529"/>
                </a:solidFill>
                <a:latin typeface="Roboto Slab"/>
              </a:rPr>
              <a:t>Your Network enables you to...</a:t>
            </a:r>
          </a:p>
          <a:p>
            <a:endParaRPr lang="en-GB" sz="2400" dirty="0">
              <a:solidFill>
                <a:srgbClr val="212529"/>
              </a:solidFill>
              <a:latin typeface="Roboto Slab"/>
            </a:endParaRPr>
          </a:p>
          <a:p>
            <a:endParaRPr lang="en-GB" sz="2400" dirty="0">
              <a:solidFill>
                <a:srgbClr val="212529"/>
              </a:solidFill>
              <a:latin typeface="Roboto Sla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3068960"/>
            <a:ext cx="6390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dirty="0">
                <a:solidFill>
                  <a:srgbClr val="212529"/>
                </a:solidFill>
                <a:latin typeface="Roboto"/>
              </a:rPr>
            </a:b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99244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Perform</a:t>
            </a:r>
            <a:r>
              <a:rPr lang="en-GB" sz="2800" dirty="0"/>
              <a:t> in your work by helping you get stuff done and stay </a:t>
            </a:r>
            <a:r>
              <a:rPr lang="en-GB" sz="2800" dirty="0" err="1"/>
              <a:t>engergized</a:t>
            </a:r>
            <a:r>
              <a:rPr lang="en-GB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Progress</a:t>
            </a:r>
            <a:r>
              <a:rPr lang="en-GB" sz="2800" dirty="0"/>
              <a:t> in your career to achieve your personal aspirations.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Prosper</a:t>
            </a:r>
            <a:r>
              <a:rPr lang="en-GB" sz="2800" dirty="0"/>
              <a:t> during difficult challenges by providing support and friendship.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Prepare</a:t>
            </a:r>
            <a:r>
              <a:rPr lang="en-GB" sz="2800" dirty="0"/>
              <a:t> for future opportunities through growth and development.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6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16"/>
    </mc:Choice>
    <mc:Fallback xmlns="">
      <p:transition spd="slow" advTm="3531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0"/>
            <a:ext cx="72675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02"/>
    </mc:Choice>
    <mc:Fallback xmlns="">
      <p:transition spd="slow" advTm="4960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7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843677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12529"/>
                </a:solidFill>
                <a:latin typeface="Roboto"/>
              </a:rPr>
              <a:t>When you look at your resource chart, check to see if your network is providing you with at least some of each of these key resources.</a:t>
            </a:r>
          </a:p>
          <a:p>
            <a:endParaRPr lang="en-GB" sz="2800" dirty="0">
              <a:solidFill>
                <a:srgbClr val="212529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12529"/>
                </a:solidFill>
                <a:latin typeface="Roboto"/>
              </a:rPr>
              <a:t>What resources are abundant in your network? (dark green)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12529"/>
                </a:solidFill>
                <a:latin typeface="Roboto"/>
              </a:rPr>
              <a:t>What resources are sparse in your network? (light green)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12529"/>
                </a:solidFill>
                <a:latin typeface="Roboto"/>
              </a:rPr>
              <a:t>What resources/ relationships are missing in your network, if any?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12529"/>
                </a:solidFill>
                <a:latin typeface="Roboto"/>
              </a:rPr>
              <a:t>What relationships would you need to activate?</a:t>
            </a:r>
            <a:br>
              <a:rPr lang="en-GB" sz="2800" dirty="0">
                <a:solidFill>
                  <a:srgbClr val="212529"/>
                </a:solidFill>
                <a:latin typeface="Roboto"/>
              </a:rPr>
            </a:b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BC2EB-8181-D39F-9710-77D7DFD52E8C}"/>
              </a:ext>
            </a:extLst>
          </p:cNvPr>
          <p:cNvSpPr txBox="1"/>
          <p:nvPr/>
        </p:nvSpPr>
        <p:spPr>
          <a:xfrm>
            <a:off x="382847" y="6140379"/>
            <a:ext cx="4577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case study </a:t>
            </a:r>
            <a:endParaRPr lang="en-GB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7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43"/>
    </mc:Choice>
    <mc:Fallback xmlns="">
      <p:transition spd="slow" advTm="59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2015 CAMS 055 Corporate PowerPoi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31800" y="2336800"/>
            <a:ext cx="5834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1577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81"/>
    </mc:Choice>
    <mc:Fallback xmlns="">
      <p:transition spd="slow" advTm="2418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Networking strategies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dilbert.com/dyn/str_strip/000000000/00000000/0000000/200000/20000/6000/400/226487/226487.strip.zoom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27262"/>
            <a:ext cx="8886825" cy="276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82"/>
    </mc:Choice>
    <mc:Fallback xmlns="">
      <p:transition spd="slow" advTm="6308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do people feel dirty about networking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957461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4000" dirty="0"/>
              <a:t>Asymmetry</a:t>
            </a:r>
          </a:p>
          <a:p>
            <a:pPr marL="457200" indent="-457200">
              <a:buAutoNum type="arabicPeriod"/>
            </a:pPr>
            <a:r>
              <a:rPr lang="en-GB" sz="4000" dirty="0"/>
              <a:t>Reciprocity</a:t>
            </a:r>
          </a:p>
          <a:p>
            <a:pPr marL="457200" indent="-457200">
              <a:buAutoNum type="arabicPeriod"/>
            </a:pPr>
            <a:r>
              <a:rPr lang="en-GB" sz="4000" dirty="0"/>
              <a:t>Underlying Motive</a:t>
            </a:r>
          </a:p>
        </p:txBody>
      </p:sp>
    </p:spTree>
    <p:extLst>
      <p:ext uri="{BB962C8B-B14F-4D97-AF65-F5344CB8AC3E}">
        <p14:creationId xmlns:p14="http://schemas.microsoft.com/office/powerpoint/2010/main" val="41797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59"/>
    </mc:Choice>
    <mc:Fallback xmlns="">
      <p:transition spd="slow" advTm="940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Re-thinking Networking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957461"/>
            <a:ext cx="748883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“The purposeful building and nurturing of relationships to create a system of information and support for professional and career success.”</a:t>
            </a:r>
          </a:p>
          <a:p>
            <a:r>
              <a:rPr lang="it-IT" sz="1400" dirty="0"/>
              <a:t>Casciaro, T., Gino, F., &amp; Kouchaki, M. (2014).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06274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63"/>
    </mc:Choice>
    <mc:Fallback xmlns="">
      <p:transition spd="slow" advTm="7426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Networks for Success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957461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Networks are how work gets done and an important source of influence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Think mindfully about building and expanding your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Networks aren’t just about taking, just as important is giving</a:t>
            </a:r>
          </a:p>
        </p:txBody>
      </p:sp>
    </p:spTree>
    <p:extLst>
      <p:ext uri="{BB962C8B-B14F-4D97-AF65-F5344CB8AC3E}">
        <p14:creationId xmlns:p14="http://schemas.microsoft.com/office/powerpoint/2010/main" val="32120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97"/>
    </mc:Choice>
    <mc:Fallback xmlns="">
      <p:transition spd="slow" advTm="1364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Networks?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286" y="2019955"/>
            <a:ext cx="82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They are important source of influence at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286" y="2686906"/>
            <a:ext cx="752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They are how work “really gets done”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6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74"/>
    </mc:Choice>
    <mc:Fallback xmlns="">
      <p:transition spd="slow" advTm="56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" y="35984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073884"/>
            <a:ext cx="74888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Cross &amp; Parker. Hidden Power of Social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Cascario</a:t>
            </a:r>
            <a:r>
              <a:rPr lang="en-GB" sz="2800" dirty="0"/>
              <a:t> et al.  Learn to Love Networking. </a:t>
            </a:r>
            <a:r>
              <a:rPr lang="en-GB" sz="2800" dirty="0">
                <a:hlinkClick r:id="rId4"/>
              </a:rPr>
              <a:t>https://hbr.org/2016/05/learn-to-love-networking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Adam Grant. </a:t>
            </a:r>
            <a:r>
              <a:rPr lang="en-GB" sz="2800" dirty="0">
                <a:hlinkClick r:id="rId5"/>
              </a:rPr>
              <a:t>https://www.ted.com/talks/adam_grant_are_you_a_giver_or_a_taker?language=en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Nicholas Christakis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https://www.ted.com/talks/nicholas_christakis_the_hidden_influence_of_social_networks?language=en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4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97"/>
    </mc:Choice>
    <mc:Fallback xmlns="">
      <p:transition spd="slow" advTm="13649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015 CAMS 055 Corporate PowerPoint widescreen2.jpg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" y="1674019"/>
            <a:ext cx="9207104" cy="51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2995"/>
            <a:ext cx="7886700" cy="360885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Be clear about your intentions </a:t>
            </a:r>
          </a:p>
          <a:p>
            <a:r>
              <a:rPr lang="en-GB" dirty="0"/>
              <a:t>Map and plan your ideal network</a:t>
            </a:r>
          </a:p>
          <a:p>
            <a:r>
              <a:rPr lang="en-GB" dirty="0"/>
              <a:t>Don’t wait </a:t>
            </a:r>
          </a:p>
          <a:p>
            <a:r>
              <a:rPr lang="en-GB" dirty="0"/>
              <a:t>Book time in your diary</a:t>
            </a:r>
          </a:p>
          <a:p>
            <a:r>
              <a:rPr lang="en-GB" dirty="0"/>
              <a:t>Get 3</a:t>
            </a:r>
            <a:r>
              <a:rPr lang="en-GB" baseline="30000" dirty="0"/>
              <a:t>rd</a:t>
            </a:r>
            <a:r>
              <a:rPr lang="en-GB" dirty="0"/>
              <a:t> party introductions</a:t>
            </a:r>
          </a:p>
          <a:p>
            <a:r>
              <a:rPr lang="en-GB" dirty="0"/>
              <a:t>What have you got in common?</a:t>
            </a:r>
          </a:p>
          <a:p>
            <a:r>
              <a:rPr lang="en-GB" dirty="0"/>
              <a:t>Think social, personable!</a:t>
            </a:r>
          </a:p>
          <a:p>
            <a:r>
              <a:rPr lang="en-GB" dirty="0"/>
              <a:t>Make your ask clear</a:t>
            </a:r>
          </a:p>
          <a:p>
            <a:r>
              <a:rPr lang="en-GB" dirty="0"/>
              <a:t>What can you offer?</a:t>
            </a:r>
          </a:p>
          <a:p>
            <a:r>
              <a:rPr lang="en-GB" dirty="0"/>
              <a:t>Follow up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0"/>
            <a:ext cx="2771800" cy="1412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44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2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87770" y="118616"/>
            <a:ext cx="824465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Taking a Network Perspective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37185" y="3600699"/>
            <a:ext cx="5943600" cy="1292898"/>
          </a:xfrm>
          <a:prstGeom prst="straightConnector1">
            <a:avLst/>
          </a:prstGeom>
          <a:ln w="25400">
            <a:solidFill>
              <a:srgbClr val="FBB04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04813" y="4827835"/>
            <a:ext cx="361950" cy="166687"/>
          </a:xfrm>
          <a:prstGeom prst="roundRect">
            <a:avLst/>
          </a:prstGeom>
          <a:solidFill>
            <a:srgbClr val="FBB04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0864" y="3482428"/>
            <a:ext cx="409575" cy="200025"/>
          </a:xfrm>
          <a:prstGeom prst="roundRect">
            <a:avLst/>
          </a:prstGeom>
          <a:solidFill>
            <a:srgbClr val="FBB04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7135" y="2071695"/>
            <a:ext cx="5585250" cy="1376026"/>
          </a:xfrm>
          <a:prstGeom prst="straightConnector1">
            <a:avLst/>
          </a:prstGeom>
          <a:ln w="25400">
            <a:solidFill>
              <a:srgbClr val="007FB3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33588" y="1941761"/>
            <a:ext cx="484760" cy="195262"/>
          </a:xfrm>
          <a:prstGeom prst="round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52385" y="3489571"/>
            <a:ext cx="462978" cy="190500"/>
          </a:xfrm>
          <a:prstGeom prst="round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19446" y="3003796"/>
            <a:ext cx="523728" cy="542925"/>
          </a:xfrm>
          <a:prstGeom prst="roundRect">
            <a:avLst/>
          </a:prstGeom>
          <a:solidFill>
            <a:srgbClr val="68BD49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04385" y="5558233"/>
            <a:ext cx="609600" cy="325964"/>
          </a:xfrm>
          <a:prstGeom prst="roundRect">
            <a:avLst/>
          </a:prstGeom>
          <a:solidFill>
            <a:srgbClr val="68BD49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923785" y="5601325"/>
            <a:ext cx="609600" cy="306051"/>
          </a:xfrm>
          <a:prstGeom prst="roundRect">
            <a:avLst/>
          </a:prstGeom>
          <a:solidFill>
            <a:srgbClr val="68BD49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99078" y="2089534"/>
            <a:ext cx="1752600" cy="179218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8204" y="1116221"/>
            <a:ext cx="2163337" cy="215218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61460" y="1252212"/>
            <a:ext cx="4629150" cy="4670227"/>
            <a:chOff x="4561460" y="1496440"/>
            <a:chExt cx="4629150" cy="4670227"/>
          </a:xfrm>
        </p:grpSpPr>
        <p:sp>
          <p:nvSpPr>
            <p:cNvPr id="17" name="TextBox 16"/>
            <p:cNvSpPr txBox="1"/>
            <p:nvPr/>
          </p:nvSpPr>
          <p:spPr>
            <a:xfrm>
              <a:off x="5942585" y="2763265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Shapiro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85585" y="2763265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Paine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90360" y="185839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Stock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7860" y="149644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O’Brien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42660" y="366814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Cole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28535" y="366814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Jones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5860" y="4058665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Kelly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71035" y="4439665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Smith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75860" y="4687315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Hughes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75860" y="576364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Ramirez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685" y="582079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Moore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99785" y="517309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Hussain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42635" y="582079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Bell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85660" y="585889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Sen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71310" y="543979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Taylor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95135" y="462064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Miller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66660" y="4725415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Williams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2760" y="414439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Andrews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152010" y="1748853"/>
              <a:ext cx="3443289" cy="4214813"/>
              <a:chOff x="5076825" y="1700213"/>
              <a:chExt cx="3443289" cy="4214813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076825" y="3881441"/>
                <a:ext cx="0" cy="107156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301678" y="3856610"/>
                <a:ext cx="479997" cy="22961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591175" y="4248150"/>
                <a:ext cx="271463" cy="20002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157913" y="3843338"/>
                <a:ext cx="681037" cy="27146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953125" y="4248150"/>
                <a:ext cx="0" cy="44291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953125" y="4910138"/>
                <a:ext cx="0" cy="87153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296915" y="5047235"/>
                <a:ext cx="1284860" cy="19151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091113" y="5105400"/>
                <a:ext cx="228600" cy="762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6091238" y="5357813"/>
                <a:ext cx="561975" cy="4191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291262" y="5886451"/>
                <a:ext cx="371475" cy="2857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6848475" y="5362575"/>
                <a:ext cx="47625" cy="46672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910388" y="3838575"/>
                <a:ext cx="123825" cy="135731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6057900" y="3867150"/>
                <a:ext cx="866775" cy="83343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077075" y="3843338"/>
                <a:ext cx="566738" cy="16144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6986588" y="5643563"/>
                <a:ext cx="461962" cy="21431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7700963" y="4800600"/>
                <a:ext cx="61912" cy="6477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148513" y="3857625"/>
                <a:ext cx="557212" cy="78581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196138" y="3848100"/>
                <a:ext cx="461962" cy="32861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881938" y="4338638"/>
                <a:ext cx="576262" cy="40481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7762875" y="4914900"/>
                <a:ext cx="666750" cy="54292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815263" y="5648325"/>
                <a:ext cx="228600" cy="2286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329238" y="3748088"/>
                <a:ext cx="14859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243763" y="3748088"/>
                <a:ext cx="79533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305801" y="3852863"/>
                <a:ext cx="214313" cy="88106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6505575" y="2990850"/>
                <a:ext cx="452438" cy="69532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6419849" y="1714501"/>
                <a:ext cx="290513" cy="106203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900863" y="1700213"/>
                <a:ext cx="585787" cy="19526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6515100" y="2057400"/>
                <a:ext cx="1000125" cy="70961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7591425" y="2062163"/>
                <a:ext cx="85725" cy="71437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729413" y="2876552"/>
                <a:ext cx="609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7091363" y="2957513"/>
                <a:ext cx="414337" cy="72866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4561460" y="366814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Cohen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0035" y="4925440"/>
              <a:ext cx="1123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Cross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560" y="1036768"/>
            <a:ext cx="4524375" cy="4740593"/>
            <a:chOff x="-47625" y="1232356"/>
            <a:chExt cx="4524375" cy="4740593"/>
          </a:xfrm>
        </p:grpSpPr>
        <p:sp>
          <p:nvSpPr>
            <p:cNvPr id="70" name="TextBox 69"/>
            <p:cNvSpPr txBox="1"/>
            <p:nvPr/>
          </p:nvSpPr>
          <p:spPr>
            <a:xfrm>
              <a:off x="809625" y="1232356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Exploration &amp; Production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7725" y="1876425"/>
              <a:ext cx="27051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Senior Vice President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7725" y="2066925"/>
              <a:ext cx="27051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Jones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38300" y="2400300"/>
              <a:ext cx="11239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Drilling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38300" y="2571750"/>
              <a:ext cx="11239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Taylor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76550" y="2400300"/>
              <a:ext cx="11239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Production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76550" y="2571750"/>
              <a:ext cx="11239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Stock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150" y="2400300"/>
              <a:ext cx="11239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Exploration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8150" y="2571750"/>
              <a:ext cx="11239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Williams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8300" y="314325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Sen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38300" y="350520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Moore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38300" y="388620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Miller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2000" y="3514725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Andrews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000" y="314325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Cross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2000" y="297180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Petrophysical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47625" y="3514725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Smith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47625" y="314325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Cohen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47625" y="297180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G &amp; G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47625" y="388620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Hughes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47625" y="4238625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Ramirez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47625" y="4600575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Bell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47625" y="4962525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Cole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47625" y="533400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Hussain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-47625" y="569595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Kelly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390775" y="3514725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Paine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90775" y="314325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O’Brien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390775" y="297180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Production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352800" y="297180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Resevoir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962026" y="2390775"/>
              <a:ext cx="0" cy="809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205038" y="2324100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52811" y="2390775"/>
              <a:ext cx="0" cy="809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957263" y="2390775"/>
              <a:ext cx="25003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962026" y="2828926"/>
              <a:ext cx="0" cy="809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452811" y="2828926"/>
              <a:ext cx="0" cy="809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09586" y="2919414"/>
              <a:ext cx="78682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09585" y="2924178"/>
              <a:ext cx="0" cy="809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295400" y="2924178"/>
              <a:ext cx="0" cy="809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957512" y="2919413"/>
              <a:ext cx="95827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962274" y="2926030"/>
              <a:ext cx="0" cy="1124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914775" y="2926030"/>
              <a:ext cx="0" cy="1124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205036" y="2895600"/>
              <a:ext cx="0" cy="29527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205038" y="3414711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295400" y="3414711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957511" y="3414711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205038" y="3748089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352800" y="3143250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</a:rPr>
                <a:t>Shapiro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509585" y="3414711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09585" y="3767141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09585" y="4143370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09585" y="4495800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09585" y="4862511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09585" y="5214933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09585" y="5567363"/>
              <a:ext cx="0" cy="1476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CEEC26-EFF0-7BC7-887F-C6D34C2E9857}"/>
              </a:ext>
            </a:extLst>
          </p:cNvPr>
          <p:cNvSpPr txBox="1"/>
          <p:nvPr/>
        </p:nvSpPr>
        <p:spPr>
          <a:xfrm>
            <a:off x="323801" y="6150376"/>
            <a:ext cx="4647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short case study </a:t>
            </a:r>
            <a:endParaRPr lang="en-GB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3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396"/>
    </mc:Choice>
    <mc:Fallback xmlns="">
      <p:transition spd="slow" advTm="161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Leaders With Good Networks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414986"/>
            <a:ext cx="7620000" cy="480060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Let’s find 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4253"/>
          <a:stretch/>
        </p:blipFill>
        <p:spPr>
          <a:xfrm>
            <a:off x="6549" y="980728"/>
            <a:ext cx="9144000" cy="53849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199" y="1337241"/>
            <a:ext cx="83214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914400" lvl="1" indent="-457200">
              <a:spcAft>
                <a:spcPts val="600"/>
              </a:spcAft>
              <a:buClr>
                <a:srgbClr val="0081B3"/>
              </a:buClr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Hear new information early and are able to capitalize on  opportunities that require merging of disparate expertise and insights</a:t>
            </a:r>
          </a:p>
          <a:p>
            <a:pPr marL="914400" lvl="1" indent="-457200">
              <a:spcAft>
                <a:spcPts val="600"/>
              </a:spcAft>
              <a:buClr>
                <a:srgbClr val="0081B3"/>
              </a:buClr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Are likely to be in an organization’s top 20% of high-performers</a:t>
            </a:r>
          </a:p>
          <a:p>
            <a:pPr marL="914400" lvl="1" indent="-457200">
              <a:spcAft>
                <a:spcPts val="600"/>
              </a:spcAft>
              <a:buClr>
                <a:srgbClr val="0081B3"/>
              </a:buClr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Tend to be promoted more rapidly, enjoy</a:t>
            </a:r>
            <a:b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</a:b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greater career mobility, and adapt to</a:t>
            </a:r>
            <a:b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</a:b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changing environments</a:t>
            </a:r>
            <a:b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</a:b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more successfully</a:t>
            </a:r>
          </a:p>
          <a:p>
            <a:pPr marL="914400" lvl="1" indent="-457200">
              <a:spcAft>
                <a:spcPts val="600"/>
              </a:spcAft>
              <a:buClr>
                <a:srgbClr val="0081B3"/>
              </a:buClr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Are more influential in corporate</a:t>
            </a:r>
            <a:b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</a:b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structures and organizations</a:t>
            </a:r>
            <a:b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</a:b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that are more complex</a:t>
            </a:r>
            <a:b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</a:b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(boosts performance</a:t>
            </a:r>
            <a:b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</a:br>
            <a:r>
              <a:rPr lang="en-US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by 75%)</a:t>
            </a:r>
          </a:p>
          <a:p>
            <a:pPr lvl="1">
              <a:spcAft>
                <a:spcPts val="600"/>
              </a:spcAft>
              <a:buClr>
                <a:srgbClr val="0081B3"/>
              </a:buClr>
              <a:buFont typeface="Arial" pitchFamily="34" charset="0"/>
              <a:buChar char="•"/>
            </a:pPr>
            <a:endParaRPr lang="en-US" sz="2200" kern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27"/>
    </mc:Choice>
    <mc:Fallback xmlns="">
      <p:transition spd="slow" advTm="629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Biases in Your Network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0" y="1414986"/>
            <a:ext cx="7620000" cy="4800600"/>
          </a:xfrm>
        </p:spPr>
        <p:txBody>
          <a:bodyPr/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4253"/>
          <a:stretch/>
        </p:blipFill>
        <p:spPr>
          <a:xfrm>
            <a:off x="0" y="1289154"/>
            <a:ext cx="9144000" cy="534399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1625" y="1569109"/>
            <a:ext cx="3730083" cy="47418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Clr>
                <a:srgbClr val="007FB3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F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Immediacy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and now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F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Proximity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see you frequently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F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Birds of a feather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flock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F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Relational-Inertia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stay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change</a:t>
            </a:r>
          </a:p>
          <a:p>
            <a:pPr lvl="1"/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88"/>
    </mc:Choice>
    <mc:Fallback xmlns="">
      <p:transition spd="slow" advTm="55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Leader Network Diagnostic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44588"/>
            <a:ext cx="5616624" cy="46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04"/>
    </mc:Choice>
    <mc:Fallback xmlns="">
      <p:transition spd="slow" advTm="1940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Leader Network Diagnostic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9160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Why did you choose the people you chose?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What are you giving and getting in these relationships?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5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01"/>
    </mc:Choice>
    <mc:Fallback xmlns="">
      <p:transition spd="slow" advTm="574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2015 CAMS 055 Corporate PowerPoin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31800" y="393701"/>
            <a:ext cx="8244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Key Aspects of Networks</a:t>
            </a:r>
            <a:endParaRPr lang="en-US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91607"/>
          </a:xfrm>
        </p:spPr>
        <p:txBody>
          <a:bodyPr/>
          <a:lstStyle/>
          <a:p>
            <a:r>
              <a:rPr lang="en-GB" dirty="0"/>
              <a:t>Open</a:t>
            </a:r>
          </a:p>
          <a:p>
            <a:r>
              <a:rPr lang="en-GB" dirty="0"/>
              <a:t>Diverse</a:t>
            </a:r>
          </a:p>
          <a:p>
            <a:r>
              <a:rPr lang="en-GB" dirty="0"/>
              <a:t>Deep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8" b="4253"/>
          <a:stretch/>
        </p:blipFill>
        <p:spPr>
          <a:xfrm>
            <a:off x="0" y="1016758"/>
            <a:ext cx="9144000" cy="539645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5834" y="1374243"/>
            <a:ext cx="4128247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 who have an effective network: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0467" y="2593222"/>
            <a:ext cx="3760806" cy="347382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Arial" pitchFamily="34" charset="0"/>
              <a:buAutoNum type="arabicPeriod"/>
            </a:pPr>
            <a:r>
              <a:rPr lang="en-US" dirty="0">
                <a:solidFill>
                  <a:srgbClr val="68BD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>
                <a:solidFill>
                  <a:srgbClr val="007F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>
                <a:solidFill>
                  <a:srgbClr val="FBB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6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12"/>
    </mc:Choice>
    <mc:Fallback xmlns="">
      <p:transition spd="slow" advTm="35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34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0.5|2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51.2|6.2|8|5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1|9|9.5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0.6|7.2|14.2|13.2|4.7|1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8.1|12|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2.6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|21|1.1|0.6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4|5.9|6.7|3.8|7.1|3.7|9.2|3.5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"/>
</p:tagLst>
</file>

<file path=ppt/theme/theme1.xml><?xml version="1.0" encoding="utf-8"?>
<a:theme xmlns:a="http://schemas.openxmlformats.org/drawingml/2006/main" name="3_Default Design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efault Design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xeter dark blue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xeter dark blue" id="{ED64C524-6223-4DE7-BAC4-64B163F0668F}" vid="{D9F6E4D0-42D3-48BF-9E6A-C07B7EB8B675}"/>
    </a:ext>
  </a:extLst>
</a:theme>
</file>

<file path=ppt/theme/theme5.xml><?xml version="1.0" encoding="utf-8"?>
<a:theme xmlns:a="http://schemas.openxmlformats.org/drawingml/2006/main" name="6_Default Design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Default Design">
  <a:themeElements>
    <a:clrScheme name="1_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Century Gothic"/>
        <a:ea typeface=""/>
        <a:cs typeface="Arial"/>
      </a:majorFont>
      <a:minorFont>
        <a:latin typeface="Century Gothic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27157</TotalTime>
  <Words>1465</Words>
  <Application>Microsoft Office PowerPoint</Application>
  <PresentationFormat>On-screen Show (4:3)</PresentationFormat>
  <Paragraphs>251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Georgia</vt:lpstr>
      <vt:lpstr>Roboto</vt:lpstr>
      <vt:lpstr>Roboto Slab</vt:lpstr>
      <vt:lpstr>Times New Roman</vt:lpstr>
      <vt:lpstr>Wingdings 2</vt:lpstr>
      <vt:lpstr>3_Default Design</vt:lpstr>
      <vt:lpstr>4_Default Design</vt:lpstr>
      <vt:lpstr>5_Default Design</vt:lpstr>
      <vt:lpstr>exeter dark blue</vt:lpstr>
      <vt:lpstr>6_Default Design</vt:lpstr>
      <vt:lpstr>7_Default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Diagnosing Your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TIPS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</dc:creator>
  <cp:lastModifiedBy>Vincent King</cp:lastModifiedBy>
  <cp:revision>635</cp:revision>
  <cp:lastPrinted>2017-03-21T15:15:20Z</cp:lastPrinted>
  <dcterms:created xsi:type="dcterms:W3CDTF">2009-01-10T17:49:08Z</dcterms:created>
  <dcterms:modified xsi:type="dcterms:W3CDTF">2023-11-24T13:48:52Z</dcterms:modified>
</cp:coreProperties>
</file>