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22"/>
  </p:notesMasterIdLst>
  <p:sldIdLst>
    <p:sldId id="378" r:id="rId4"/>
    <p:sldId id="379" r:id="rId5"/>
    <p:sldId id="370" r:id="rId6"/>
    <p:sldId id="383" r:id="rId7"/>
    <p:sldId id="386" r:id="rId8"/>
    <p:sldId id="380" r:id="rId9"/>
    <p:sldId id="387" r:id="rId10"/>
    <p:sldId id="389" r:id="rId11"/>
    <p:sldId id="388" r:id="rId12"/>
    <p:sldId id="390" r:id="rId13"/>
    <p:sldId id="391" r:id="rId14"/>
    <p:sldId id="381" r:id="rId15"/>
    <p:sldId id="392" r:id="rId16"/>
    <p:sldId id="393" r:id="rId17"/>
    <p:sldId id="384" r:id="rId18"/>
    <p:sldId id="394" r:id="rId19"/>
    <p:sldId id="385" r:id="rId20"/>
    <p:sldId id="357"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71" d="100"/>
          <a:sy n="71" d="100"/>
        </p:scale>
        <p:origin x="2052" y="6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my favourite concepts when talking about cloud is the ability to destroy and rebuild resources</a:t>
            </a:r>
            <a:r>
              <a:rPr lang="en-GB" baseline="0" dirty="0" smtClean="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smtClean="0"/>
          </a:p>
          <a:p>
            <a:r>
              <a:rPr lang="en-GB" baseline="0" dirty="0" smtClean="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smtClean="0"/>
          </a:p>
          <a:p>
            <a:r>
              <a:rPr lang="en-GB" baseline="0" dirty="0" smtClean="0"/>
              <a:t>Patching, vulnerability management, and Cloud Security Posture Management are big topics, and I have a completely separate rant about them…. See me after class if you are interested.</a:t>
            </a:r>
          </a:p>
          <a:p>
            <a:endParaRPr lang="en-GB" baseline="0" dirty="0" smtClean="0"/>
          </a:p>
          <a:p>
            <a:r>
              <a:rPr lang="en-GB" dirty="0" smtClean="0"/>
              <a:t>Needless to say they are all important and creating</a:t>
            </a:r>
            <a:r>
              <a:rPr lang="en-GB" baseline="0" dirty="0" smtClean="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smtClean="0"/>
          </a:p>
          <a:p>
            <a:r>
              <a:rPr lang="en-GB" baseline="0" dirty="0" smtClean="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Google - borehole - fallout shelter</a:t>
            </a:r>
          </a:p>
          <a:p>
            <a:endParaRPr lang="en-GB" baseline="0" dirty="0" smtClean="0"/>
          </a:p>
          <a:p>
            <a:r>
              <a:rPr lang="en-GB" baseline="0" dirty="0" smtClean="0"/>
              <a:t>Anti-best practice slides – don’t read</a:t>
            </a:r>
          </a:p>
          <a:p>
            <a:endParaRPr lang="en-GB" baseline="0" dirty="0" smtClean="0"/>
          </a:p>
          <a:p>
            <a:r>
              <a:rPr lang="en-GB" baseline="0" dirty="0" smtClean="0"/>
              <a:t>Rush out and buy tools - we need people, processes, and technology.</a:t>
            </a:r>
          </a:p>
          <a:p>
            <a:endParaRPr lang="en-GB" baseline="0" dirty="0" smtClean="0"/>
          </a:p>
          <a:p>
            <a:r>
              <a:rPr lang="en-GB" baseline="0" dirty="0" smtClean="0"/>
              <a:t>There are a lot of options!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Leads to another problem – overwhelming</a:t>
            </a:r>
          </a:p>
          <a:p>
            <a:endParaRPr lang="en-GB" baseline="0" dirty="0" smtClean="0"/>
          </a:p>
          <a:p>
            <a:r>
              <a:rPr lang="en-GB" baseline="0" dirty="0" smtClean="0"/>
              <a:t>Start small and build. Cloud Transformation - bake-in security</a:t>
            </a:r>
          </a:p>
          <a:p>
            <a:endParaRPr lang="en-GB" baseline="0" dirty="0" smtClean="0"/>
          </a:p>
          <a:p>
            <a:r>
              <a:rPr lang="en-GB" baseline="0" dirty="0" smtClean="0"/>
              <a:t>Tools and processes – </a:t>
            </a:r>
            <a:r>
              <a:rPr lang="en-GB" baseline="0" dirty="0" err="1" smtClean="0"/>
              <a:t>IaC</a:t>
            </a:r>
            <a:endParaRPr lang="en-GB" baseline="0" dirty="0" smtClean="0"/>
          </a:p>
          <a:p>
            <a:endParaRPr lang="en-GB" baseline="0" dirty="0" smtClean="0"/>
          </a:p>
          <a:p>
            <a:r>
              <a:rPr lang="en-GB" baseline="0" dirty="0" smtClean="0"/>
              <a:t>Use native resources in the Cloud.</a:t>
            </a:r>
          </a:p>
          <a:p>
            <a:endParaRPr lang="en-GB" baseline="0" dirty="0" smtClean="0"/>
          </a:p>
          <a:p>
            <a:r>
              <a:rPr lang="en-GB" baseline="0" dirty="0" smtClean="0"/>
              <a:t>Setting policies - without limiting innovation.</a:t>
            </a:r>
          </a:p>
          <a:p>
            <a:endParaRPr lang="en-GB" baseline="0" dirty="0" smtClean="0"/>
          </a:p>
          <a:p>
            <a:r>
              <a:rPr lang="en-GB" baseline="0" dirty="0" smtClean="0"/>
              <a:t>Enable secure, reliable, and repeatable deployments for our operational teams and the Business.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15</a:t>
            </a:fld>
            <a:endParaRPr lang="en-GB"/>
          </a:p>
        </p:txBody>
      </p:sp>
    </p:spTree>
    <p:extLst>
      <p:ext uri="{BB962C8B-B14F-4D97-AF65-F5344CB8AC3E}">
        <p14:creationId xmlns:p14="http://schemas.microsoft.com/office/powerpoint/2010/main" val="325493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smtClean="0"/>
              <a:t>Too often</a:t>
            </a:r>
            <a:r>
              <a:rPr lang="en-GB" baseline="0" dirty="0" smtClean="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smtClean="0"/>
              <a:t>WebApp</a:t>
            </a:r>
            <a:r>
              <a:rPr lang="en-GB" baseline="0" dirty="0" smtClean="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smtClean="0"/>
              <a:t>jumpbox</a:t>
            </a:r>
            <a:r>
              <a:rPr lang="en-GB" baseline="0" dirty="0" smtClean="0"/>
              <a:t>.  </a:t>
            </a:r>
          </a:p>
          <a:p>
            <a:pPr marL="241584" indent="-241584">
              <a:buAutoNum type="arabicPeriod"/>
            </a:pPr>
            <a:r>
              <a:rPr lang="en-GB" baseline="0" dirty="0" smtClean="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smtClean="0"/>
              <a:t>Policies are the guardrails that protect us from ourselves.  Use the to create a safe area for developers to work in.</a:t>
            </a:r>
          </a:p>
          <a:p>
            <a:pPr marL="241584" indent="-241584">
              <a:buAutoNum type="arabicPeriod"/>
            </a:pPr>
            <a:r>
              <a:rPr lang="en-GB" baseline="0" dirty="0" smtClean="0"/>
              <a:t>Having compliance statistics available isn’t the end of the story.  Use this data to praise the good, and highlight the bad.  </a:t>
            </a:r>
          </a:p>
          <a:p>
            <a:pPr marL="241584" indent="-241584">
              <a:buAutoNum type="arabicPeriod"/>
            </a:pPr>
            <a:r>
              <a:rPr lang="en-GB" baseline="0" dirty="0" smtClean="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16</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17</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of you that do</a:t>
            </a:r>
            <a:r>
              <a:rPr lang="en-GB" baseline="0" dirty="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How we are going to “do” </a:t>
            </a:r>
            <a:r>
              <a:rPr lang="en-GB" baseline="0" dirty="0" err="1"/>
              <a:t>DevSecOps</a:t>
            </a:r>
            <a:r>
              <a:rPr lang="en-GB" baseline="0" dirty="0"/>
              <a:t>; Who is involved; and When it is happening.</a:t>
            </a:r>
          </a:p>
          <a:p>
            <a:endParaRPr lang="en-GB" baseline="0" dirty="0"/>
          </a:p>
          <a:p>
            <a:r>
              <a:rPr lang="en-GB" baseline="0" dirty="0"/>
              <a:t>This presentation is not a discussion of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a:solidFill>
                  <a:schemeClr val="tx1"/>
                </a:solidFill>
              </a:rPr>
              <a:t>How we’re funded</a:t>
            </a:r>
          </a:p>
          <a:p>
            <a:r>
              <a:rPr lang="en-GB" sz="700" b="1" dirty="0">
                <a:solidFill>
                  <a:schemeClr val="tx1"/>
                </a:solidFill>
              </a:rPr>
              <a:t>Public</a:t>
            </a:r>
            <a:r>
              <a:rPr lang="en-GB" sz="700" b="1" baseline="0" dirty="0">
                <a:solidFill>
                  <a:schemeClr val="tx1"/>
                </a:solidFill>
              </a:rPr>
              <a:t> facing</a:t>
            </a:r>
            <a:endParaRPr lang="en-GB" sz="700" b="1" dirty="0">
              <a:solidFill>
                <a:schemeClr val="tx1"/>
              </a:solidFill>
            </a:endParaRPr>
          </a:p>
          <a:p>
            <a:r>
              <a:rPr lang="en-GB" sz="700" dirty="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a:solidFill>
                  <a:schemeClr val="tx1"/>
                </a:solidFill>
              </a:rPr>
              <a:t>charging the firms we regulate a fee</a:t>
            </a:r>
          </a:p>
          <a:p>
            <a:pPr marL="171450" indent="-171450">
              <a:buFont typeface="Arial" panose="020B0604020202020204" pitchFamily="34" charset="0"/>
              <a:buChar char="•"/>
            </a:pPr>
            <a:r>
              <a:rPr lang="en-GB" sz="700" dirty="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a:solidFill>
                  <a:schemeClr val="tx1"/>
                </a:solidFill>
              </a:rPr>
              <a:t>charging for the cost of producing banknotes</a:t>
            </a:r>
          </a:p>
          <a:p>
            <a:pPr marL="171450" indent="-171450">
              <a:buFont typeface="Arial" panose="020B0604020202020204" pitchFamily="34" charset="0"/>
              <a:buChar char="•"/>
            </a:pPr>
            <a:r>
              <a:rPr lang="en-GB" sz="700" dirty="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a:solidFill>
                  <a:schemeClr val="tx1"/>
                </a:solidFill>
              </a:rPr>
              <a:t>investing the capital we have built up over 300 years</a:t>
            </a:r>
          </a:p>
          <a:p>
            <a:endParaRPr lang="en-GB" sz="700" dirty="0">
              <a:solidFill>
                <a:schemeClr val="tx1"/>
              </a:solidFill>
            </a:endParaRPr>
          </a:p>
          <a:p>
            <a:r>
              <a:rPr lang="en-GB" sz="700" b="1" dirty="0">
                <a:solidFill>
                  <a:schemeClr val="tx1"/>
                </a:solidFill>
              </a:rPr>
              <a:t>The magic behind</a:t>
            </a:r>
            <a:r>
              <a:rPr lang="en-GB" sz="700" b="1" baseline="0" dirty="0">
                <a:solidFill>
                  <a:schemeClr val="tx1"/>
                </a:solidFill>
              </a:rPr>
              <a:t> the curtains</a:t>
            </a:r>
            <a:endParaRPr lang="en-GB" sz="700" b="1" dirty="0">
              <a:solidFill>
                <a:schemeClr val="tx1"/>
              </a:solidFill>
            </a:endParaRPr>
          </a:p>
          <a:p>
            <a:r>
              <a:rPr lang="en-GB" sz="700" dirty="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a:t>
            </a:r>
            <a:r>
              <a:rPr lang="en-GB" sz="700" dirty="0" smtClean="0">
                <a:solidFill>
                  <a:schemeClr val="tx1"/>
                </a:solidFill>
              </a:rPr>
              <a:t>£</a:t>
            </a:r>
            <a:r>
              <a:rPr lang="en-GB" sz="700" smtClean="0">
                <a:solidFill>
                  <a:schemeClr val="tx1"/>
                </a:solidFill>
              </a:rPr>
              <a:t>1 Trillion</a:t>
            </a:r>
            <a:r>
              <a:rPr lang="en-GB" sz="700" dirty="0">
                <a:solidFill>
                  <a:schemeClr val="tx1"/>
                </a:solidFill>
              </a:rPr>
              <a:t> on its peak value day (</a:t>
            </a:r>
            <a:r>
              <a:rPr lang="en-GB" sz="700" dirty="0" smtClean="0">
                <a:solidFill>
                  <a:schemeClr val="tx1"/>
                </a:solidFill>
              </a:rPr>
              <a:t>30 September </a:t>
            </a:r>
            <a:r>
              <a:rPr lang="en-GB" sz="700" dirty="0">
                <a:solidFill>
                  <a:schemeClr val="tx1"/>
                </a:solidFill>
              </a:rPr>
              <a:t>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a:solidFill>
                <a:schemeClr val="tx1"/>
              </a:solidFill>
            </a:endParaRPr>
          </a:p>
          <a:p>
            <a:r>
              <a:rPr lang="en-GB" sz="700" dirty="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a:solidFill>
                <a:schemeClr val="tx1"/>
              </a:solidFill>
            </a:endParaRPr>
          </a:p>
          <a:p>
            <a:r>
              <a:rPr lang="en-GB" sz="700" b="1" dirty="0">
                <a:solidFill>
                  <a:schemeClr val="tx1"/>
                </a:solidFill>
              </a:rPr>
              <a:t>Now</a:t>
            </a:r>
            <a:r>
              <a:rPr lang="en-GB" sz="700" b="1" baseline="0" dirty="0">
                <a:solidFill>
                  <a:schemeClr val="tx1"/>
                </a:solidFill>
              </a:rPr>
              <a:t> and looking into t</a:t>
            </a:r>
            <a:r>
              <a:rPr lang="en-GB" sz="700" b="1" dirty="0">
                <a:solidFill>
                  <a:schemeClr val="tx1"/>
                </a:solidFill>
              </a:rPr>
              <a:t>he Future</a:t>
            </a:r>
          </a:p>
          <a:p>
            <a:r>
              <a:rPr lang="en-GB" sz="700" dirty="0">
                <a:solidFill>
                  <a:schemeClr val="tx1"/>
                </a:solidFill>
              </a:rPr>
              <a:t>Due to the</a:t>
            </a:r>
            <a:r>
              <a:rPr lang="en-GB" sz="700" baseline="0" dirty="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how</a:t>
            </a:r>
            <a:r>
              <a:rPr lang="en-GB" baseline="0" dirty="0" smtClean="0"/>
              <a:t> do we fix it, and where should Security live in the SDLC?  Well … everywhere.</a:t>
            </a:r>
          </a:p>
          <a:p>
            <a:r>
              <a:rPr lang="en-GB" baseline="0" dirty="0" smtClean="0"/>
              <a:t>Work must be done to create a culture of collaboration between development, operations, and security with engagement being established as the earliest stages of a project or change, and running throughout the lifecycle.</a:t>
            </a:r>
          </a:p>
          <a:p>
            <a:endParaRPr lang="en-GB" baseline="0" dirty="0" smtClean="0"/>
          </a:p>
          <a:p>
            <a:r>
              <a:rPr lang="en-GB" baseline="0" dirty="0" smtClean="0"/>
              <a:t>Too often Security, like testing, is an afterthought.  Problems are found too </a:t>
            </a:r>
            <a:r>
              <a:rPr lang="en-GB" baseline="0" dirty="0" err="1" smtClean="0"/>
              <a:t>lates</a:t>
            </a:r>
            <a:r>
              <a:rPr lang="en-GB" baseline="0" dirty="0" smtClean="0"/>
              <a:t> to be corrected in time, and the system moves forward, running at risk.  Here starts the technical debt spiral.  Promises of, “we’ll fix this later” are rarely delivered due to other pressures.</a:t>
            </a:r>
          </a:p>
          <a:p>
            <a:endParaRPr lang="en-GB" baseline="0" dirty="0" smtClean="0"/>
          </a:p>
          <a:p>
            <a:r>
              <a:rPr lang="en-GB" baseline="0" dirty="0" smtClean="0"/>
              <a:t>Add in Cloud to this situation and part of this debt could lead to a major compromise or data breach.</a:t>
            </a:r>
          </a:p>
          <a:p>
            <a:endParaRPr lang="en-GB" baseline="0" dirty="0" smtClean="0"/>
          </a:p>
          <a:p>
            <a:r>
              <a:rPr lang="en-GB" baseline="0" dirty="0" smtClean="0"/>
              <a:t>As part of the culture change required to fully adopt </a:t>
            </a:r>
            <a:r>
              <a:rPr lang="en-GB" baseline="0" dirty="0" err="1" smtClean="0"/>
              <a:t>DevSecOps</a:t>
            </a:r>
            <a:r>
              <a:rPr lang="en-GB" baseline="0" dirty="0" smtClean="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real terms, developers within an organisation fall within the “80/20” divide.  80% typically work on legacy systems fixing bugs and adding features to an already established application</a:t>
            </a:r>
          </a:p>
          <a:p>
            <a:endParaRPr lang="en-GB" baseline="0" dirty="0" smtClean="0"/>
          </a:p>
          <a:p>
            <a:r>
              <a:rPr lang="en-GB" baseline="0" dirty="0" smtClean="0"/>
              <a:t>The other 20% are, typically, more senior or proactive </a:t>
            </a:r>
            <a:r>
              <a:rPr lang="en-GB" baseline="0" dirty="0" err="1" smtClean="0"/>
              <a:t>devs</a:t>
            </a:r>
            <a:r>
              <a:rPr lang="en-GB" baseline="0" dirty="0" smtClean="0"/>
              <a:t> that want to use all the cool new tools and resources.  They will seek out new processes and work with the latest, possibly less established, components, but are highly trusted.</a:t>
            </a:r>
          </a:p>
          <a:p>
            <a:endParaRPr lang="en-GB" baseline="0" dirty="0" smtClean="0"/>
          </a:p>
          <a:p>
            <a:r>
              <a:rPr lang="en-GB" baseline="0" dirty="0" smtClean="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smtClean="0"/>
          </a:p>
          <a:p>
            <a:r>
              <a:rPr lang="en-GB" baseline="0" dirty="0" smtClean="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baseline="0" dirty="0" smtClean="0"/>
          </a:p>
          <a:p>
            <a:r>
              <a:rPr lang="en-GB" baseline="0" dirty="0" smtClean="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smtClean="0"/>
          </a:p>
          <a:p>
            <a:r>
              <a:rPr lang="en-GB" baseline="0" dirty="0" smtClean="0"/>
              <a:t>Similarly, the ambition to use containers is noble, but can inadvertently introduce vulnerabilities.  An approved list of images should be created, and maintained, to allow developers to work quickly and efficiently. </a:t>
            </a:r>
          </a:p>
          <a:p>
            <a:endParaRPr lang="en-GB" baseline="0" dirty="0" smtClean="0"/>
          </a:p>
          <a:p>
            <a:r>
              <a:rPr lang="en-GB" baseline="0" dirty="0" smtClean="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Cloud automation and Everything as Code should be major considerations of the </a:t>
            </a:r>
            <a:r>
              <a:rPr lang="en-GB" dirty="0" err="1" smtClean="0"/>
              <a:t>DevSecOps</a:t>
            </a:r>
            <a:r>
              <a:rPr lang="en-GB" dirty="0" smtClean="0"/>
              <a:t> culture.  Replacing manual processes in application installation and configuration will provide predictable, reliable, secure, and faster deployments.</a:t>
            </a:r>
          </a:p>
          <a:p>
            <a:endParaRPr lang="en-GB" dirty="0" smtClean="0"/>
          </a:p>
          <a:p>
            <a:r>
              <a:rPr lang="en-GB" dirty="0" smtClean="0"/>
              <a:t>Documenting use</a:t>
            </a:r>
            <a:r>
              <a:rPr lang="en-GB" baseline="0" dirty="0" smtClean="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smtClean="0"/>
          </a:p>
          <a:p>
            <a:r>
              <a:rPr lang="en-GB" baseline="0" dirty="0" smtClean="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smtClean="0"/>
          </a:p>
          <a:p>
            <a:r>
              <a:rPr lang="en-GB" baseline="0" dirty="0" smtClean="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smtClean="0"/>
          </a:p>
          <a:p>
            <a:r>
              <a:rPr lang="en-GB" baseline="0" dirty="0" smtClean="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0.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0.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4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4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0.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p:txBody>
          <a:bodyPr/>
          <a:lstStyle/>
          <a:p>
            <a:r>
              <a:rPr lang="en-GB" dirty="0"/>
              <a:t>Shift-left Security: More than just a catchphrase</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The “Scary” </a:t>
            </a:r>
            <a:r>
              <a:rPr lang="en-GB" dirty="0" smtClean="0"/>
              <a:t>Slide No.3</a:t>
            </a:r>
            <a:endParaRPr lang="en-GB" dirty="0"/>
          </a:p>
        </p:txBody>
      </p:sp>
      <p:pic>
        <p:nvPicPr>
          <p:cNvPr id="3" name="Picture 2">
            <a:extLst>
              <a:ext uri="{FF2B5EF4-FFF2-40B4-BE49-F238E27FC236}">
                <a16:creationId xmlns:a16="http://schemas.microsoft.com/office/drawing/2014/main" id="{9424FEFE-A104-78F7-92FE-6FB4A430E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16"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DA61E991-F7AE-9D1E-1D57-FECE172A74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36F5F150-5AF8-2B38-D1A6-59FD766ED0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CB1F3EF9-86FC-E984-BC27-699E93CC3E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9238B451-1FBE-22D7-D460-E60E51B6DC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4423" y="994673"/>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096" y="3350423"/>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149" y="2908131"/>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8121" y="4807353"/>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1395" y="5373608"/>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5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1004717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endParaRPr lang="en-GB" sz="2000" dirty="0" smtClean="0">
                <a:latin typeface="Arial" panose="020B0604020202020204" pitchFamily="34" charset="0"/>
                <a:cs typeface="Arial" panose="020B0604020202020204" pitchFamily="34" charset="0"/>
              </a:endParaRPr>
            </a:p>
            <a:p>
              <a:pPr algn="ctr"/>
              <a:r>
                <a:rPr lang="en-GB" sz="2000" dirty="0" smtClean="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a:t>
              </a:r>
              <a:r>
                <a:rPr lang="en-US" sz="1200" dirty="0" smtClean="0">
                  <a:latin typeface="Arial" panose="020B0604020202020204" pitchFamily="34" charset="0"/>
                  <a:cs typeface="Arial" panose="020B0604020202020204" pitchFamily="34" charset="0"/>
                </a:rPr>
                <a:t>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Stop reading this slide!</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46239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smtClean="0"/>
              <a:t>Document Classification: </a:t>
            </a:r>
            <a:r>
              <a:rPr lang="en-GB" dirty="0" smtClean="0">
                <a:solidFill>
                  <a:srgbClr val="00B050"/>
                </a:solidFill>
              </a:rPr>
              <a:t>Green</a:t>
            </a:r>
            <a:endParaRPr lang="en-GB" dirty="0">
              <a:solidFill>
                <a:srgbClr val="00B050"/>
              </a:solidFill>
            </a:endParaRP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Pluralsight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Gerrit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xUnit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Splunk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SolarWinds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RSA </a:t>
                </a:r>
                <a:r>
                  <a:rPr lang="en-US" sz="800" dirty="0" err="1" smtClean="0">
                    <a:latin typeface="Arial" panose="020B0604020202020204" pitchFamily="34" charset="0"/>
                    <a:cs typeface="Arial" panose="020B0604020202020204" pitchFamily="34" charset="0"/>
                  </a:rPr>
                  <a:t>NetWitness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ThreatConnect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HashiCorp</a:t>
                </a:r>
                <a:r>
                  <a:rPr lang="en-US" sz="800" dirty="0" smtClean="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nmap</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HackerOne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ServiceNow</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Spiceworks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BeyondTrust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CloudTrail</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a:t>
                </a:r>
                <a:r>
                  <a:rPr lang="en-US" sz="800" dirty="0" smtClean="0">
                    <a:latin typeface="Arial" panose="020B0604020202020204" pitchFamily="34" charset="0"/>
                    <a:cs typeface="Arial" panose="020B0604020202020204" pitchFamily="34" charset="0"/>
                  </a:rPr>
                  <a:t>!  You will hurt your eyes.</a:t>
                </a:r>
                <a:endParaRPr lang="en-US" sz="800" dirty="0">
                  <a:latin typeface="Arial" panose="020B0604020202020204" pitchFamily="34" charset="0"/>
                  <a:cs typeface="Arial" panose="020B0604020202020204" pitchFamily="34" charset="0"/>
                </a:endParaRP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Ansible</a:t>
                </a:r>
                <a:endParaRPr lang="en-US" sz="800" dirty="0" smtClean="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SaltStack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CloudFormation</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NodeJS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SonarLint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DeepSource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SonarQube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JetBrains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GitLab</a:t>
                </a:r>
                <a:endParaRPr lang="en-US" sz="800" dirty="0" smtClean="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BitBucket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Artifactory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ReSharper</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VSCode</a:t>
                </a:r>
                <a:endParaRPr lang="en-US" sz="800" dirty="0" smtClean="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VeraCode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TestComplete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Atlassian</a:t>
                </a:r>
                <a:r>
                  <a:rPr lang="en-US" sz="800" dirty="0" smtClean="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smtClean="0">
                <a:latin typeface="Arial" panose="020B0604020202020204" pitchFamily="34" charset="0"/>
                <a:cs typeface="Arial" panose="020B0604020202020204" pitchFamily="34" charset="0"/>
              </a:rPr>
              <a:t>DevSecOps</a:t>
            </a:r>
            <a:endParaRPr lang="en-GB" sz="2800" dirty="0" smtClean="0">
              <a:latin typeface="Arial" panose="020B0604020202020204" pitchFamily="34" charset="0"/>
              <a:cs typeface="Arial" panose="020B0604020202020204" pitchFamily="34" charset="0"/>
            </a:endParaRPr>
          </a:p>
          <a:p>
            <a:pPr algn="ctr"/>
            <a:r>
              <a:rPr lang="en-GB" sz="2800" dirty="0" smtClean="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Monitoring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pic>
        <p:nvPicPr>
          <p:cNvPr id="5" name="Picture 4">
            <a:extLst>
              <a:ext uri="{FF2B5EF4-FFF2-40B4-BE49-F238E27FC236}">
                <a16:creationId xmlns:a16="http://schemas.microsoft.com/office/drawing/2014/main" id="{6A9A8DD6-10B5-8C99-1B9D-A264A444A2F2}"/>
              </a:ext>
            </a:extLst>
          </p:cNvPr>
          <p:cNvPicPr>
            <a:picLocks noChangeAspect="1"/>
          </p:cNvPicPr>
          <p:nvPr/>
        </p:nvPicPr>
        <p:blipFill>
          <a:blip r:embed="rId3"/>
          <a:stretch>
            <a:fillRect/>
          </a:stretch>
        </p:blipFill>
        <p:spPr>
          <a:xfrm>
            <a:off x="3596520" y="1276349"/>
            <a:ext cx="4670425" cy="4429229"/>
          </a:xfrm>
          <a:prstGeom prst="rect">
            <a:avLst/>
          </a:prstGeom>
        </p:spPr>
      </p:pic>
      <p:sp>
        <p:nvSpPr>
          <p:cNvPr id="6" name="TextBox 5">
            <a:extLst>
              <a:ext uri="{FF2B5EF4-FFF2-40B4-BE49-F238E27FC236}">
                <a16:creationId xmlns:a16="http://schemas.microsoft.com/office/drawing/2014/main" id="{03A1A503-B631-31DD-0E87-1B64D5D9E4BC}"/>
              </a:ext>
            </a:extLst>
          </p:cNvPr>
          <p:cNvSpPr txBox="1"/>
          <p:nvPr/>
        </p:nvSpPr>
        <p:spPr>
          <a:xfrm>
            <a:off x="5270429" y="1756122"/>
            <a:ext cx="1322606" cy="584775"/>
          </a:xfrm>
          <a:prstGeom prst="rect">
            <a:avLst/>
          </a:prstGeom>
          <a:noFill/>
        </p:spPr>
        <p:txBody>
          <a:bodyPr wrap="none" rtlCol="0">
            <a:spAutoFit/>
          </a:bodyPr>
          <a:lstStyle/>
          <a:p>
            <a:r>
              <a:rPr lang="en-GB" sz="3200" dirty="0"/>
              <a:t>People</a:t>
            </a:r>
          </a:p>
        </p:txBody>
      </p:sp>
      <p:sp>
        <p:nvSpPr>
          <p:cNvPr id="7" name="TextBox 6">
            <a:extLst>
              <a:ext uri="{FF2B5EF4-FFF2-40B4-BE49-F238E27FC236}">
                <a16:creationId xmlns:a16="http://schemas.microsoft.com/office/drawing/2014/main" id="{0A7E06BE-7ABB-3A0A-E785-DC1C8180CAD6}"/>
              </a:ext>
            </a:extLst>
          </p:cNvPr>
          <p:cNvSpPr txBox="1"/>
          <p:nvPr/>
        </p:nvSpPr>
        <p:spPr>
          <a:xfrm>
            <a:off x="3873429" y="4078276"/>
            <a:ext cx="1131913" cy="461665"/>
          </a:xfrm>
          <a:prstGeom prst="rect">
            <a:avLst/>
          </a:prstGeom>
          <a:noFill/>
        </p:spPr>
        <p:txBody>
          <a:bodyPr wrap="none" rtlCol="0">
            <a:spAutoFit/>
          </a:bodyPr>
          <a:lstStyle/>
          <a:p>
            <a:r>
              <a:rPr lang="en-GB" sz="2400" dirty="0"/>
              <a:t>Process</a:t>
            </a:r>
          </a:p>
        </p:txBody>
      </p:sp>
      <p:sp>
        <p:nvSpPr>
          <p:cNvPr id="8" name="TextBox 7">
            <a:extLst>
              <a:ext uri="{FF2B5EF4-FFF2-40B4-BE49-F238E27FC236}">
                <a16:creationId xmlns:a16="http://schemas.microsoft.com/office/drawing/2014/main" id="{26879CB8-0388-FA77-EA6D-9D66AB1CFA01}"/>
              </a:ext>
            </a:extLst>
          </p:cNvPr>
          <p:cNvSpPr txBox="1"/>
          <p:nvPr/>
        </p:nvSpPr>
        <p:spPr>
          <a:xfrm>
            <a:off x="6702561" y="4109054"/>
            <a:ext cx="1357744" cy="400110"/>
          </a:xfrm>
          <a:prstGeom prst="rect">
            <a:avLst/>
          </a:prstGeom>
          <a:noFill/>
        </p:spPr>
        <p:txBody>
          <a:bodyPr wrap="none" rtlCol="0">
            <a:spAutoFit/>
          </a:bodyPr>
          <a:lstStyle/>
          <a:p>
            <a:r>
              <a:rPr lang="en-GB" sz="2000" dirty="0"/>
              <a:t>Technology</a:t>
            </a:r>
          </a:p>
        </p:txBody>
      </p:sp>
      <p:sp>
        <p:nvSpPr>
          <p:cNvPr id="15" name="TextBox 14">
            <a:extLst>
              <a:ext uri="{FF2B5EF4-FFF2-40B4-BE49-F238E27FC236}">
                <a16:creationId xmlns:a16="http://schemas.microsoft.com/office/drawing/2014/main" id="{D7F76B21-916B-BCDA-14D8-4F3BDF940EE6}"/>
              </a:ext>
            </a:extLst>
          </p:cNvPr>
          <p:cNvSpPr txBox="1"/>
          <p:nvPr/>
        </p:nvSpPr>
        <p:spPr>
          <a:xfrm>
            <a:off x="5270429" y="3397056"/>
            <a:ext cx="1303562" cy="523220"/>
          </a:xfrm>
          <a:prstGeom prst="rect">
            <a:avLst/>
          </a:prstGeom>
          <a:noFill/>
        </p:spPr>
        <p:txBody>
          <a:bodyPr wrap="none" rtlCol="0">
            <a:spAutoFit/>
          </a:bodyPr>
          <a:lstStyle/>
          <a:p>
            <a:r>
              <a:rPr lang="en-GB" sz="2800" dirty="0">
                <a:solidFill>
                  <a:srgbClr val="0070C0"/>
                </a:solidFill>
              </a:rPr>
              <a:t>Success</a:t>
            </a:r>
          </a:p>
        </p:txBody>
      </p:sp>
      <p:sp>
        <p:nvSpPr>
          <p:cNvPr id="16" name="TextBox 15">
            <a:extLst>
              <a:ext uri="{FF2B5EF4-FFF2-40B4-BE49-F238E27FC236}">
                <a16:creationId xmlns:a16="http://schemas.microsoft.com/office/drawing/2014/main" id="{156C1101-EC81-ACCB-780E-FF441CBBCEB3}"/>
              </a:ext>
            </a:extLst>
          </p:cNvPr>
          <p:cNvSpPr txBox="1"/>
          <p:nvPr/>
        </p:nvSpPr>
        <p:spPr>
          <a:xfrm>
            <a:off x="2435352" y="1453198"/>
            <a:ext cx="2329612" cy="1200329"/>
          </a:xfrm>
          <a:prstGeom prst="rect">
            <a:avLst/>
          </a:prstGeom>
          <a:noFill/>
        </p:spPr>
        <p:txBody>
          <a:bodyPr wrap="none" rtlCol="0">
            <a:spAutoFit/>
          </a:bodyPr>
          <a:lstStyle/>
          <a:p>
            <a:r>
              <a:rPr lang="en-GB" dirty="0"/>
              <a:t>Subject Matter Experts</a:t>
            </a:r>
          </a:p>
          <a:p>
            <a:r>
              <a:rPr lang="en-GB" dirty="0"/>
              <a:t>Business Owners</a:t>
            </a:r>
          </a:p>
          <a:p>
            <a:r>
              <a:rPr lang="en-GB" dirty="0"/>
              <a:t>End Users</a:t>
            </a:r>
          </a:p>
          <a:p>
            <a:r>
              <a:rPr lang="en-GB" dirty="0"/>
              <a:t>Delivery team</a:t>
            </a:r>
          </a:p>
        </p:txBody>
      </p:sp>
      <p:sp>
        <p:nvSpPr>
          <p:cNvPr id="17" name="TextBox 16">
            <a:extLst>
              <a:ext uri="{FF2B5EF4-FFF2-40B4-BE49-F238E27FC236}">
                <a16:creationId xmlns:a16="http://schemas.microsoft.com/office/drawing/2014/main" id="{CE5CCE1F-A702-8D96-9629-5D28F77728E3}"/>
              </a:ext>
            </a:extLst>
          </p:cNvPr>
          <p:cNvSpPr txBox="1"/>
          <p:nvPr/>
        </p:nvSpPr>
        <p:spPr>
          <a:xfrm>
            <a:off x="8543854" y="3708943"/>
            <a:ext cx="2562433" cy="923330"/>
          </a:xfrm>
          <a:prstGeom prst="rect">
            <a:avLst/>
          </a:prstGeom>
          <a:noFill/>
        </p:spPr>
        <p:txBody>
          <a:bodyPr wrap="none" rtlCol="0">
            <a:spAutoFit/>
          </a:bodyPr>
          <a:lstStyle/>
          <a:p>
            <a:r>
              <a:rPr lang="en-GB" dirty="0"/>
              <a:t>Development stack</a:t>
            </a:r>
          </a:p>
          <a:p>
            <a:r>
              <a:rPr lang="en-GB" dirty="0"/>
              <a:t>Collaboration tools</a:t>
            </a:r>
          </a:p>
          <a:p>
            <a:r>
              <a:rPr lang="en-GB" dirty="0"/>
              <a:t>Project Tracking Software</a:t>
            </a:r>
          </a:p>
        </p:txBody>
      </p:sp>
      <p:sp>
        <p:nvSpPr>
          <p:cNvPr id="18" name="TextBox 17">
            <a:extLst>
              <a:ext uri="{FF2B5EF4-FFF2-40B4-BE49-F238E27FC236}">
                <a16:creationId xmlns:a16="http://schemas.microsoft.com/office/drawing/2014/main" id="{E0C7202F-9929-A6D2-98DE-9C9DBE4459F7}"/>
              </a:ext>
            </a:extLst>
          </p:cNvPr>
          <p:cNvSpPr txBox="1"/>
          <p:nvPr/>
        </p:nvSpPr>
        <p:spPr>
          <a:xfrm>
            <a:off x="1301420" y="3641175"/>
            <a:ext cx="2267865" cy="1200329"/>
          </a:xfrm>
          <a:prstGeom prst="rect">
            <a:avLst/>
          </a:prstGeom>
          <a:noFill/>
        </p:spPr>
        <p:txBody>
          <a:bodyPr wrap="none" rtlCol="0">
            <a:spAutoFit/>
          </a:bodyPr>
          <a:lstStyle/>
          <a:p>
            <a:r>
              <a:rPr lang="en-GB" dirty="0"/>
              <a:t>Requirements capture</a:t>
            </a:r>
          </a:p>
          <a:p>
            <a:r>
              <a:rPr lang="en-GB" dirty="0"/>
              <a:t>Data on-boarding</a:t>
            </a:r>
          </a:p>
          <a:p>
            <a:r>
              <a:rPr lang="en-GB" dirty="0"/>
              <a:t>Feedback</a:t>
            </a:r>
          </a:p>
          <a:p>
            <a:r>
              <a:rPr lang="en-GB" dirty="0"/>
              <a:t>Communications</a:t>
            </a:r>
          </a:p>
        </p:txBody>
      </p:sp>
    </p:spTree>
    <p:extLst>
      <p:ext uri="{BB962C8B-B14F-4D97-AF65-F5344CB8AC3E}">
        <p14:creationId xmlns:p14="http://schemas.microsoft.com/office/powerpoint/2010/main" val="38660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spTree>
    <p:extLst>
      <p:ext uri="{BB962C8B-B14F-4D97-AF65-F5344CB8AC3E}">
        <p14:creationId xmlns:p14="http://schemas.microsoft.com/office/powerpoint/2010/main" val="2613478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Where should Sec live?</a:t>
            </a:r>
            <a:endParaRPr lang="en-GB" dirty="0"/>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The “Scary” </a:t>
            </a:r>
            <a:r>
              <a:rPr lang="en-GB" dirty="0" smtClean="0"/>
              <a:t>Slide No.1</a:t>
            </a:r>
            <a:endParaRPr lang="en-GB" dirty="0"/>
          </a:p>
        </p:txBody>
      </p:sp>
      <p:pic>
        <p:nvPicPr>
          <p:cNvPr id="3" name="Picture 2">
            <a:extLst>
              <a:ext uri="{FF2B5EF4-FFF2-40B4-BE49-F238E27FC236}">
                <a16:creationId xmlns:a16="http://schemas.microsoft.com/office/drawing/2014/main" id="{9424FEFE-A104-78F7-92FE-6FB4A430E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16"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DA61E991-F7AE-9D1E-1D57-FECE172A74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36F5F150-5AF8-2B38-D1A6-59FD766ED0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CB1F3EF9-86FC-E984-BC27-699E93CC3E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9238B451-1FBE-22D7-D460-E60E51B6DC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4423" y="994673"/>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096" y="3350423"/>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149" y="2908131"/>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8121" y="4807353"/>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1395" y="5373608"/>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275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a:t>
            </a:r>
            <a:r>
              <a:rPr lang="en-GB" dirty="0" smtClean="0">
                <a:solidFill>
                  <a:schemeClr val="bg1"/>
                </a:solidFill>
                <a:latin typeface="Lucida Console" panose="020B0609040504020204" pitchFamily="49" charset="0"/>
              </a:rPr>
              <a:t>reuse</a:t>
            </a:r>
          </a:p>
          <a:p>
            <a:r>
              <a:rPr lang="en-GB" dirty="0" smtClean="0">
                <a:solidFill>
                  <a:schemeClr val="bg1"/>
                </a:solidFill>
                <a:latin typeface="Lucida Console" panose="020B0609040504020204" pitchFamily="49" charset="0"/>
              </a:rPr>
              <a:t>Strict policies</a:t>
            </a:r>
            <a:endParaRPr lang="en-GB" dirty="0">
              <a:solidFill>
                <a:schemeClr val="bg1"/>
              </a:solidFill>
              <a:latin typeface="Lucida Console" panose="020B0609040504020204" pitchFamily="49" charset="0"/>
            </a:endParaRP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The “Scary” </a:t>
            </a:r>
            <a:r>
              <a:rPr lang="en-GB" dirty="0" smtClean="0"/>
              <a:t>Slide No.2</a:t>
            </a:r>
            <a:endParaRPr lang="en-GB" dirty="0"/>
          </a:p>
        </p:txBody>
      </p:sp>
      <p:pic>
        <p:nvPicPr>
          <p:cNvPr id="3" name="Picture 2">
            <a:extLst>
              <a:ext uri="{FF2B5EF4-FFF2-40B4-BE49-F238E27FC236}">
                <a16:creationId xmlns:a16="http://schemas.microsoft.com/office/drawing/2014/main" id="{9424FEFE-A104-78F7-92FE-6FB4A430E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16"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DA61E991-F7AE-9D1E-1D57-FECE172A74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36F5F150-5AF8-2B38-D1A6-59FD766ED0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CB1F3EF9-86FC-E984-BC27-699E93CC3E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9238B451-1FBE-22D7-D460-E60E51B6DC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4423" y="994673"/>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096" y="3350423"/>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149" y="2908131"/>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8121" y="4807353"/>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1395" y="5373608"/>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01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9</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
        <p:nvSpPr>
          <p:cNvPr id="3" name="Rectangle 2"/>
          <p:cNvSpPr/>
          <p:nvPr/>
        </p:nvSpPr>
        <p:spPr>
          <a:xfrm>
            <a:off x="7641400" y="4928996"/>
            <a:ext cx="3113353" cy="369332"/>
          </a:xfrm>
          <a:prstGeom prst="rect">
            <a:avLst/>
          </a:prstGeom>
        </p:spPr>
        <p:txBody>
          <a:bodyPr wrap="none">
            <a:spAutoFit/>
          </a:bodyPr>
          <a:lstStyle/>
          <a:p>
            <a:r>
              <a:rPr lang="en-GB" dirty="0">
                <a:latin typeface="Lucida Console" panose="020B0609040504020204" pitchFamily="49" charset="0"/>
              </a:rPr>
              <a:t>Gold container images</a:t>
            </a:r>
            <a:endParaRPr lang="en-GB" dirty="0">
              <a:latin typeface="Lucida Console" panose="020B0609040504020204" pitchFamily="49" charset="0"/>
            </a:endParaRPr>
          </a:p>
        </p:txBody>
      </p:sp>
    </p:spTree>
    <p:extLst>
      <p:ext uri="{BB962C8B-B14F-4D97-AF65-F5344CB8AC3E}">
        <p14:creationId xmlns:p14="http://schemas.microsoft.com/office/powerpoint/2010/main" val="35060132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20713</TotalTime>
  <Words>4650</Words>
  <Application>Microsoft Office PowerPoint</Application>
  <PresentationFormat>Widescreen</PresentationFormat>
  <Paragraphs>451</Paragraphs>
  <Slides>18</Slides>
  <Notes>17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-apple-system</vt:lpstr>
      <vt:lpstr>Arial</vt:lpstr>
      <vt:lpstr>Bahnschrift Condensed</vt:lpstr>
      <vt:lpstr>Berlin Sans FB</vt:lpstr>
      <vt:lpstr>Calibri</vt:lpstr>
      <vt:lpstr>Century Gothic</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DevOps vs Security – The Perception</vt:lpstr>
      <vt:lpstr>Where should Sec live?</vt:lpstr>
      <vt:lpstr>The “Scary” Slide No.1</vt:lpstr>
      <vt:lpstr>Where should Sec live?</vt:lpstr>
      <vt:lpstr>The “Scary” Slide No.2</vt:lpstr>
      <vt:lpstr>Where should Sec live?</vt:lpstr>
      <vt:lpstr>The “Scary” Slide No.3</vt:lpstr>
      <vt:lpstr>Where should Sec live?</vt:lpstr>
      <vt:lpstr>Title</vt:lpstr>
      <vt:lpstr>#DevSecOpsHow</vt:lpstr>
      <vt:lpstr>#DevSecOpsHow</vt:lpstr>
      <vt:lpstr>Vince’s Three “i”s of Monitoring in the Cloud</vt:lpstr>
      <vt:lpstr>Vince’s Five Rules of DevSecOps in the Cloud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58</cp:revision>
  <dcterms:created xsi:type="dcterms:W3CDTF">2022-03-04T14:18:02Z</dcterms:created>
  <dcterms:modified xsi:type="dcterms:W3CDTF">2023-01-24T15:53:42Z</dcterms:modified>
</cp:coreProperties>
</file>