
<file path=ppt/presProps.xml><?xml version="1.0" encoding="utf-8"?>
<p:presentationPr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d="100" n="104"/>
          <a:sy d="100" n="104"/>
        </p:scale>
        <p:origin x="232" y="7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argetMode="Internal" Type="http://schemas.openxmlformats.org/officeDocument/2006/relationships/slideMaster"/><Relationship Id="rId2" Target="slides/slide1.xml" TargetMode="Internal" Type="http://schemas.openxmlformats.org/officeDocument/2006/relationships/slide"/><Relationship Id="rId3" Target="slides/slide2.xml" TargetMode="Internal" Type="http://schemas.openxmlformats.org/officeDocument/2006/relationships/slide"/><Relationship Id="rId4" Target="slides/slide3.xml" TargetMode="Internal" Type="http://schemas.openxmlformats.org/officeDocument/2006/relationships/slide"/><Relationship Id="rId5" Target="slides/slide4.xml" TargetMode="Internal" Type="http://schemas.openxmlformats.org/officeDocument/2006/relationships/slide"/><Relationship Id="rId6" Target="slides/slide5.xml" TargetMode="Internal" Type="http://schemas.openxmlformats.org/officeDocument/2006/relationships/slide"/><Relationship Id="rId7" Target="slides/slide6.xml" TargetMode="Internal" Type="http://schemas.openxmlformats.org/officeDocument/2006/relationships/slide"/><Relationship Id="rId8" Target="slides/slide7.xml" TargetMode="Internal" Type="http://schemas.openxmlformats.org/officeDocument/2006/relationships/slide"/><Relationship Id="rId9" Target="slides/slide8.xml" TargetMode="Internal" Type="http://schemas.openxmlformats.org/officeDocument/2006/relationships/slide"/><Relationship Id="rId10" Target="slides/slide9.xml" TargetMode="Internal" Type="http://schemas.openxmlformats.org/officeDocument/2006/relationships/slide"/><Relationship Id="rId11" Target="slides/slide10.xml" TargetMode="Internal" Type="http://schemas.openxmlformats.org/officeDocument/2006/relationships/slide"/><Relationship Id="rId12" Target="slides/slide11.xml" TargetMode="Internal" Type="http://schemas.openxmlformats.org/officeDocument/2006/relationships/slide"/><Relationship Id="rId13" Target="slides/slide12.xml" TargetMode="Internal" Type="http://schemas.openxmlformats.org/officeDocument/2006/relationships/slide"/><Relationship Id="rId14" Target="slides/slide13.xml" TargetMode="Internal" Type="http://schemas.openxmlformats.org/officeDocument/2006/relationships/slide"/><Relationship Id="rId15" Target="slides/slide14.xml" TargetMode="Internal" Type="http://schemas.openxmlformats.org/officeDocument/2006/relationships/slide"/><Relationship Id="rId16" Target="slides/slide15.xml" TargetMode="Internal" Type="http://schemas.openxmlformats.org/officeDocument/2006/relationships/slide"/><Relationship Id="rId17" Target="slides/slide16.xml" TargetMode="Internal" Type="http://schemas.openxmlformats.org/officeDocument/2006/relationships/slide"/><Relationship Id="rId18" Target="slides/slide17.xml" TargetMode="Internal" Type="http://schemas.openxmlformats.org/officeDocument/2006/relationships/slide"/><Relationship Id="rId19" Target="slides/slide18.xml" TargetMode="Internal" Type="http://schemas.openxmlformats.org/officeDocument/2006/relationships/slide"/><Relationship Id="rId20" Target="slides/slide19.xml" TargetMode="Internal" Type="http://schemas.openxmlformats.org/officeDocument/2006/relationships/slide"/><Relationship Id="rId21" Target="slides/slide20.xml" TargetMode="Internal" Type="http://schemas.openxmlformats.org/officeDocument/2006/relationships/slide"/><Relationship Id="rId22" Target="slides/slide21.xml" TargetMode="Internal" Type="http://schemas.openxmlformats.org/officeDocument/2006/relationships/slide"/><Relationship Id="rId23" Target="slides/slide22.xml" TargetMode="Internal" Type="http://schemas.openxmlformats.org/officeDocument/2006/relationships/slide"/><Relationship Id="rId24" Target="slides/slide23.xml" TargetMode="Internal" Type="http://schemas.openxmlformats.org/officeDocument/2006/relationships/slide"/><Relationship Id="rId25" Target="slides/slide24.xml" TargetMode="Internal" Type="http://schemas.openxmlformats.org/officeDocument/2006/relationships/slide"/><Relationship Id="rId26" Target="slides/slide25.xml" TargetMode="Internal" Type="http://schemas.openxmlformats.org/officeDocument/2006/relationships/slide"/><Relationship Id="rId27" Target="slides/slide26.xml" TargetMode="Internal" Type="http://schemas.openxmlformats.org/officeDocument/2006/relationships/slide"/><Relationship Id="rId28" Target="slides/slide27.xml" TargetMode="Internal" Type="http://schemas.openxmlformats.org/officeDocument/2006/relationships/slide"/><Relationship Id="rId29" Target="slides/slide28.xml" TargetMode="Internal" Type="http://schemas.openxmlformats.org/officeDocument/2006/relationships/slide"/><Relationship Id="rId30" Target="slides/slide29.xml" TargetMode="Internal" Type="http://schemas.openxmlformats.org/officeDocument/2006/relationships/slide"/><Relationship Id="rId31" Target="slides/slide30.xml" TargetMode="Internal" Type="http://schemas.openxmlformats.org/officeDocument/2006/relationships/slide"/><Relationship Id="rId32" Target="slides/slide31.xml" TargetMode="Internal" Type="http://schemas.openxmlformats.org/officeDocument/2006/relationships/slide"/><Relationship Id="rId33" Target="notesMasters/notesMaster1.xml" TargetMode="Internal" Type="http://schemas.openxmlformats.org/officeDocument/2006/relationships/notesMaster"/><Relationship Id="rId34" Target="presProps.xml" TargetMode="Internal" Type="http://schemas.openxmlformats.org/officeDocument/2006/relationships/presProps"/><Relationship Id="rId35" Target="viewProps.xml" TargetMode="Internal" Type="http://schemas.openxmlformats.org/officeDocument/2006/relationships/viewProps"/><Relationship Id="rId36" Target="/ppt/theme/theme2.xml" TargetMode="Internal" Type="http://schemas.openxmlformats.org/officeDocument/2006/relationships/theme"/><Relationship Id="rId37" Target="tableStyles.xml" TargetMode="Internal" Type="http://schemas.openxmlformats.org/officeDocument/2006/relationships/tableStyles"/></Relationships>
</file>

<file path=ppt/charts/_rels/chart1.xml.rels><?xml version="1.0" encoding="UTF-8" standalone="yes"?><Relationships xmlns="http://schemas.openxmlformats.org/package/2006/relationships"><Relationship Id="rId1" Target="style1.xml" TargetMode="Internal" Type="http://schemas.microsoft.com/office/2011/relationships/chartStyle"/><Relationship Id="rId2" Target="colors1.xml" TargetMode="Internal" Type="http://schemas.microsoft.com/office/2011/relationships/chartColorStyle"/><Relationship Id="rId3" Target="file://" TargetMode="External" Type="http://schemas.openxmlformats.org/officeDocument/2006/relationships/oleObject"/>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Helen</a:t>
            </a:r>
            <a:r>
              <a:rPr lang="en-GB" baseline="0"/>
              <a:t> - Break-even Year 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Sheet1!$B$10:$N$10</c:f>
              <c:numCache>
                <c:formatCode>General</c:formatCode>
                <c:ptCount val="13"/>
                <c:pt idx="0">
                  <c:v>0</c:v>
                </c:pt>
                <c:pt idx="1">
                  <c:v>7000</c:v>
                </c:pt>
                <c:pt idx="2">
                  <c:v>14000</c:v>
                </c:pt>
                <c:pt idx="3">
                  <c:v>21000</c:v>
                </c:pt>
                <c:pt idx="4">
                  <c:v>28000</c:v>
                </c:pt>
                <c:pt idx="5">
                  <c:v>35000</c:v>
                </c:pt>
                <c:pt idx="6">
                  <c:v>42000</c:v>
                </c:pt>
                <c:pt idx="7">
                  <c:v>49000</c:v>
                </c:pt>
                <c:pt idx="8">
                  <c:v>56000</c:v>
                </c:pt>
                <c:pt idx="9">
                  <c:v>63000</c:v>
                </c:pt>
                <c:pt idx="10">
                  <c:v>70000</c:v>
                </c:pt>
                <c:pt idx="11">
                  <c:v>77000</c:v>
                </c:pt>
                <c:pt idx="12">
                  <c:v>84000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E1-7540-A6A9-4CD309B1D89F}"/>
            </c:ext>
          </c:extLst>
        </c:ser>
        <c:ser>
          <c:idx val="2"/>
          <c:order val="1"/>
          <c:tx>
            <c:strRef>
              <c:f>Sheet1!$A$12</c:f>
              <c:strCache>
                <c:ptCount val="1"/>
                <c:pt idx="0">
                  <c:v>Fixed Costs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Sheet1!$B$12:$N$12</c:f>
              <c:numCache>
                <c:formatCode>General</c:formatCode>
                <c:ptCount val="13"/>
                <c:pt idx="0">
                  <c:v>19800</c:v>
                </c:pt>
                <c:pt idx="1">
                  <c:v>19800</c:v>
                </c:pt>
                <c:pt idx="2">
                  <c:v>19800</c:v>
                </c:pt>
                <c:pt idx="3">
                  <c:v>19800</c:v>
                </c:pt>
                <c:pt idx="4">
                  <c:v>19800</c:v>
                </c:pt>
                <c:pt idx="5">
                  <c:v>19800</c:v>
                </c:pt>
                <c:pt idx="6">
                  <c:v>19800</c:v>
                </c:pt>
                <c:pt idx="7">
                  <c:v>19800</c:v>
                </c:pt>
                <c:pt idx="8">
                  <c:v>19800</c:v>
                </c:pt>
                <c:pt idx="9">
                  <c:v>19800</c:v>
                </c:pt>
                <c:pt idx="10">
                  <c:v>19800</c:v>
                </c:pt>
                <c:pt idx="11">
                  <c:v>19800</c:v>
                </c:pt>
                <c:pt idx="12">
                  <c:v>19800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E1-7540-A6A9-4CD309B1D89F}"/>
            </c:ext>
          </c:extLst>
        </c:ser>
        <c:ser>
          <c:idx val="3"/>
          <c:order val="2"/>
          <c:tx>
            <c:strRef>
              <c:f>Sheet1!$A$13</c:f>
              <c:strCache>
                <c:ptCount val="1"/>
                <c:pt idx="0">
                  <c:v>Total 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Sheet1!$B$13:$N$13</c:f>
              <c:numCache>
                <c:formatCode>General</c:formatCode>
                <c:ptCount val="13"/>
                <c:pt idx="0">
                  <c:v>19800</c:v>
                </c:pt>
                <c:pt idx="1">
                  <c:v>25050</c:v>
                </c:pt>
                <c:pt idx="2">
                  <c:v>30300</c:v>
                </c:pt>
                <c:pt idx="3">
                  <c:v>35550</c:v>
                </c:pt>
                <c:pt idx="4">
                  <c:v>40800</c:v>
                </c:pt>
                <c:pt idx="5">
                  <c:v>46050</c:v>
                </c:pt>
                <c:pt idx="6">
                  <c:v>51300</c:v>
                </c:pt>
                <c:pt idx="7">
                  <c:v>56550</c:v>
                </c:pt>
                <c:pt idx="8">
                  <c:v>61800</c:v>
                </c:pt>
                <c:pt idx="9">
                  <c:v>67050</c:v>
                </c:pt>
                <c:pt idx="10">
                  <c:v>72300</c:v>
                </c:pt>
                <c:pt idx="11">
                  <c:v>77550</c:v>
                </c:pt>
                <c:pt idx="12">
                  <c:v>82800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E1-7540-A6A9-4CD309B1D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787648"/>
        <c:axId val="248789296"/>
      </c:lineChart>
      <c:catAx>
        <c:axId val="2487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89296"/>
        <c:crosses val="autoZero"/>
        <c:auto val="1"/>
        <c:lblAlgn val="ctr"/>
        <c:lblOffset val="100"/>
        <c:noMultiLvlLbl val="0"/>
      </c:catAx>
      <c:valAx>
        <c:axId val="2487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id="10" meth="cycle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cs="http://schemas.microsoft.com/office/drawing/2012/chartStyle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kern="1200"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algn="ctr" cap="flat" cmpd="sng" w="9525">
        <a:solidFill>
          <a:schemeClr val="tx1">
            <a:lumMod val="15000"/>
            <a:lumOff val="85000"/>
          </a:schemeClr>
        </a:solidFill>
        <a:round/>
      </a:ln>
    </cs:spPr>
    <cs:defRPr kern="1200"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algn="ctr" cap="flat" cmpd="sng" w="9525">
        <a:solidFill>
          <a:schemeClr val="tx1">
            <a:lumMod val="15000"/>
            <a:lumOff val="85000"/>
          </a:schemeClr>
        </a:solidFill>
        <a:round/>
      </a:ln>
    </cs:spPr>
    <cs:defRPr kern="1200"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kern="1200"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kern="1200" sz="900"/>
    <cs:bodyPr anchor="ctr" anchorCtr="1" bIns="18288" horzOverflow="clip" lIns="36576" rIns="36576" rot="0" spcFirstLastPara="1" tIns="18288" vert="horz" vertOverflow="clip" wrap="squar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cap="rnd" w="28575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ize="5" symbol="circle"/>
  <cs:dataPointWireframe>
    <cs:lnRef idx="0">
      <cs:styleClr val="auto"/>
    </cs:lnRef>
    <cs:fillRef idx="1"/>
    <cs:effectRef idx="0"/>
    <cs:fontRef idx="minor">
      <a:schemeClr val="tx1"/>
    </cs:fontRef>
    <cs:spPr>
      <a:ln cap="rnd" w="9525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algn="ctr" cap="flat" cmpd="sng" w="9525">
        <a:solidFill>
          <a:schemeClr val="tx1">
            <a:lumMod val="15000"/>
            <a:lumOff val="85000"/>
          </a:schemeClr>
        </a:solidFill>
        <a:round/>
      </a:ln>
    </cs:spPr>
    <cs:defRPr kern="1200"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kern="1200"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kern="1200" sz="900"/>
  </cs:seriesAxis>
  <cs:seriesLine>
    <cs:lnRef idx="0"/>
    <cs:fillRef idx="0"/>
    <cs:effectRef idx="0"/>
    <cs:fontRef idx="minor">
      <a:schemeClr val="tx1"/>
    </cs:fontRef>
    <cs:spPr>
      <a:ln algn="ctr" cap="flat" cmpd="sng"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b="0" baseline="0" kern="1200" spc="0" sz="1400"/>
  </cs:title>
  <cs:trendline>
    <cs:lnRef idx="0">
      <cs:styleClr val="auto"/>
    </cs:lnRef>
    <cs:fillRef idx="0"/>
    <cs:effectRef idx="0"/>
    <cs:fontRef idx="minor">
      <a:schemeClr val="tx1"/>
    </cs:fontRef>
    <cs:spPr>
      <a:ln cap="rnd" w="19050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kern="1200"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kern="1200" sz="9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<Relationships xmlns="http://schemas.openxmlformats.org/package/2006/relationships"><Relationship Id="rId1" Target="/ppt/theme/theme1.xml" TargetMode="Interna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54ADD2-C760-6D49-81E2-864D68615AE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CE35B4E-5853-404B-9C5C-29681EED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8959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2.xml" TargetMode="Interna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6.xml" TargetMode="Interna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7.xml" TargetMode="Interna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8.xml" TargetMode="Interna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0.xml" TargetMode="Interna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1.xml" TargetMode="Interna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.xml" TargetMode="Interna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6.xml" TargetMode="Internal" Type="http://schemas.openxmlformats.org/officeDocument/2006/relationships/slide"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44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29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17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99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dirty="0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7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5" sz="quarter" type="sldNum"/>
          </p:nvPr>
        </p:nvSpPr>
        <p:spPr/>
        <p:txBody>
          <a:bodyPr/>
          <a:lstStyle/>
          <a:p>
            <a:fld id="{6C7C1648-3767-CC45-B3B6-C1AC30A3F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45803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B20F-8EAD-7424-467D-2C6280A54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1D0EF-C71B-FE5A-6A49-A6988F4EA0C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8A3-FD28-7AFB-83E3-2FDD2F1862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04B-0867-9160-663B-2F08236D27B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0BE6-AB87-4E57-10C2-291C85C140D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5C4-280D-D661-5A22-7424F2A1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42195-ABD9-39FE-4BB1-303704F4C210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F60A-7A4B-2F1B-573D-36867F2F879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33D4-5FDA-A2E4-7321-16BA21FA714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323B-1C99-30D2-FB52-3EA89F7042F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83346-CB2D-B998-8CD7-E3726101493A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4E29-A6BF-59B9-8DE7-62453582B519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4F0B-3648-CFE8-0FDA-379A6066C4D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3E8A-EB62-7E1A-8239-5C556277E8E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7D92-F1B6-DAD0-CBA7-13032F32742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D1FD-ED3F-02C5-5ACF-D41CD986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F77F-53C1-A32A-E1BF-FA918498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B4D1-3FE4-9D3C-8DEF-CA4F92EA286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FC47-2B56-11F0-C02E-A0D377448FE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EF48-3864-AF29-C497-1681ACEE9AD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5F14-65CF-93FB-3FEF-6A569FCC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82D7-72B6-288D-4FE4-810971465ED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4F3A-1301-847A-0288-AD88D9A1495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78B-F7B7-A01B-1FDE-520B794BECD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7C44-F829-1EA7-23AF-3323B7DB3F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865C-9773-CCFF-5628-02F58F15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1833-D8D0-852A-C2EC-631AEF2EBED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33DE-A028-05D5-ED81-A8A7CF6DB822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029C-A36C-F2BB-611A-9033090FAC4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3FE4-51B3-6D66-93A2-44F10937955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8050-345B-32A0-4BD2-2E36A7505D5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41D7-B121-BE38-2339-608BEC8C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AC22-B6E5-4E9B-2A54-D6A6E89F04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6F5FB-641E-9CA2-AFFB-6E41EC053285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7F56-5362-6625-2E1C-A52E1CABD7E4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2DD31-8CBE-5F27-58CD-EE29819978F5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2784D-12CB-26C7-0368-3658F9BF516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BE841-C3D8-8196-422C-037843C811E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734E-DA23-EFC4-94D9-675FB3B6CB9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639D-F00C-E17D-C32C-738E2AC8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DA29-B0BA-CF0A-E8A9-153D835158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1E27-8084-5EA1-B838-32E551EAD64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1E8E8-2FEB-9340-D143-EA7F877ABCB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03151-46B1-08AE-1EC5-E1C09378EB4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0D412-9FEA-29F5-D221-C8AA60F1F0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6802-5998-9AF1-172C-1DA2C27433C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24A6-2DDF-E01E-8C3D-D886650C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849-7B8C-9FF6-6F49-35A9A4B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090E-437E-9655-E6A0-7488269F714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D4F-CD1E-097D-756C-D4934EDE94F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41FB-AB6F-115F-B457-6915D1A0BC0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C1F0-387F-E93C-7973-CFBCD92ABB3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A1B-91D7-9D0C-4A3B-0A96BD1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EF45-B72A-9B67-A074-0B964852BA18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293E-5291-0035-0CBF-289BA9D0D659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3EBC-89AF-39EA-2306-8136C449003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294B-3818-0E8F-9B98-DDA2B05B681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08B0-D5BD-FDA5-24B3-6727D948E96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3405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argetMode="Internal" Type="http://schemas.openxmlformats.org/officeDocument/2006/relationships/slideLayout"/><Relationship Id="rId2" Target="../slideLayouts/slideLayout2.xml" TargetMode="Internal" Type="http://schemas.openxmlformats.org/officeDocument/2006/relationships/slideLayout"/><Relationship Id="rId3" Target="../slideLayouts/slideLayout3.xml" TargetMode="Internal" Type="http://schemas.openxmlformats.org/officeDocument/2006/relationships/slideLayout"/><Relationship Id="rId4" Target="../slideLayouts/slideLayout4.xml" TargetMode="Internal" Type="http://schemas.openxmlformats.org/officeDocument/2006/relationships/slideLayout"/><Relationship Id="rId5" Target="../slideLayouts/slideLayout5.xml" TargetMode="Internal" Type="http://schemas.openxmlformats.org/officeDocument/2006/relationships/slideLayout"/><Relationship Id="rId6" Target="../slideLayouts/slideLayout6.xml" TargetMode="Internal" Type="http://schemas.openxmlformats.org/officeDocument/2006/relationships/slideLayout"/><Relationship Id="rId7" Target="../slideLayouts/slideLayout7.xml" TargetMode="Internal" Type="http://schemas.openxmlformats.org/officeDocument/2006/relationships/slideLayout"/><Relationship Id="rId8" Target="../slideLayouts/slideLayout8.xml" TargetMode="Internal" Type="http://schemas.openxmlformats.org/officeDocument/2006/relationships/slideLayout"/><Relationship Id="rId9" Target="../slideLayouts/slideLayout9.xml" TargetMode="Internal" Type="http://schemas.openxmlformats.org/officeDocument/2006/relationships/slideLayout"/><Relationship Id="rId10" Target="../slideLayouts/slideLayout10.xml" TargetMode="Internal" Type="http://schemas.openxmlformats.org/officeDocument/2006/relationships/slideLayout"/><Relationship Id="rId11" Target="../slideLayouts/slideLayout11.xml" TargetMode="Internal" Type="http://schemas.openxmlformats.org/officeDocument/2006/relationships/slideLayout"/><Relationship Id="rId12" Target="/ppt/theme/theme2.xml" TargetMode="Internal" Type="http://schemas.openxmlformats.org/officeDocument/2006/relationships/them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C784A-D670-2BB4-A666-850D0EB0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F90F-1AF6-0B73-F7BC-12F637762D5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2017-607C-2916-D5F1-251DC1C87A7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EB2F-E164-A919-3B79-E4392163FE87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DE11-D6DF-AF83-1B43-943020498B5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244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argetMode="Internal" Type="http://schemas.openxmlformats.org/officeDocument/2006/relationships/slideLayout"/><Relationship Id="rId2" Target="/ppt/notesSlides/notesSlide7.xml" TargetMode="Internal" Type="http://schemas.openxmlformats.org/officeDocument/2006/relationships/notesSlide"/><Relationship Id="rId3" Target="/ppt/media/image15.png" TargetMode="Internal" Type="http://schemas.openxmlformats.org/officeDocument/2006/relationships/image"/><Relationship Id="rId4" Target="/ppt/media/image14.svg" TargetMode="Internal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40.png" TargetMode="Internal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9.png" TargetMode="Internal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1.xml" TargetMode="Internal" Type="http://schemas.openxmlformats.org/officeDocument/2006/relationships/notesSlide"/><Relationship Id="rId3" Target="/ppt/media/image38.gif" TargetMode="Internal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7.png" TargetMode="Internal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6.png" TargetMode="Internal" Type="http://schemas.openxmlformats.org/officeDocument/2006/relationships/image"/><Relationship Id="rId3" Target="/ppt/media/image35.png" TargetMode="Internal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34.png" TargetMode="Internal" Type="http://schemas.openxmlformats.org/officeDocument/2006/relationships/image"/><Relationship Id="rId3" Target="/ppt/media/image33.svg" TargetMode="Internal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2.xml" TargetMode="Internal" Type="http://schemas.openxmlformats.org/officeDocument/2006/relationships/notesSlide"/><Relationship Id="rId3" Target="/ppt/media/image32.gif" TargetMode="Internal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3.xml" TargetMode="Internal" Type="http://schemas.openxmlformats.org/officeDocument/2006/relationships/notesSlide"/><Relationship Id="rId3" Target="/ppt/media/image31.gif" TargetMode="Internal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4.xml" TargetMode="Internal" Type="http://schemas.openxmlformats.org/officeDocument/2006/relationships/notesSlide"/><Relationship Id="rId3" Target="/ppt/media/image2.gif" TargetMode="Internal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https://www.bing.com/videos/search?q=break+even+analysis&amp;&amp;view=detail&amp;mid=149347919DE3A243A385149347919DE3A243A385&amp;&amp;FORM=VRDGAR&amp;ru=%2Fvideos%2Fsearch%3Fq%3Dbreak%2Beven%2Banalysis%26FORM%3DHDRSC6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5.xml" TargetMode="Internal" Type="http://schemas.openxmlformats.org/officeDocument/2006/relationships/notesSlide"/><Relationship Id="rId3" Target="/ppt/media/image29.gif" TargetMode="Internal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6.xml" TargetMode="Internal" Type="http://schemas.openxmlformats.org/officeDocument/2006/relationships/notesSlide"/><Relationship Id="rId3" Target="/ppt/media/image28.gif" TargetMode="Internal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7.png" TargetMode="Internal" Type="http://schemas.openxmlformats.org/officeDocument/2006/relationships/image"/><Relationship Id="rId3" Target="/ppt/media/image26.png" TargetMode="Internal" Type="http://schemas.openxmlformats.org/officeDocument/2006/relationships/image"/><Relationship Id="rId4" Target="/ppt/media/image25.gif" TargetMode="Internal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embeddings/xlsx3.xlsx" TargetMode="Internal" Type="http://schemas.openxmlformats.org/officeDocument/2006/relationships/package"/><Relationship Id="rId3" Target="/ppt/media/image12.emf" TargetMode="Internal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4.png" TargetMode="Internal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3.png" TargetMode="Internal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../charts/chart1.xml" TargetMode="Internal" Type="http://schemas.openxmlformats.org/officeDocument/2006/relationships/char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2.png" TargetMode="Internal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1.png" TargetMode="Internal" Type="http://schemas.openxmlformats.org/officeDocument/2006/relationships/image"/><Relationship Id="rId3" Target="/ppt/media/image20.png" TargetMode="Internal" Type="http://schemas.openxmlformats.org/officeDocument/2006/relationships/image"/><Relationship Id="rId4" Target="/ppt/media/image19.png" TargetMode="Internal" Type="http://schemas.openxmlformats.org/officeDocument/2006/relationships/image"/><Relationship Id="rId5" Target="/ppt/media/image18.png" TargetMode="Internal" Type="http://schemas.openxmlformats.org/officeDocument/2006/relationships/image"/><Relationship Id="rId6" Target="/ppt/media/image17.png" TargetMode="Internal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6.xml" TargetMode="Internal" Type="http://schemas.openxmlformats.org/officeDocument/2006/relationships/slideLayout"/><Relationship Id="rId2" Target="/ppt/media/image16.png" TargetMode="Internal" Type="http://schemas.openxmlformats.org/officeDocument/2006/relationships/image"/><Relationship Id="rId3" Target="/ppt/media/image8.svg" TargetMode="Internal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13.png" TargetMode="Internal" Type="http://schemas.openxmlformats.org/officeDocument/2006/relationships/image"/><Relationship Id="rId3" Target="/ppt/embeddings/xlsx2.xlsx" TargetMode="Internal" Type="http://schemas.openxmlformats.org/officeDocument/2006/relationships/package"/><Relationship Id="rId4" Target="/ppt/media/image12.emf" TargetMode="Internal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7.png" TargetMode="Internal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5.png" TargetMode="Internal" Type="http://schemas.openxmlformats.org/officeDocument/2006/relationships/image"/><Relationship Id="rId3" Target="/ppt/media/image1.png" TargetMode="Internal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13.png" TargetMode="Internal" Type="http://schemas.openxmlformats.org/officeDocument/2006/relationships/image"/><Relationship Id="rId3" Target="/ppt/embeddings/xlsx1.xlsx" TargetMode="Internal" Type="http://schemas.openxmlformats.org/officeDocument/2006/relationships/package"/><Relationship Id="rId4" Target="/ppt/media/image11.emf" TargetMode="Internal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10.png" TargetMode="Internal" Type="http://schemas.openxmlformats.org/officeDocument/2006/relationships/image"/><Relationship Id="rId3" Target="/ppt/media/image9.png" TargetMode="Internal" Type="http://schemas.openxmlformats.org/officeDocument/2006/relationships/image"/><Relationship Id="rId4" Target="/ppt/media/image43.png" TargetMode="Internal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8.xml" TargetMode="Internal" Type="http://schemas.openxmlformats.org/officeDocument/2006/relationships/notesSlide"/><Relationship Id="rId3" Target="/ppt/media/image6.gif" TargetMode="Internal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4.gif" TargetMode="Internal" Type="http://schemas.openxmlformats.org/officeDocument/2006/relationships/image"/><Relationship Id="rId3" Target="/ppt/media/image3.png" TargetMode="Internal" Type="http://schemas.openxmlformats.org/officeDocument/2006/relationships/image"/><Relationship Id="rId4" Target="/ppt/media/image30.png" TargetMode="Internal" Type="http://schemas.openxmlformats.org/officeDocument/2006/relationships/image"/><Relationship Id="rId5" Target="/ppt/media/image42.png" TargetMode="Internal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1.xml" TargetMode="Internal" Type="http://schemas.openxmlformats.org/officeDocument/2006/relationships/slideLayout"/><Relationship Id="rId2" Target="/ppt/media/image41.jpeg" TargetMode="Internal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13.png" TargetMode="Internal" Type="http://schemas.openxmlformats.org/officeDocument/2006/relationships/image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F6CE5-46E0-04CD-0E02-4FB6FE8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310291"/>
            <a:ext cx="9664846" cy="40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7470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B1528-9E30-267B-2D9E-0CB3C9F3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120227"/>
            <a:ext cx="11615112" cy="50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ACE47-572F-87EE-C16A-1C809FCE0274}"/>
              </a:ext>
            </a:extLst>
          </p:cNvPr>
          <p:cNvSpPr txBox="1"/>
          <p:nvPr/>
        </p:nvSpPr>
        <p:spPr>
          <a:xfrm>
            <a:off x="3756128" y="238539"/>
            <a:ext cx="4679743" cy="52322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ctr"/>
            <a:r>
              <a:rPr dirty="0" lang="en-US" sz="2800"/>
              <a:t>Helen – Cash Budget Year 1</a:t>
            </a:r>
          </a:p>
        </p:txBody>
      </p:sp>
    </p:spTree>
    <p:extLst>
      <p:ext uri="{BB962C8B-B14F-4D97-AF65-F5344CB8AC3E}">
        <p14:creationId xmlns:p14="http://schemas.microsoft.com/office/powerpoint/2010/main" val="3657690983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 lnSpcReduction="10000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Budgets are seen as having five main benefits to the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38147"/>
            <a:ext cx="7188199" cy="31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09418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08CFE-5E19-6A8E-C4A0-9E714312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25" y="773854"/>
            <a:ext cx="8508949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1514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E3DB4-E445-C910-97D8-3AAE8495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47" y="4106185"/>
            <a:ext cx="7235970" cy="251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BD735-8517-C8B5-D584-67EFC648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95" y="847257"/>
            <a:ext cx="67945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D55FF-2A28-3707-81DD-0289D7E27D76}"/>
              </a:ext>
            </a:extLst>
          </p:cNvPr>
          <p:cNvSpPr txBox="1"/>
          <p:nvPr/>
        </p:nvSpPr>
        <p:spPr>
          <a:xfrm>
            <a:off x="2698595" y="317797"/>
            <a:ext cx="5370787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/>
              <a:t>Some assumptions made during Budgeting</a:t>
            </a:r>
          </a:p>
        </p:txBody>
      </p:sp>
    </p:spTree>
    <p:extLst>
      <p:ext uri="{BB962C8B-B14F-4D97-AF65-F5344CB8AC3E}">
        <p14:creationId xmlns:p14="http://schemas.microsoft.com/office/powerpoint/2010/main" val="413590205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11338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9890F-DDC8-1053-80C4-7F1DE28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515" y="1416581"/>
            <a:ext cx="6092786" cy="2127287"/>
          </a:xfrm>
        </p:spPr>
        <p:txBody>
          <a:bodyPr anchor="b" bIns="45720" lIns="91440" rIns="91440" rtlCol="0" tIns="45720" vert="horz">
            <a:normAutofit/>
          </a:bodyPr>
          <a:lstStyle/>
          <a:p>
            <a:r>
              <a:rPr kern="1200" lang="en-US" sz="4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Costing and Break-Even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cap="rnd" w="95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cap="rnd" w="95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cap="flat" w="25400">
            <a:noFill/>
            <a:prstDash val="solid"/>
            <a:round/>
          </a:ln>
          <a:effectLst/>
          <a:sp3d/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none"/>
        </p:style>
        <p:txBody>
          <a:bodyPr anchor="ctr" bIns="0" horzOverflow="overflow" lIns="0" numCol="1" rIns="0" rot="0" rtlCol="0" spcCol="38100" spcFirstLastPara="1" tIns="0" vert="horz" vertOverflow="overflow" wrap="square">
            <a:spAutoFit/>
          </a:bodyPr>
          <a:lstStyle/>
          <a:p>
            <a:pPr algn="ctr" defTabSz="8255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b="0" baseline="0" cap="none" i="0" kumimoji="0" lang="en-US" normalizeH="0" spc="0" strike="noStrike" sz="3000" u="none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descr="Coins" id="6" name="Graphic 5">
            <a:extLst>
              <a:ext uri="{FF2B5EF4-FFF2-40B4-BE49-F238E27FC236}">
                <a16:creationId xmlns:a16="http://schemas.microsoft.com/office/drawing/2014/main" id="{B2E10275-516B-1CC6-9916-2C546C12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00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0" presetSubtype="0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 id="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 id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</p:bld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fixed cost against the volume of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1862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rent cost against the volume of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6529"/>
            <a:ext cx="7188199" cy="43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5006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variable cost against the volume of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647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D02F8-59DF-C3DE-C659-8788660CA835}"/>
              </a:ext>
            </a:extLst>
          </p:cNvPr>
          <p:cNvSpPr txBox="1"/>
          <p:nvPr/>
        </p:nvSpPr>
        <p:spPr>
          <a:xfrm>
            <a:off x="1100758" y="226035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GB">
                <a:hlinkClick r:id="rId2"/>
              </a:rPr>
              <a:t>Break-even Analysis | Breakeven Chart - Bing video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37499600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the break-even 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9157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mpd="thinThick" w="174625">
            <a:solidFill>
              <a:srgbClr val="262626"/>
            </a:solidFill>
          </a:ln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 lvl="0">
              <a:lnSpc>
                <a:spcPct val="90000"/>
              </a:lnSpc>
              <a:spcAft>
                <a:spcPts val="600"/>
              </a:spcAft>
            </a:pPr>
            <a:r>
              <a:rPr kern="1200"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Break-even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99011"/>
            <a:ext cx="7188199" cy="38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13147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301F9-1F7D-FA31-FE1A-7B05D3F4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17" y="713597"/>
            <a:ext cx="7018964" cy="204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F0419-2E88-182C-77B2-A7F53DCC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92" y="2819102"/>
            <a:ext cx="6322343" cy="134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AFBAA-B8C3-CD2D-3738-D3B9D6DA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1" y="4406789"/>
            <a:ext cx="9470997" cy="1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091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45530F-1738-FF06-F701-C93F205C9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392" y="62598"/>
          <a:ext cx="8421216" cy="673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102100" imgW="5130800" name="Worksheet" progId="Excel.Sheet.12" r:id="rId2">
                  <p:embed/>
                </p:oleObj>
              </mc:Choice>
              <mc:Fallback>
                <p:oleObj imgH="4102100" imgW="5130800" name="Worksheet" progId="Excel.Sheet.12" r:id="rId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145530F-1738-FF06-F701-C93F205C9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392" y="62598"/>
                        <a:ext cx="8421216" cy="673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544467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F5C13-927A-6B27-4FBB-95C5DA9EF31B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ern="1200" lang="en-US" sz="5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CALCULATION OF BREAK-EVEN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B6DB55-3ED6-1911-7E6F-BA01D3D4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2" y="2633472"/>
            <a:ext cx="1138524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405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5A6F6-81DD-520C-9DE4-49790BC2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471"/>
            <a:ext cx="12192000" cy="278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8A54C-B940-302F-0E0E-93B9912F7DE5}"/>
              </a:ext>
            </a:extLst>
          </p:cNvPr>
          <p:cNvSpPr txBox="1"/>
          <p:nvPr/>
        </p:nvSpPr>
        <p:spPr>
          <a:xfrm>
            <a:off x="3941379" y="538015"/>
            <a:ext cx="4309241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2800"/>
              <a:t>BREAK-EVEN USING A TABLE</a:t>
            </a:r>
          </a:p>
        </p:txBody>
      </p:sp>
    </p:spTree>
    <p:extLst>
      <p:ext uri="{BB962C8B-B14F-4D97-AF65-F5344CB8AC3E}">
        <p14:creationId xmlns:p14="http://schemas.microsoft.com/office/powerpoint/2010/main" val="3987698068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CCE570-B982-360A-F372-F32FB4AA9E74}"/>
              </a:ext>
            </a:extLst>
          </p:cNvPr>
          <p:cNvGraphicFramePr>
            <a:graphicFrameLocks/>
          </p:cNvGraphicFramePr>
          <p:nvPr/>
        </p:nvGraphicFramePr>
        <p:xfrm>
          <a:off x="2272862" y="1035268"/>
          <a:ext cx="7646275" cy="478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7604859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862F80-30F2-3647-9108-DE1DCBF4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32" y="6613"/>
            <a:ext cx="4201298" cy="6831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95839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A3A3D-921C-50BC-323C-FE9B7D46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577228"/>
            <a:ext cx="4910396" cy="506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DB5F0-96A0-5723-D4C1-C4425F5B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18" y="1673040"/>
            <a:ext cx="2137116" cy="268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68011-54B8-815B-D249-477781A6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18" y="2221411"/>
            <a:ext cx="10515582" cy="61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6152C-2206-9622-F20B-706790BB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18" y="3205751"/>
            <a:ext cx="7107152" cy="19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51C76-AB41-337A-7739-ACF33DB36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18" y="4023181"/>
            <a:ext cx="9957990" cy="6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9633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09B1-7511-B9CC-4043-83FBF85B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 lang="en-US"/>
              <a:t>The following is a practice exercise together with solution - Just for Fun!!!</a:t>
            </a:r>
          </a:p>
        </p:txBody>
      </p:sp>
      <p:pic>
        <p:nvPicPr>
          <p:cNvPr descr="Dance Steps" id="6" name="Graphic 5">
            <a:extLst>
              <a:ext uri="{FF2B5EF4-FFF2-40B4-BE49-F238E27FC236}">
                <a16:creationId xmlns:a16="http://schemas.microsoft.com/office/drawing/2014/main" id="{4B816695-B4A0-EF39-BEA4-F3E4F832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96" y="2149222"/>
            <a:ext cx="3721608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932123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467FE7-041D-E8F0-317F-82090687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0350" y="798786"/>
          <a:ext cx="6073484" cy="485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102100" imgW="5130800" name="Worksheet" progId="Excel.Sheet.12" r:id="rId3">
                  <p:embed/>
                </p:oleObj>
              </mc:Choice>
              <mc:Fallback>
                <p:oleObj imgH="4102100" imgW="5130800" name="Worksheet" progId="Excel.Sheet.12" r:id="rId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0467FE7-041D-E8F0-317F-820906876A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350" y="798786"/>
                        <a:ext cx="6073484" cy="485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74518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B4B6F-671E-7A4D-9E21-36DDD74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47" y="50533"/>
            <a:ext cx="4797194" cy="67804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98889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88373-6CDA-7A40-AA15-FEE358FA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18" y="111211"/>
            <a:ext cx="6819745" cy="2183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3E0BB-A7E0-CF47-AFE4-3FFE31AE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7" y="2550023"/>
            <a:ext cx="6819745" cy="41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39130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A755EF-6B61-7782-6E61-071F6B29F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60438"/>
          <a:ext cx="5730071" cy="653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5143500" imgW="4508500" name="Worksheet" progId="Excel.Sheet.12" r:id="rId3">
                  <p:embed/>
                </p:oleObj>
              </mc:Choice>
              <mc:Fallback>
                <p:oleObj imgH="5143500" imgW="4508500" name="Worksheet" progId="Excel.Sheet.12" r:id="rId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7A755EF-6B61-7782-6E61-071F6B29F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60438"/>
                        <a:ext cx="5730071" cy="6537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006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D43-46E2-C60C-AAEC-9B194E6E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dirty="0" lang="en-US"/>
              <a:t>Helen’s Ratio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C4261-F521-4AE0-7976-0B889F32DD7F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2592"/>
            <a:ext cx="10515600" cy="166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70A22-7869-27E2-7CF6-126FF332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172"/>
            <a:ext cx="10515600" cy="179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D89E0-361E-F751-BF49-3C63B70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6295"/>
            <a:ext cx="10418806" cy="2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80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algn="ctr" cap="flat" cmpd="sng" w="12700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algn="ctr" cap="flat" cmpd="sng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6200000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62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32422" y="1902810"/>
            <a:ext cx="2747012" cy="2661700"/>
          </a:xfrm>
          <a:prstGeom prst="rect">
            <a:avLst/>
          </a:prstGeom>
          <a:noFill/>
        </p:spPr>
        <p:txBody>
          <a:bodyPr anchor="ctr" bIns="45720" lIns="91440" rIns="91440" rtlCol="0" tIns="45720" vert="horz">
            <a:normAutofit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defTabSz="950976" eaLnBrk="1" hangingPunct="1">
              <a:lnSpc>
                <a:spcPct val="90000"/>
              </a:lnSpc>
              <a:spcAft>
                <a:spcPts val="624"/>
              </a:spcAft>
            </a:pPr>
            <a:r>
              <a:rPr b="1" dirty="0" kern="1200" lang="en-US" sz="374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Operating </a:t>
            </a:r>
            <a:r>
              <a:rPr dirty="0" lang="en-US" sz="3744">
                <a:solidFill>
                  <a:srgbClr val="FFFFFF"/>
                </a:solidFill>
              </a:rPr>
              <a:t>C</a:t>
            </a:r>
            <a:r>
              <a:rPr b="1" dirty="0" kern="1200" lang="en-US" sz="374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ash </a:t>
            </a:r>
            <a:r>
              <a:rPr dirty="0" lang="en-US" sz="3744">
                <a:solidFill>
                  <a:srgbClr val="FFFFFF"/>
                </a:solidFill>
              </a:rPr>
              <a:t>C</a:t>
            </a:r>
            <a:r>
              <a:rPr b="1" dirty="0" kern="1200" lang="en-US" sz="374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ycle</a:t>
            </a:r>
            <a:endParaRPr dirty="0" kern="1200"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6" y="1293656"/>
            <a:ext cx="7085344" cy="42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253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1CA6-1B86-5AA5-FA03-E64A3FF9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pPr algn="ctr"/>
            <a:r>
              <a:rPr dirty="0" lang="en-US"/>
              <a:t>Helen’s Operating Cash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3D365-A3A1-DD4F-7D05-476EB333A8AD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1423"/>
            <a:ext cx="4200704" cy="485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6C1D9-10F4-9F2B-0836-D7544FAA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4" y="1633483"/>
            <a:ext cx="59055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6F8AF-4CC3-2046-6105-6EE2DE26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4" y="2706743"/>
            <a:ext cx="62484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07675-9D3B-E85E-F20C-814DB8C0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04" y="3894877"/>
            <a:ext cx="60452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6EB25-1FAD-574E-4A90-EFAD0C367BD5}"/>
              </a:ext>
            </a:extLst>
          </p:cNvPr>
          <p:cNvSpPr txBox="1"/>
          <p:nvPr/>
        </p:nvSpPr>
        <p:spPr>
          <a:xfrm>
            <a:off x="5452092" y="5293414"/>
            <a:ext cx="5079124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2400"/>
              <a:t>52 Days + 61 Days – 30 Days = 83 Days Between paying and receiving cash</a:t>
            </a:r>
          </a:p>
        </p:txBody>
      </p:sp>
    </p:spTree>
    <p:extLst>
      <p:ext uri="{BB962C8B-B14F-4D97-AF65-F5344CB8AC3E}">
        <p14:creationId xmlns:p14="http://schemas.microsoft.com/office/powerpoint/2010/main" val="274258476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</p:bld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or, pen, compass, money and a paper with graphs printed on it" id="5" name="Picture 4">
            <a:extLst>
              <a:ext uri="{FF2B5EF4-FFF2-40B4-BE49-F238E27FC236}">
                <a16:creationId xmlns:a16="http://schemas.microsoft.com/office/drawing/2014/main" id="{0D31846C-CCC4-08B1-AB7B-46292FAF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6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BE8A6-D072-EAFC-212A-0968FD83D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dirty="0" lang="en-US" sz="5200">
                <a:solidFill>
                  <a:srgbClr val="FFFFFF"/>
                </a:solidFill>
              </a:rPr>
              <a:t>The Cash Budget</a:t>
            </a:r>
            <a:br>
              <a:rPr dirty="0" lang="en-US" sz="5200">
                <a:solidFill>
                  <a:srgbClr val="FFFFFF"/>
                </a:solidFill>
              </a:rPr>
            </a:br>
            <a:endParaRPr dirty="0"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989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</p:bld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0636A-F0C6-A9F5-5547-A5A26998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43" y="26140"/>
            <a:ext cx="6669913" cy="6453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9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208</Words>
  <Application>Microsoft Macintosh PowerPoint</Application>
  <PresentationFormat>Widescreen</PresentationFormat>
  <Paragraphs>38</Paragraphs>
  <Slides>31</Slides>
  <Notes>8</Notes>
  <HiddenSlides>0</HiddenSlides>
  <MMClips>0</MMClips>
  <ScaleCrop>false</ScaleCrop>
  <HeadingPairs>
    <vt:vector baseType="variant" size="8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37">
      <vt:lpstr>Arial</vt:lpstr>
      <vt:lpstr>Calibri</vt:lpstr>
      <vt:lpstr>Calibri Light</vt:lpstr>
      <vt:lpstr>Helvetica Neue Medium</vt:lpstr>
      <vt:lpstr>Office Theme</vt:lpstr>
      <vt:lpstr>Worksheet</vt:lpstr>
      <vt:lpstr>Managing Performance</vt:lpstr>
      <vt:lpstr>Learning Outcomes</vt:lpstr>
      <vt:lpstr>PowerPoint Presentation</vt:lpstr>
      <vt:lpstr>PowerPoint Presentation</vt:lpstr>
      <vt:lpstr>Helen’s Ratio Summary</vt:lpstr>
      <vt:lpstr>PowerPoint Presentation</vt:lpstr>
      <vt:lpstr>Helen’s Operating Cash Cycle</vt:lpstr>
      <vt:lpstr>The Cash Budget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Costing and Break-Even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is a practice exercise together with solution - Just for Fun!!!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Managing Performance</dc:title>
  <dc:creator>Pike, Martin</dc:creator>
  <cp:lastModifiedBy>Pike, Martin</cp:lastModifiedBy>
  <cp:revision>6</cp:revision>
  <dcterms:created xsi:type="dcterms:W3CDTF">2023-07-27T08:23:04Z</dcterms:created>
  <dcterms:modified xsi:type="dcterms:W3CDTF">2023-10-03T09:32:55Z</dcterms:modified>
</cp:coreProperties>
</file>