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48" r:id="rId2"/>
    <p:sldMasterId id="2147483768" r:id="rId3"/>
  </p:sldMasterIdLst>
  <p:notesMasterIdLst>
    <p:notesMasterId r:id="rId16"/>
  </p:notesMasterIdLst>
  <p:sldIdLst>
    <p:sldId id="378" r:id="rId4"/>
    <p:sldId id="379" r:id="rId5"/>
    <p:sldId id="370" r:id="rId6"/>
    <p:sldId id="380" r:id="rId7"/>
    <p:sldId id="383" r:id="rId8"/>
    <p:sldId id="381" r:id="rId9"/>
    <p:sldId id="306" r:id="rId10"/>
    <p:sldId id="382" r:id="rId11"/>
    <p:sldId id="384" r:id="rId12"/>
    <p:sldId id="385" r:id="rId13"/>
    <p:sldId id="357" r:id="rId14"/>
    <p:sldId id="376"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61512" autoAdjust="0"/>
  </p:normalViewPr>
  <p:slideViewPr>
    <p:cSldViewPr snapToGrid="0" showGuides="1">
      <p:cViewPr varScale="1">
        <p:scale>
          <a:sx n="64" d="100"/>
          <a:sy n="64" d="100"/>
        </p:scale>
        <p:origin x="1276" y="56"/>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23/01/2023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apple-system"/>
              </a:rPr>
              <a:t>Shift-left Security: More than just a catchphrase</a:t>
            </a:r>
          </a:p>
          <a:p>
            <a:pPr algn="l"/>
            <a:r>
              <a:rPr lang="en-GB" b="0" i="0" dirty="0">
                <a:solidFill>
                  <a:srgbClr val="000000"/>
                </a:solidFill>
                <a:effectLst/>
                <a:latin typeface="-apple-system"/>
              </a:rPr>
              <a:t>Vulnerabilities like Log4j may be headline grabbers, but thousands of applications are being targeted by hackers who use flaws in code as attack vectors.  Vulnerabilities such as cross-site scripting or improper authorisation are on the increase, and with the increased use of open source software we need to ensure "shift-left security" is more than just a catchphrase.</a:t>
            </a:r>
          </a:p>
          <a:p>
            <a:pPr algn="l"/>
            <a:r>
              <a:rPr lang="en-GB" b="0" i="0" dirty="0">
                <a:solidFill>
                  <a:srgbClr val="000000"/>
                </a:solidFill>
                <a:effectLst/>
                <a:latin typeface="-apple-system"/>
              </a:rPr>
              <a:t> </a:t>
            </a:r>
          </a:p>
          <a:p>
            <a:pPr algn="l"/>
            <a:r>
              <a:rPr lang="en-GB" b="0" i="0" dirty="0">
                <a:solidFill>
                  <a:srgbClr val="000000"/>
                </a:solidFill>
                <a:effectLst/>
                <a:latin typeface="-apple-system"/>
              </a:rPr>
              <a:t>During this presentation we'll look at:</a:t>
            </a:r>
          </a:p>
          <a:p>
            <a:pPr algn="l"/>
            <a:r>
              <a:rPr lang="en-GB" b="0" i="0" dirty="0">
                <a:solidFill>
                  <a:srgbClr val="000000"/>
                </a:solidFill>
                <a:effectLst/>
                <a:latin typeface="-apple-system"/>
              </a:rPr>
              <a:t>- what modern development looks like</a:t>
            </a:r>
          </a:p>
          <a:p>
            <a:pPr algn="l"/>
            <a:r>
              <a:rPr lang="en-GB" b="0" i="0" dirty="0">
                <a:solidFill>
                  <a:srgbClr val="000000"/>
                </a:solidFill>
                <a:effectLst/>
                <a:latin typeface="-apple-system"/>
              </a:rPr>
              <a:t>- what developers want</a:t>
            </a:r>
          </a:p>
          <a:p>
            <a:pPr algn="l"/>
            <a:r>
              <a:rPr lang="en-GB" b="0" i="0" dirty="0">
                <a:solidFill>
                  <a:srgbClr val="000000"/>
                </a:solidFill>
                <a:effectLst/>
                <a:latin typeface="-apple-system"/>
              </a:rPr>
              <a:t>- what developers actually need</a:t>
            </a:r>
          </a:p>
          <a:p>
            <a:pPr algn="l"/>
            <a:r>
              <a:rPr lang="en-GB" b="0" i="0" dirty="0">
                <a:solidFill>
                  <a:srgbClr val="000000"/>
                </a:solidFill>
                <a:effectLst/>
                <a:latin typeface="-apple-system"/>
              </a:rPr>
              <a:t>- where does security fit into to all this "agile" working?</a:t>
            </a:r>
          </a:p>
          <a:p>
            <a:endParaRPr lang="en-GB" dirty="0"/>
          </a:p>
        </p:txBody>
      </p:sp>
      <p:sp>
        <p:nvSpPr>
          <p:cNvPr id="4" name="Slide Number Placeholder 3"/>
          <p:cNvSpPr>
            <a:spLocks noGrp="1"/>
          </p:cNvSpPr>
          <p:nvPr>
            <p:ph type="sldNum" sz="quarter" idx="5"/>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217773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br>
              <a:rPr lang="en-GB" dirty="0"/>
            </a:br>
            <a:br>
              <a:rPr lang="en-GB" dirty="0"/>
            </a:br>
            <a:r>
              <a:rPr lang="en-GB" b="0" i="0" dirty="0">
                <a:effectLst/>
                <a:latin typeface="-apple-system"/>
              </a:rPr>
              <a:t>Access tokens are an invaluable capability of working with remote services, including GitHub, but as always WE have to be careful as they can expose great power.</a:t>
            </a:r>
            <a:br>
              <a:rPr lang="en-GB" dirty="0"/>
            </a:br>
            <a:br>
              <a:rPr lang="en-GB" dirty="0"/>
            </a:br>
            <a:r>
              <a:rPr lang="en-GB" b="0" i="0" dirty="0">
                <a:effectLst/>
                <a:latin typeface="-apple-system"/>
              </a:rPr>
              <a:t>Simple GitHub access token advice:</a:t>
            </a:r>
            <a:br>
              <a:rPr lang="en-GB" dirty="0"/>
            </a:br>
            <a:r>
              <a:rPr lang="en-GB" b="0" i="0" dirty="0">
                <a:effectLst/>
                <a:latin typeface="-apple-system"/>
              </a:rPr>
              <a:t>- store tokens securely (always the first bit of advice in this type of post... don't write them down!)</a:t>
            </a:r>
            <a:br>
              <a:rPr lang="en-GB" dirty="0"/>
            </a:br>
            <a:r>
              <a:rPr lang="en-GB" b="0" i="0" dirty="0">
                <a:effectLst/>
                <a:latin typeface="-apple-system"/>
              </a:rPr>
              <a:t>- use fine grained access tokens to enforce the principal of least privilege</a:t>
            </a:r>
            <a:br>
              <a:rPr lang="en-GB" dirty="0"/>
            </a:br>
            <a:r>
              <a:rPr lang="en-GB" b="0" i="0" dirty="0">
                <a:effectLst/>
                <a:latin typeface="-apple-system"/>
              </a:rPr>
              <a:t>- create and enforce an expiration policy; the longer they exist, the more damage can be done</a:t>
            </a:r>
            <a:br>
              <a:rPr lang="en-GB" dirty="0"/>
            </a:br>
            <a:r>
              <a:rPr lang="en-GB" b="0" i="0" dirty="0">
                <a:effectLst/>
                <a:latin typeface="-apple-system"/>
              </a:rPr>
              <a:t>- tokens don't just give access to code, they can allow access to Actions, so check their capabilities</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10</a:t>
            </a:fld>
            <a:endParaRPr lang="en-GB"/>
          </a:p>
        </p:txBody>
      </p:sp>
    </p:spTree>
    <p:extLst>
      <p:ext uri="{BB962C8B-B14F-4D97-AF65-F5344CB8AC3E}">
        <p14:creationId xmlns:p14="http://schemas.microsoft.com/office/powerpoint/2010/main" val="69801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those of you that do</a:t>
            </a:r>
            <a:r>
              <a:rPr lang="en-GB" baseline="0" dirty="0"/>
              <a:t> not know me, my name is Vince King, and I’ve been at the Bank for almost 10 years.  I’m a reformed developer, and have numerous roles including Ops Lead and DevOps subject matter expert.  I moved to Cyber 4 years ago working on Vulnerability Management and have been picking up as must experience (and as many certifications) as I can.</a:t>
            </a:r>
          </a:p>
          <a:p>
            <a:endParaRPr lang="en-GB" baseline="0" dirty="0"/>
          </a:p>
          <a:p>
            <a:r>
              <a:rPr lang="en-GB" baseline="0" dirty="0"/>
              <a:t>With my experience in DevOps and Cyber Security, I’m happy to lead the effort for </a:t>
            </a:r>
            <a:r>
              <a:rPr lang="en-GB" baseline="0" dirty="0" err="1"/>
              <a:t>DevSecOps</a:t>
            </a:r>
            <a:r>
              <a:rPr lang="en-GB" baseline="0" dirty="0"/>
              <a:t> within the Bank.</a:t>
            </a:r>
          </a:p>
          <a:p>
            <a:endParaRPr lang="en-GB" baseline="0" dirty="0"/>
          </a:p>
          <a:p>
            <a:r>
              <a:rPr lang="en-GB" baseline="0" dirty="0"/>
              <a:t>Now a word on what this presentation is, and more importantly, what this presentation is not.  This presentation is an overview of what </a:t>
            </a:r>
            <a:r>
              <a:rPr lang="en-GB" baseline="0" dirty="0" err="1"/>
              <a:t>DeSecOps</a:t>
            </a:r>
            <a:r>
              <a:rPr lang="en-GB" baseline="0" dirty="0"/>
              <a:t> is; Why is it important; How we are going to “do” </a:t>
            </a:r>
            <a:r>
              <a:rPr lang="en-GB" baseline="0" dirty="0" err="1"/>
              <a:t>DevSecOps</a:t>
            </a:r>
            <a:r>
              <a:rPr lang="en-GB" baseline="0" dirty="0"/>
              <a:t>; Who is involved; and When it is happening.</a:t>
            </a:r>
          </a:p>
          <a:p>
            <a:endParaRPr lang="en-GB" baseline="0" dirty="0"/>
          </a:p>
          <a:p>
            <a:r>
              <a:rPr lang="en-GB" baseline="0" dirty="0"/>
              <a:t>This presentation is not a discussion of tooling or vendors.  It is not a </a:t>
            </a:r>
            <a:r>
              <a:rPr lang="en-GB" baseline="0" dirty="0" err="1"/>
              <a:t>indepth</a:t>
            </a:r>
            <a:r>
              <a:rPr lang="en-GB" baseline="0" dirty="0"/>
              <a:t> course of best practice.  Most importantly, it is not the silver bullet that will immediately implement </a:t>
            </a:r>
            <a:r>
              <a:rPr lang="en-GB" baseline="0" dirty="0" err="1"/>
              <a:t>DevSecOps</a:t>
            </a:r>
            <a:r>
              <a:rPr lang="en-GB" baseline="0" dirty="0"/>
              <a:t>.</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34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700" b="1" dirty="0">
                <a:solidFill>
                  <a:schemeClr val="tx1"/>
                </a:solidFill>
              </a:rPr>
              <a:t>How we’re funded</a:t>
            </a:r>
          </a:p>
          <a:p>
            <a:r>
              <a:rPr lang="en-GB" sz="700" b="1" dirty="0">
                <a:solidFill>
                  <a:schemeClr val="tx1"/>
                </a:solidFill>
              </a:rPr>
              <a:t>Public</a:t>
            </a:r>
            <a:r>
              <a:rPr lang="en-GB" sz="700" b="1" baseline="0" dirty="0">
                <a:solidFill>
                  <a:schemeClr val="tx1"/>
                </a:solidFill>
              </a:rPr>
              <a:t> facing</a:t>
            </a:r>
            <a:endParaRPr lang="en-GB" sz="700" b="1" dirty="0">
              <a:solidFill>
                <a:schemeClr val="tx1"/>
              </a:solidFill>
            </a:endParaRPr>
          </a:p>
          <a:p>
            <a:r>
              <a:rPr lang="en-GB" sz="700" dirty="0">
                <a:solidFill>
                  <a:schemeClr val="tx1"/>
                </a:solidFill>
              </a:rPr>
              <a:t>Although we are a public body, we do not get a budget from the UK Treasury. Instead, we generate the funds we need for our work by:</a:t>
            </a:r>
          </a:p>
          <a:p>
            <a:pPr marL="171450" indent="-171450">
              <a:buFont typeface="Arial" panose="020B0604020202020204" pitchFamily="34" charset="0"/>
              <a:buChar char="•"/>
            </a:pPr>
            <a:r>
              <a:rPr lang="en-GB" sz="700" dirty="0">
                <a:solidFill>
                  <a:schemeClr val="tx1"/>
                </a:solidFill>
              </a:rPr>
              <a:t>investing the money banks have to hold with us (this is called the 'Cash Ratio Deposit scheme')</a:t>
            </a:r>
          </a:p>
          <a:p>
            <a:pPr marL="171450" indent="-171450">
              <a:buFont typeface="Arial" panose="020B0604020202020204" pitchFamily="34" charset="0"/>
              <a:buChar char="•"/>
            </a:pPr>
            <a:r>
              <a:rPr lang="en-GB" sz="700" dirty="0">
                <a:solidFill>
                  <a:schemeClr val="tx1"/>
                </a:solidFill>
              </a:rPr>
              <a:t>charging the firms we regulate a fee</a:t>
            </a:r>
          </a:p>
          <a:p>
            <a:pPr marL="171450" indent="-171450">
              <a:buFont typeface="Arial" panose="020B0604020202020204" pitchFamily="34" charset="0"/>
              <a:buChar char="•"/>
            </a:pPr>
            <a:r>
              <a:rPr lang="en-GB" sz="700" dirty="0">
                <a:solidFill>
                  <a:schemeClr val="tx1"/>
                </a:solidFill>
              </a:rPr>
              <a:t>providing banking services to our customers, who include overseas central banks</a:t>
            </a:r>
          </a:p>
          <a:p>
            <a:pPr marL="171450" indent="-171450">
              <a:buFont typeface="Arial" panose="020B0604020202020204" pitchFamily="34" charset="0"/>
              <a:buChar char="•"/>
            </a:pPr>
            <a:r>
              <a:rPr lang="en-GB" sz="700" dirty="0">
                <a:solidFill>
                  <a:schemeClr val="tx1"/>
                </a:solidFill>
              </a:rPr>
              <a:t>charging for the cost of producing banknotes</a:t>
            </a:r>
          </a:p>
          <a:p>
            <a:pPr marL="171450" indent="-171450">
              <a:buFont typeface="Arial" panose="020B0604020202020204" pitchFamily="34" charset="0"/>
              <a:buChar char="•"/>
            </a:pPr>
            <a:r>
              <a:rPr lang="en-GB" sz="700" dirty="0">
                <a:solidFill>
                  <a:schemeClr val="tx1"/>
                </a:solidFill>
              </a:rPr>
              <a:t>charging a management fee for services we provide to government agencies</a:t>
            </a:r>
          </a:p>
          <a:p>
            <a:pPr marL="171450" indent="-171450">
              <a:buFont typeface="Arial" panose="020B0604020202020204" pitchFamily="34" charset="0"/>
              <a:buChar char="•"/>
            </a:pPr>
            <a:r>
              <a:rPr lang="en-GB" sz="700" dirty="0">
                <a:solidFill>
                  <a:schemeClr val="tx1"/>
                </a:solidFill>
              </a:rPr>
              <a:t>investing the capital we have built up over 300 years</a:t>
            </a:r>
          </a:p>
          <a:p>
            <a:endParaRPr lang="en-GB" sz="700" dirty="0">
              <a:solidFill>
                <a:schemeClr val="tx1"/>
              </a:solidFill>
            </a:endParaRPr>
          </a:p>
          <a:p>
            <a:r>
              <a:rPr lang="en-GB" sz="700" b="1" dirty="0">
                <a:solidFill>
                  <a:schemeClr val="tx1"/>
                </a:solidFill>
              </a:rPr>
              <a:t>The magic behind</a:t>
            </a:r>
            <a:r>
              <a:rPr lang="en-GB" sz="700" b="1" baseline="0" dirty="0">
                <a:solidFill>
                  <a:schemeClr val="tx1"/>
                </a:solidFill>
              </a:rPr>
              <a:t> the curtains</a:t>
            </a:r>
            <a:endParaRPr lang="en-GB" sz="700" b="1" dirty="0">
              <a:solidFill>
                <a:schemeClr val="tx1"/>
              </a:solidFill>
            </a:endParaRPr>
          </a:p>
          <a:p>
            <a:r>
              <a:rPr lang="en-GB" sz="700" dirty="0">
                <a:solidFill>
                  <a:schemeClr val="tx1"/>
                </a:solidFill>
              </a:rPr>
              <a:t>The payments landscape continues to change at a rapid pace, reflecting changes in the needs of households and companies, changes in technology, and an evolving regulatory landscape. The Bank has operated the Real-Time Gross Settlement (RTGS) system since its introduction in 1996. RTGS lies at the heart of every payment in the UK and on average settles over £720 billion on an average day; broadly equivalent to the UK’s GDP every three days. RTGS settled £918 billion on its peak value day (31 January 2022) in the period. Banks and other financial institutions use accounts in RTGS to settle money owed to each other through the UK’s payment systems. The successful management and operation of RTGS directly supports the Bank’s mission to promote the good of the people of the United Kingdom by maintaining monetary and financial stability. As well as providing settlement services, RTGS is also the mechanism through which the Bank implements monetary policy decisions and provides liquidity to the UK’s financial system</a:t>
            </a:r>
          </a:p>
          <a:p>
            <a:endParaRPr lang="en-GB" sz="700" dirty="0">
              <a:solidFill>
                <a:schemeClr val="tx1"/>
              </a:solidFill>
            </a:endParaRPr>
          </a:p>
          <a:p>
            <a:r>
              <a:rPr lang="en-GB" sz="700" dirty="0">
                <a:solidFill>
                  <a:schemeClr val="tx1"/>
                </a:solidFill>
              </a:rPr>
              <a:t>In the 12 months to end-February 2022, RTGS settled an average of over £720 billion each working day; broadly equivalent to the UK’s GDP every three days. RTGS settled £918 billion on its peak value day (31 January 2022) in the period. The vast majority of the value settled (99%) is from CHAPS and CREST.</a:t>
            </a:r>
          </a:p>
          <a:p>
            <a:endParaRPr lang="en-GB" sz="700" dirty="0">
              <a:solidFill>
                <a:schemeClr val="tx1"/>
              </a:solidFill>
            </a:endParaRPr>
          </a:p>
          <a:p>
            <a:r>
              <a:rPr lang="en-GB" sz="700" b="1" dirty="0">
                <a:solidFill>
                  <a:schemeClr val="tx1"/>
                </a:solidFill>
              </a:rPr>
              <a:t>Now</a:t>
            </a:r>
            <a:r>
              <a:rPr lang="en-GB" sz="700" b="1" baseline="0" dirty="0">
                <a:solidFill>
                  <a:schemeClr val="tx1"/>
                </a:solidFill>
              </a:rPr>
              <a:t> and looking into t</a:t>
            </a:r>
            <a:r>
              <a:rPr lang="en-GB" sz="700" b="1" dirty="0">
                <a:solidFill>
                  <a:schemeClr val="tx1"/>
                </a:solidFill>
              </a:rPr>
              <a:t>he Future</a:t>
            </a:r>
          </a:p>
          <a:p>
            <a:r>
              <a:rPr lang="en-GB" sz="700" dirty="0">
                <a:solidFill>
                  <a:schemeClr val="tx1"/>
                </a:solidFill>
              </a:rPr>
              <a:t>Due to the</a:t>
            </a:r>
            <a:r>
              <a:rPr lang="en-GB" sz="700" baseline="0" dirty="0">
                <a:solidFill>
                  <a:schemeClr val="tx1"/>
                </a:solidFill>
              </a:rPr>
              <a:t> level of security around our services and the Bank’s risk-adverse attitude we became very comfortable building and running everything on premise.  Our cloud adoption was also stunted by the attitudes of some executives within Technology, but the Bank is now committed to moving 80% of our services to the Cloud by 2030.  So moving securely at speed is imperative.</a:t>
            </a:r>
            <a:endParaRPr lang="en-GB" sz="700" dirty="0">
              <a:solidFill>
                <a:schemeClr val="tx1"/>
              </a:solidFill>
            </a:endParaRPr>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71595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August 2019, GitHub was called out in a US lawsuit following the Capital One breach. The reason? Allowing social security numbers to be stored in a Git repository.</a:t>
            </a:r>
          </a:p>
          <a:p>
            <a:endParaRPr lang="en-GB" dirty="0"/>
          </a:p>
          <a:p>
            <a:r>
              <a:rPr lang="en-GB" dirty="0"/>
              <a:t>In October 2019, </a:t>
            </a:r>
            <a:r>
              <a:rPr lang="en-GB" b="0" i="0" dirty="0">
                <a:solidFill>
                  <a:srgbClr val="070707"/>
                </a:solidFill>
                <a:effectLst/>
                <a:latin typeface="Georgia" panose="02040502050405020303" pitchFamily="18" charset="0"/>
              </a:rPr>
              <a:t>one misstep from developers at Starbucks left exposed an API key that could be used by an attacker to access internal systems and manipulate the list of authorized users.  Lucky the vulnerability was reported as part of a bug bounty program and quickly resolved.</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In January 2021, a misconfigured Git server at Nissan North America lead to the leak of the source code of the company's mobile apps and internal tools. A Git server was left publicly exposed with a default username and password of admin/admin.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More recently, in December 2022, Okta reported a breach that included the unauthorised downloading of source code.  Access was possible through the use of stolen authorisation keys and could have been related to an extension phishing campaign in September of last year.</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While still reading and digesting the information around the Okta breach, a few days later we got news of an attack on Slack. The incident involves threat actors gaining access to Slack's externally hosted GitHub repositories via a "limited" number of Slack employee tokens that were stolen.</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34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we all know</a:t>
            </a:r>
            <a:r>
              <a:rPr lang="en-GB" baseline="0" dirty="0"/>
              <a:t> what good DevOps looks like.  Or at least we have read what it is supposed to look like.</a:t>
            </a:r>
          </a:p>
          <a:p>
            <a:r>
              <a:rPr lang="en-GB" baseline="0" dirty="0"/>
              <a:t>Small teams working independently to implement their features, validating correctness in pre-production environments, with deployments into production happening predictably, quickly, safely, and securely, throughout the business day.</a:t>
            </a:r>
          </a:p>
          <a:p>
            <a:r>
              <a:rPr lang="en-GB" baseline="0" dirty="0"/>
              <a:t>But why is reality not like the books?  Having worked across multiple roles, I have some strong feelings about this!</a:t>
            </a:r>
            <a:endParaRPr lang="en-GB" dirty="0"/>
          </a:p>
          <a:p>
            <a:r>
              <a:rPr lang="en-GB" dirty="0"/>
              <a:t>As a developer</a:t>
            </a:r>
            <a:r>
              <a:rPr lang="en-GB" baseline="0" dirty="0"/>
              <a:t> I saw Cyber Security as a blocker to my freedom.  It was stopping me using all the tools and code-snippets I found on the internet.  I would avoid Cyber people because they were the department of “no”.</a:t>
            </a:r>
          </a:p>
          <a:p>
            <a:r>
              <a:rPr lang="en-GB" baseline="0" dirty="0"/>
              <a:t>As a DevOps lead I saw Cyber as an impediment to innovation.  Why couldn’t I have admin rights on every machine within the enterprise so I can run unsigned PowerShell scripts to performed deployments?</a:t>
            </a:r>
          </a:p>
          <a:p>
            <a:r>
              <a:rPr lang="en-GB" baseline="0" dirty="0"/>
              <a:t>As an Ops lead I saw Cyber as the reason my new features were taking so long to reach production.  </a:t>
            </a:r>
          </a:p>
          <a:p>
            <a:r>
              <a:rPr lang="en-GB" baseline="0" dirty="0"/>
              <a:t>Finally, as a Cyber Analyst I saw that I was an idiot…. But in my defence, it wasn’t all my fault.  Throughout the Technology department Cyber Security and their policies were perceived as obstacles to be worked-around.  Their lack of open engagement supported their clandestine reputation.</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319734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br>
              <a:rPr lang="en-GB" dirty="0"/>
            </a:br>
            <a:br>
              <a:rPr lang="en-GB" dirty="0"/>
            </a:br>
            <a:r>
              <a:rPr lang="en-GB" b="0" i="0" dirty="0">
                <a:effectLst/>
                <a:latin typeface="-apple-system"/>
              </a:rPr>
              <a:t>Access tokens are an invaluable capability of working with remote services, including GitHub, but as always WE have to be careful as they can expose great power.</a:t>
            </a:r>
            <a:br>
              <a:rPr lang="en-GB" dirty="0"/>
            </a:br>
            <a:br>
              <a:rPr lang="en-GB" dirty="0"/>
            </a:br>
            <a:r>
              <a:rPr lang="en-GB" b="0" i="0" dirty="0">
                <a:effectLst/>
                <a:latin typeface="-apple-system"/>
              </a:rPr>
              <a:t>Simple GitHub access token advice:</a:t>
            </a:r>
            <a:br>
              <a:rPr lang="en-GB" dirty="0"/>
            </a:br>
            <a:r>
              <a:rPr lang="en-GB" b="0" i="0" dirty="0">
                <a:effectLst/>
                <a:latin typeface="-apple-system"/>
              </a:rPr>
              <a:t>- store tokens securely (always the first bit of advice in this type of post... don't write them down!)</a:t>
            </a:r>
            <a:br>
              <a:rPr lang="en-GB" dirty="0"/>
            </a:br>
            <a:r>
              <a:rPr lang="en-GB" b="0" i="0" dirty="0">
                <a:effectLst/>
                <a:latin typeface="-apple-system"/>
              </a:rPr>
              <a:t>- use fine grained access tokens to enforce the principal of least privilege</a:t>
            </a:r>
            <a:br>
              <a:rPr lang="en-GB" dirty="0"/>
            </a:br>
            <a:r>
              <a:rPr lang="en-GB" b="0" i="0" dirty="0">
                <a:effectLst/>
                <a:latin typeface="-apple-system"/>
              </a:rPr>
              <a:t>- create and enforce an expiration policy; the longer they exist, the more damage can be done</a:t>
            </a:r>
            <a:br>
              <a:rPr lang="en-GB" dirty="0"/>
            </a:br>
            <a:r>
              <a:rPr lang="en-GB" b="0" i="0" dirty="0">
                <a:effectLst/>
                <a:latin typeface="-apple-system"/>
              </a:rPr>
              <a:t>- tokens don't just give access to code, they can allow access to Actions, so check their capabilities</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128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Growing</a:t>
            </a:r>
            <a:r>
              <a:rPr lang="en-GB" baseline="0" dirty="0"/>
              <a:t> number of solutions</a:t>
            </a:r>
          </a:p>
          <a:p>
            <a:r>
              <a:rPr lang="en-GB" baseline="0" dirty="0"/>
              <a:t>47 requirements, but here are 3 of the most important</a:t>
            </a:r>
          </a:p>
          <a:p>
            <a:endParaRPr lang="en-GB" dirty="0"/>
          </a:p>
          <a:p>
            <a:r>
              <a:rPr lang="en-GB" dirty="0"/>
              <a:t>Inventory</a:t>
            </a:r>
          </a:p>
          <a:p>
            <a:r>
              <a:rPr lang="en-GB" dirty="0"/>
              <a:t>You can’t protect what you can’t see</a:t>
            </a:r>
          </a:p>
          <a:p>
            <a:r>
              <a:rPr lang="en-GB" dirty="0"/>
              <a:t>Agent-based</a:t>
            </a:r>
            <a:r>
              <a:rPr lang="en-GB" baseline="0" dirty="0"/>
              <a:t> solutions do not guarantee 100% coverage</a:t>
            </a:r>
          </a:p>
          <a:p>
            <a:r>
              <a:rPr lang="en-GB" baseline="0" dirty="0"/>
              <a:t>Created bespoke solution for unknown unknowns</a:t>
            </a:r>
          </a:p>
          <a:p>
            <a:r>
              <a:rPr lang="en-GB" baseline="0" dirty="0"/>
              <a:t>Multi cloud only increases the issue</a:t>
            </a:r>
          </a:p>
          <a:p>
            <a:r>
              <a:rPr lang="en-GB" baseline="0" dirty="0"/>
              <a:t>Should be moving away from traditional VM-based estate</a:t>
            </a:r>
          </a:p>
          <a:p>
            <a:endParaRPr lang="en-GB" dirty="0"/>
          </a:p>
          <a:p>
            <a:r>
              <a:rPr lang="en-GB" dirty="0"/>
              <a:t>Intelligence</a:t>
            </a:r>
          </a:p>
          <a:p>
            <a:r>
              <a:rPr lang="en-GB" dirty="0"/>
              <a:t>New vulnerabilities</a:t>
            </a:r>
            <a:r>
              <a:rPr lang="en-GB" baseline="0" dirty="0"/>
              <a:t> have threat actors knocking on our doors</a:t>
            </a:r>
          </a:p>
          <a:p>
            <a:r>
              <a:rPr lang="en-GB" baseline="0" dirty="0"/>
              <a:t>Time to exploit has reduced</a:t>
            </a:r>
          </a:p>
          <a:p>
            <a:r>
              <a:rPr lang="en-GB" baseline="0" dirty="0"/>
              <a:t>Vulnerability data sources widely available, you can do it yourself</a:t>
            </a:r>
          </a:p>
          <a:p>
            <a:endParaRPr lang="en-GB" baseline="0" dirty="0"/>
          </a:p>
          <a:p>
            <a:r>
              <a:rPr lang="en-GB" baseline="0" dirty="0"/>
              <a:t>Insights</a:t>
            </a:r>
          </a:p>
          <a:p>
            <a:r>
              <a:rPr lang="en-GB" baseline="0" dirty="0"/>
              <a:t>Risks without context are meaningless.  Remember that.</a:t>
            </a:r>
          </a:p>
          <a:p>
            <a:r>
              <a:rPr lang="en-GB" dirty="0"/>
              <a:t>CSPs highlight</a:t>
            </a:r>
            <a:r>
              <a:rPr lang="en-GB" baseline="0" dirty="0"/>
              <a:t> issues in isolation against policies</a:t>
            </a:r>
          </a:p>
          <a:p>
            <a:r>
              <a:rPr lang="en-GB" baseline="0" dirty="0"/>
              <a:t>Is a missing OS patch on a VM that serious?</a:t>
            </a:r>
          </a:p>
          <a:p>
            <a:r>
              <a:rPr lang="en-GB" baseline="0" dirty="0"/>
              <a:t>Following basic security principals provides layers of security</a:t>
            </a:r>
          </a:p>
          <a:p>
            <a:r>
              <a:rPr lang="en-GB" baseline="0" dirty="0"/>
              <a:t>What if game .. Unpatched server … Elevation of Privilege … Pubic IP … poor SSH… lateral move?</a:t>
            </a:r>
          </a:p>
          <a:p>
            <a:r>
              <a:rPr lang="en-GB" baseline="0" dirty="0"/>
              <a:t>Without context possible risk and impact may never be realised</a:t>
            </a:r>
          </a:p>
          <a:p>
            <a:endParaRPr lang="en-GB" baseline="0" dirty="0"/>
          </a:p>
          <a:p>
            <a:r>
              <a:rPr lang="en-GB" baseline="0" dirty="0"/>
              <a:t>Summary</a:t>
            </a:r>
          </a:p>
          <a:p>
            <a:r>
              <a:rPr lang="en-GB" baseline="0" dirty="0"/>
              <a:t>47 requirements .. A few must haves</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3479814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br>
              <a:rPr lang="en-GB" dirty="0"/>
            </a:br>
            <a:br>
              <a:rPr lang="en-GB" dirty="0"/>
            </a:br>
            <a:r>
              <a:rPr lang="en-GB" b="0" i="0" dirty="0">
                <a:effectLst/>
                <a:latin typeface="-apple-system"/>
              </a:rPr>
              <a:t>Access tokens are an invaluable capability of working with remote services, including GitHub, but as always WE have to be careful as they can expose great power.</a:t>
            </a:r>
            <a:br>
              <a:rPr lang="en-GB" dirty="0"/>
            </a:br>
            <a:br>
              <a:rPr lang="en-GB" dirty="0"/>
            </a:br>
            <a:r>
              <a:rPr lang="en-GB" b="0" i="0" dirty="0">
                <a:effectLst/>
                <a:latin typeface="-apple-system"/>
              </a:rPr>
              <a:t>Simple GitHub access token advice:</a:t>
            </a:r>
            <a:br>
              <a:rPr lang="en-GB" dirty="0"/>
            </a:br>
            <a:r>
              <a:rPr lang="en-GB" b="0" i="0" dirty="0">
                <a:effectLst/>
                <a:latin typeface="-apple-system"/>
              </a:rPr>
              <a:t>- store tokens securely (always the first bit of advice in this type of post... don't write them down!)</a:t>
            </a:r>
            <a:br>
              <a:rPr lang="en-GB" dirty="0"/>
            </a:br>
            <a:r>
              <a:rPr lang="en-GB" b="0" i="0" dirty="0">
                <a:effectLst/>
                <a:latin typeface="-apple-system"/>
              </a:rPr>
              <a:t>- use fine grained access tokens to enforce the principal of least privilege</a:t>
            </a:r>
            <a:br>
              <a:rPr lang="en-GB" dirty="0"/>
            </a:br>
            <a:r>
              <a:rPr lang="en-GB" b="0" i="0" dirty="0">
                <a:effectLst/>
                <a:latin typeface="-apple-system"/>
              </a:rPr>
              <a:t>- create and enforce an expiration policy; the longer they exist, the more damage can be done</a:t>
            </a:r>
            <a:br>
              <a:rPr lang="en-GB" dirty="0"/>
            </a:br>
            <a:r>
              <a:rPr lang="en-GB" b="0" i="0" dirty="0">
                <a:effectLst/>
                <a:latin typeface="-apple-system"/>
              </a:rPr>
              <a:t>- tokens don't just give access to code, they can allow access to Actions, so check their capabilities</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8</a:t>
            </a:fld>
            <a:endParaRPr lang="en-GB"/>
          </a:p>
        </p:txBody>
      </p:sp>
    </p:spTree>
    <p:extLst>
      <p:ext uri="{BB962C8B-B14F-4D97-AF65-F5344CB8AC3E}">
        <p14:creationId xmlns:p14="http://schemas.microsoft.com/office/powerpoint/2010/main" val="1087484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br>
              <a:rPr lang="en-GB" dirty="0"/>
            </a:br>
            <a:br>
              <a:rPr lang="en-GB" dirty="0"/>
            </a:br>
            <a:r>
              <a:rPr lang="en-GB" b="0" i="0" dirty="0">
                <a:effectLst/>
                <a:latin typeface="-apple-system"/>
              </a:rPr>
              <a:t>Access tokens are an invaluable capability of working with remote services, including GitHub, but as always WE have to be careful as they can expose great power.</a:t>
            </a:r>
            <a:br>
              <a:rPr lang="en-GB" dirty="0"/>
            </a:br>
            <a:br>
              <a:rPr lang="en-GB" dirty="0"/>
            </a:br>
            <a:r>
              <a:rPr lang="en-GB" b="0" i="0" dirty="0">
                <a:effectLst/>
                <a:latin typeface="-apple-system"/>
              </a:rPr>
              <a:t>Simple GitHub access token advice:</a:t>
            </a:r>
            <a:br>
              <a:rPr lang="en-GB" dirty="0"/>
            </a:br>
            <a:r>
              <a:rPr lang="en-GB" b="0" i="0" dirty="0">
                <a:effectLst/>
                <a:latin typeface="-apple-system"/>
              </a:rPr>
              <a:t>- store tokens securely (always the first bit of advice in this type of post... don't write them down!)</a:t>
            </a:r>
            <a:br>
              <a:rPr lang="en-GB" dirty="0"/>
            </a:br>
            <a:r>
              <a:rPr lang="en-GB" b="0" i="0" dirty="0">
                <a:effectLst/>
                <a:latin typeface="-apple-system"/>
              </a:rPr>
              <a:t>- use fine grained access tokens to enforce the principal of least privilege</a:t>
            </a:r>
            <a:br>
              <a:rPr lang="en-GB" dirty="0"/>
            </a:br>
            <a:r>
              <a:rPr lang="en-GB" b="0" i="0" dirty="0">
                <a:effectLst/>
                <a:latin typeface="-apple-system"/>
              </a:rPr>
              <a:t>- create and enforce an expiration policy; the longer they exist, the more damage can be done</a:t>
            </a:r>
            <a:br>
              <a:rPr lang="en-GB" dirty="0"/>
            </a:br>
            <a:r>
              <a:rPr lang="en-GB" b="0" i="0" dirty="0">
                <a:effectLst/>
                <a:latin typeface="-apple-system"/>
              </a:rPr>
              <a:t>- tokens don't just give access to code, they can allow access to Actions, so check their capabilities</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3254932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791269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0300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5194842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968199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806100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14742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7155918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5600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7849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035972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7753631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066500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300414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2351678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1211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899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7206259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259030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1383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588672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26075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365050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582453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9606987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2465676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690996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9586328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36855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43758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6084400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4849516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5255462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1414029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7160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2021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223662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6077288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253959229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11.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jpeg"/><Relationship Id="rId4" Type="http://schemas.openxmlformats.org/officeDocument/2006/relationships/image" Target="../media/image23.png"/><Relationship Id="rId9"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40.xml"/><Relationship Id="rId5" Type="http://schemas.openxmlformats.org/officeDocument/2006/relationships/image" Target="../media/image34.png"/><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40.xml"/><Relationship Id="rId5" Type="http://schemas.openxmlformats.org/officeDocument/2006/relationships/image" Target="../media/image34.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22.pn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37.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a:t>Vince King</a:t>
            </a:r>
          </a:p>
          <a:p>
            <a:r>
              <a:rPr lang="en-GB" dirty="0"/>
              <a:t>January 2023</a:t>
            </a:r>
          </a:p>
        </p:txBody>
      </p:sp>
      <p:sp>
        <p:nvSpPr>
          <p:cNvPr id="7" name="Text Placeholder 6"/>
          <p:cNvSpPr>
            <a:spLocks noGrp="1"/>
          </p:cNvSpPr>
          <p:nvPr>
            <p:ph type="body" sz="quarter" idx="16"/>
          </p:nvPr>
        </p:nvSpPr>
        <p:spPr/>
        <p:txBody>
          <a:bodyPr/>
          <a:lstStyle/>
          <a:p>
            <a:r>
              <a:rPr lang="en-GB" dirty="0"/>
              <a:t>Shift-left Security: More than just a catchphrase</a:t>
            </a:r>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a:t>Bank Security</a:t>
            </a:r>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9" name="Title 8">
            <a:extLst>
              <a:ext uri="{FF2B5EF4-FFF2-40B4-BE49-F238E27FC236}">
                <a16:creationId xmlns:a16="http://schemas.microsoft.com/office/drawing/2014/main" id="{005555C0-A187-2398-F0CE-3BE3E3BD6CE2}"/>
              </a:ext>
            </a:extLst>
          </p:cNvPr>
          <p:cNvSpPr>
            <a:spLocks noGrp="1"/>
          </p:cNvSpPr>
          <p:nvPr>
            <p:ph type="title"/>
          </p:nvPr>
        </p:nvSpPr>
        <p:spPr/>
        <p:txBody>
          <a:bodyPr/>
          <a:lstStyle/>
          <a:p>
            <a:endParaRPr lang="en-GB"/>
          </a:p>
        </p:txBody>
      </p:sp>
      <p:pic>
        <p:nvPicPr>
          <p:cNvPr id="10" name="Picture 9">
            <a:extLst>
              <a:ext uri="{FF2B5EF4-FFF2-40B4-BE49-F238E27FC236}">
                <a16:creationId xmlns:a16="http://schemas.microsoft.com/office/drawing/2014/main" id="{88E28EFE-8216-F8BC-49E6-A1C217BBBF68}"/>
              </a:ext>
            </a:extLst>
          </p:cNvPr>
          <p:cNvPicPr>
            <a:picLocks noChangeAspect="1"/>
          </p:cNvPicPr>
          <p:nvPr/>
        </p:nvPicPr>
        <p:blipFill>
          <a:blip r:embed="rId3"/>
          <a:stretch>
            <a:fillRect/>
          </a:stretch>
        </p:blipFill>
        <p:spPr>
          <a:xfrm>
            <a:off x="9075689" y="3917977"/>
            <a:ext cx="695422" cy="714475"/>
          </a:xfrm>
          <a:prstGeom prst="rect">
            <a:avLst/>
          </a:prstGeom>
        </p:spPr>
      </p:pic>
      <p:pic>
        <p:nvPicPr>
          <p:cNvPr id="11" name="Picture 10">
            <a:extLst>
              <a:ext uri="{FF2B5EF4-FFF2-40B4-BE49-F238E27FC236}">
                <a16:creationId xmlns:a16="http://schemas.microsoft.com/office/drawing/2014/main" id="{407FFBA8-8D83-BE30-038C-40E2D43B63F0}"/>
              </a:ext>
            </a:extLst>
          </p:cNvPr>
          <p:cNvPicPr>
            <a:picLocks noChangeAspect="1"/>
          </p:cNvPicPr>
          <p:nvPr/>
        </p:nvPicPr>
        <p:blipFill>
          <a:blip r:embed="rId4"/>
          <a:stretch>
            <a:fillRect/>
          </a:stretch>
        </p:blipFill>
        <p:spPr>
          <a:xfrm>
            <a:off x="9771111" y="2270089"/>
            <a:ext cx="666843" cy="543001"/>
          </a:xfrm>
          <a:prstGeom prst="rect">
            <a:avLst/>
          </a:prstGeom>
        </p:spPr>
      </p:pic>
      <p:pic>
        <p:nvPicPr>
          <p:cNvPr id="12" name="Picture 11">
            <a:extLst>
              <a:ext uri="{FF2B5EF4-FFF2-40B4-BE49-F238E27FC236}">
                <a16:creationId xmlns:a16="http://schemas.microsoft.com/office/drawing/2014/main" id="{83E2C434-B9D8-1E2D-0A00-A68BE090350B}"/>
              </a:ext>
            </a:extLst>
          </p:cNvPr>
          <p:cNvPicPr>
            <a:picLocks noChangeAspect="1"/>
          </p:cNvPicPr>
          <p:nvPr/>
        </p:nvPicPr>
        <p:blipFill>
          <a:blip r:embed="rId5"/>
          <a:stretch>
            <a:fillRect/>
          </a:stretch>
        </p:blipFill>
        <p:spPr>
          <a:xfrm>
            <a:off x="2211363" y="4763978"/>
            <a:ext cx="704948" cy="724001"/>
          </a:xfrm>
          <a:prstGeom prst="rect">
            <a:avLst/>
          </a:prstGeom>
        </p:spPr>
      </p:pic>
      <p:pic>
        <p:nvPicPr>
          <p:cNvPr id="13" name="Picture 12">
            <a:extLst>
              <a:ext uri="{FF2B5EF4-FFF2-40B4-BE49-F238E27FC236}">
                <a16:creationId xmlns:a16="http://schemas.microsoft.com/office/drawing/2014/main" id="{1886FAA0-D93C-3974-4C95-806480D6B072}"/>
              </a:ext>
            </a:extLst>
          </p:cNvPr>
          <p:cNvPicPr>
            <a:picLocks noChangeAspect="1"/>
          </p:cNvPicPr>
          <p:nvPr/>
        </p:nvPicPr>
        <p:blipFill>
          <a:blip r:embed="rId6"/>
          <a:stretch>
            <a:fillRect/>
          </a:stretch>
        </p:blipFill>
        <p:spPr>
          <a:xfrm>
            <a:off x="4688674" y="1750899"/>
            <a:ext cx="2486117" cy="3080624"/>
          </a:xfrm>
          <a:prstGeom prst="rect">
            <a:avLst/>
          </a:prstGeom>
        </p:spPr>
      </p:pic>
    </p:spTree>
    <p:extLst>
      <p:ext uri="{BB962C8B-B14F-4D97-AF65-F5344CB8AC3E}">
        <p14:creationId xmlns:p14="http://schemas.microsoft.com/office/powerpoint/2010/main" val="261347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Document classification: Green</a:t>
            </a:r>
          </a:p>
        </p:txBody>
      </p:sp>
      <p:sp>
        <p:nvSpPr>
          <p:cNvPr id="7" name="TextBox 6"/>
          <p:cNvSpPr txBox="1"/>
          <p:nvPr/>
        </p:nvSpPr>
        <p:spPr>
          <a:xfrm>
            <a:off x="1853875" y="4648497"/>
            <a:ext cx="5257800" cy="861774"/>
          </a:xfrm>
          <a:prstGeom prst="rect">
            <a:avLst/>
          </a:prstGeom>
          <a:noFill/>
        </p:spPr>
        <p:txBody>
          <a:bodyPr wrap="square" rtlCol="0">
            <a:spAutoFit/>
          </a:bodyPr>
          <a:lstStyle/>
          <a:p>
            <a:r>
              <a:rPr lang="en-GB" sz="3200" b="1" dirty="0"/>
              <a:t>Vincent King</a:t>
            </a:r>
          </a:p>
          <a:p>
            <a:r>
              <a:rPr lang="en-GB" dirty="0"/>
              <a:t>Head of </a:t>
            </a:r>
            <a:r>
              <a:rPr lang="en-GB" dirty="0" err="1"/>
              <a:t>DevSecOps</a:t>
            </a:r>
            <a:r>
              <a:rPr lang="en-GB" dirty="0"/>
              <a:t> for Cloud Transformation</a:t>
            </a:r>
          </a:p>
        </p:txBody>
      </p:sp>
      <p:sp>
        <p:nvSpPr>
          <p:cNvPr id="8" name="TextBox 7"/>
          <p:cNvSpPr txBox="1"/>
          <p:nvPr/>
        </p:nvSpPr>
        <p:spPr>
          <a:xfrm>
            <a:off x="3385582" y="3070306"/>
            <a:ext cx="5316007" cy="1446550"/>
          </a:xfrm>
          <a:prstGeom prst="rect">
            <a:avLst/>
          </a:prstGeom>
          <a:noFill/>
        </p:spPr>
        <p:txBody>
          <a:bodyPr wrap="none" rtlCol="0">
            <a:spAutoFit/>
          </a:bodyPr>
          <a:lstStyle/>
          <a:p>
            <a:r>
              <a:rPr lang="en-GB" sz="8800" dirty="0"/>
              <a:t>Questions?</a:t>
            </a:r>
          </a:p>
        </p:txBody>
      </p:sp>
      <p:grpSp>
        <p:nvGrpSpPr>
          <p:cNvPr id="18" name="Group 17"/>
          <p:cNvGrpSpPr/>
          <p:nvPr/>
        </p:nvGrpSpPr>
        <p:grpSpPr>
          <a:xfrm>
            <a:off x="1853875" y="5641913"/>
            <a:ext cx="2940028" cy="461665"/>
            <a:chOff x="4727280" y="5580358"/>
            <a:chExt cx="2940028" cy="461665"/>
          </a:xfrm>
        </p:grpSpPr>
        <p:sp>
          <p:nvSpPr>
            <p:cNvPr id="19" name="Rectangle 18"/>
            <p:cNvSpPr/>
            <p:nvPr/>
          </p:nvSpPr>
          <p:spPr>
            <a:xfrm>
              <a:off x="4727280" y="5580358"/>
              <a:ext cx="259321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DevSecOpsVnce</a:t>
              </a:r>
              <a:endParaRPr kumimoji="0" lang="en-GB"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0" name="Picture 4" descr="Linkedin fre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0490" y="5637781"/>
              <a:ext cx="346818" cy="346818"/>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3" name="Picture 2"/>
          <p:cNvPicPr>
            <a:picLocks noChangeAspect="1"/>
          </p:cNvPicPr>
          <p:nvPr/>
        </p:nvPicPr>
        <p:blipFill>
          <a:blip r:embed="rId4"/>
          <a:stretch>
            <a:fillRect/>
          </a:stretch>
        </p:blipFill>
        <p:spPr>
          <a:xfrm>
            <a:off x="427669" y="4721578"/>
            <a:ext cx="1369233" cy="1382000"/>
          </a:xfrm>
          <a:prstGeom prst="rect">
            <a:avLst/>
          </a:prstGeom>
        </p:spPr>
      </p:pic>
    </p:spTree>
    <p:extLst>
      <p:ext uri="{BB962C8B-B14F-4D97-AF65-F5344CB8AC3E}">
        <p14:creationId xmlns:p14="http://schemas.microsoft.com/office/powerpoint/2010/main" val="281915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79576" y="6273925"/>
            <a:ext cx="2940028" cy="461665"/>
            <a:chOff x="4380462" y="5580358"/>
            <a:chExt cx="2940028" cy="461665"/>
          </a:xfrm>
        </p:grpSpPr>
        <p:sp>
          <p:nvSpPr>
            <p:cNvPr id="3" name="Rectangle 2"/>
            <p:cNvSpPr/>
            <p:nvPr/>
          </p:nvSpPr>
          <p:spPr>
            <a:xfrm>
              <a:off x="4727280" y="5580358"/>
              <a:ext cx="259321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DevSecOpsVince</a:t>
              </a:r>
              <a:endParaRPr kumimoji="0" lang="en-GB" sz="1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pic>
          <p:nvPicPr>
            <p:cNvPr id="4" name="Picture 4" descr="Linkedin fre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0462" y="5637781"/>
              <a:ext cx="346818" cy="3468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6181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Who’s this talking to me now?</a:t>
            </a:r>
          </a:p>
        </p:txBody>
      </p:sp>
      <p:pic>
        <p:nvPicPr>
          <p:cNvPr id="7" name="Picture 6"/>
          <p:cNvPicPr>
            <a:picLocks noChangeAspect="1"/>
          </p:cNvPicPr>
          <p:nvPr/>
        </p:nvPicPr>
        <p:blipFill>
          <a:blip r:embed="rId3"/>
          <a:stretch>
            <a:fillRect/>
          </a:stretch>
        </p:blipFill>
        <p:spPr>
          <a:xfrm>
            <a:off x="7795260" y="3945519"/>
            <a:ext cx="2457143" cy="752381"/>
          </a:xfrm>
          <a:prstGeom prst="rect">
            <a:avLst/>
          </a:prstGeom>
        </p:spPr>
      </p:pic>
      <p:pic>
        <p:nvPicPr>
          <p:cNvPr id="8" name="Picture 7"/>
          <p:cNvPicPr>
            <a:picLocks noChangeAspect="1"/>
          </p:cNvPicPr>
          <p:nvPr/>
        </p:nvPicPr>
        <p:blipFill>
          <a:blip r:embed="rId4"/>
          <a:stretch>
            <a:fillRect/>
          </a:stretch>
        </p:blipFill>
        <p:spPr>
          <a:xfrm>
            <a:off x="5384036" y="2490093"/>
            <a:ext cx="3185239" cy="947580"/>
          </a:xfrm>
          <a:prstGeom prst="rect">
            <a:avLst/>
          </a:prstGeom>
        </p:spPr>
      </p:pic>
      <p:pic>
        <p:nvPicPr>
          <p:cNvPr id="9" name="Picture 8"/>
          <p:cNvPicPr>
            <a:picLocks noChangeAspect="1"/>
          </p:cNvPicPr>
          <p:nvPr/>
        </p:nvPicPr>
        <p:blipFill>
          <a:blip r:embed="rId5"/>
          <a:stretch>
            <a:fillRect/>
          </a:stretch>
        </p:blipFill>
        <p:spPr>
          <a:xfrm>
            <a:off x="5685505" y="3834427"/>
            <a:ext cx="1124091" cy="150055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12" name="TextBox 11"/>
          <p:cNvSpPr txBox="1"/>
          <p:nvPr/>
        </p:nvSpPr>
        <p:spPr>
          <a:xfrm>
            <a:off x="2537460" y="1470842"/>
            <a:ext cx="5257800" cy="15542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Vincent 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Senior Cyber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Head of </a:t>
            </a:r>
            <a:r>
              <a:rPr kumimoji="0" lang="en-GB"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Bank of England</a:t>
            </a:r>
          </a:p>
        </p:txBody>
      </p:sp>
      <p:grpSp>
        <p:nvGrpSpPr>
          <p:cNvPr id="15" name="Group 14"/>
          <p:cNvGrpSpPr/>
          <p:nvPr/>
        </p:nvGrpSpPr>
        <p:grpSpPr>
          <a:xfrm>
            <a:off x="3921940" y="5533935"/>
            <a:ext cx="4196589" cy="684317"/>
            <a:chOff x="3921940" y="5533935"/>
            <a:chExt cx="4196589" cy="684317"/>
          </a:xfrm>
        </p:grpSpPr>
        <p:sp>
          <p:nvSpPr>
            <p:cNvPr id="14" name="Rectangle 13"/>
            <p:cNvSpPr/>
            <p:nvPr/>
          </p:nvSpPr>
          <p:spPr>
            <a:xfrm>
              <a:off x="4727280" y="5580358"/>
              <a:ext cx="33912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1028" name="Picture 4" descr="Linkedin fre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1940" y="5533935"/>
              <a:ext cx="684317" cy="68431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51880" y="791107"/>
            <a:ext cx="1359469" cy="1359469"/>
          </a:xfrm>
          <a:prstGeom prst="rect">
            <a:avLst/>
          </a:prstGeom>
        </p:spPr>
      </p:pic>
      <p:pic>
        <p:nvPicPr>
          <p:cNvPr id="16" name="Picture 15" descr="A picture containing calendar&#10;&#10;Description automatically generated">
            <a:extLst>
              <a:ext uri="{FF2B5EF4-FFF2-40B4-BE49-F238E27FC236}">
                <a16:creationId xmlns:a16="http://schemas.microsoft.com/office/drawing/2014/main" id="{5B7269E0-D9FF-5913-EE29-44E25523133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52665" y="620786"/>
            <a:ext cx="3025114" cy="3025114"/>
          </a:xfrm>
          <a:prstGeom prst="rect">
            <a:avLst/>
          </a:prstGeom>
        </p:spPr>
      </p:pic>
      <p:sp>
        <p:nvSpPr>
          <p:cNvPr id="17" name="TextBox 16">
            <a:extLst>
              <a:ext uri="{FF2B5EF4-FFF2-40B4-BE49-F238E27FC236}">
                <a16:creationId xmlns:a16="http://schemas.microsoft.com/office/drawing/2014/main" id="{8EAA1000-B1DF-A827-B9F2-A0154ECBA24D}"/>
              </a:ext>
            </a:extLst>
          </p:cNvPr>
          <p:cNvSpPr txBox="1"/>
          <p:nvPr/>
        </p:nvSpPr>
        <p:spPr>
          <a:xfrm>
            <a:off x="509666" y="3976506"/>
            <a:ext cx="5181227" cy="1200329"/>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Reformed Developer</a:t>
            </a:r>
          </a:p>
          <a:p>
            <a:r>
              <a:rPr lang="en-GB" dirty="0">
                <a:latin typeface="Arial" panose="020B0604020202020204" pitchFamily="34" charset="0"/>
                <a:cs typeface="Arial" panose="020B0604020202020204" pitchFamily="34" charset="0"/>
              </a:rPr>
              <a:t>Secure Coding Subject Matter Expert </a:t>
            </a:r>
          </a:p>
          <a:p>
            <a:r>
              <a:rPr lang="en-GB" dirty="0">
                <a:latin typeface="Arial" panose="020B0604020202020204" pitchFamily="34" charset="0"/>
                <a:cs typeface="Arial" panose="020B0604020202020204" pitchFamily="34" charset="0"/>
              </a:rPr>
              <a:t>(ISC)</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Certified Information Security Professional</a:t>
            </a:r>
          </a:p>
          <a:p>
            <a:r>
              <a:rPr lang="en-GB" dirty="0">
                <a:latin typeface="Arial" panose="020B0604020202020204" pitchFamily="34" charset="0"/>
                <a:cs typeface="Arial" panose="020B0604020202020204" pitchFamily="34" charset="0"/>
              </a:rPr>
              <a:t>Chartered Fellow of the BCS</a:t>
            </a:r>
          </a:p>
        </p:txBody>
      </p:sp>
    </p:spTree>
    <p:extLst>
      <p:ext uri="{BB962C8B-B14F-4D97-AF65-F5344CB8AC3E}">
        <p14:creationId xmlns:p14="http://schemas.microsoft.com/office/powerpoint/2010/main" val="321042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What does the Bank of England do?</a:t>
            </a:r>
          </a:p>
        </p:txBody>
      </p:sp>
      <p:pic>
        <p:nvPicPr>
          <p:cNvPr id="12" name="Picture 11"/>
          <p:cNvPicPr>
            <a:picLocks noChangeAspect="1"/>
          </p:cNvPicPr>
          <p:nvPr/>
        </p:nvPicPr>
        <p:blipFill>
          <a:blip r:embed="rId3"/>
          <a:stretch>
            <a:fillRect/>
          </a:stretch>
        </p:blipFill>
        <p:spPr>
          <a:xfrm>
            <a:off x="468000" y="1407705"/>
            <a:ext cx="2248214" cy="390580"/>
          </a:xfrm>
          <a:prstGeom prst="rect">
            <a:avLst/>
          </a:prstGeom>
        </p:spPr>
      </p:pic>
      <p:sp>
        <p:nvSpPr>
          <p:cNvPr id="13" name="Rectangle 12"/>
          <p:cNvSpPr/>
          <p:nvPr/>
        </p:nvSpPr>
        <p:spPr>
          <a:xfrm>
            <a:off x="3280990" y="4568773"/>
            <a:ext cx="7455887" cy="1384995"/>
          </a:xfrm>
          <a:prstGeom prst="rect">
            <a:avLst/>
          </a:prstGeom>
        </p:spPr>
        <p:txBody>
          <a:bodyPr wrap="none">
            <a:spAutoFit/>
          </a:bodyPr>
          <a:lstStyle/>
          <a:p>
            <a:r>
              <a:rPr lang="en-GB" sz="2400" dirty="0">
                <a:latin typeface="GilroyForBOE"/>
              </a:rPr>
              <a:t>Real-Time Gross Settlement</a:t>
            </a:r>
          </a:p>
          <a:p>
            <a:r>
              <a:rPr lang="en-GB" sz="2400" dirty="0"/>
              <a:t>Settled an average of over </a:t>
            </a:r>
            <a:r>
              <a:rPr lang="en-GB" sz="2400" b="1" dirty="0"/>
              <a:t>£720 billion</a:t>
            </a:r>
            <a:r>
              <a:rPr lang="en-GB" sz="2400" dirty="0"/>
              <a:t> each working day</a:t>
            </a:r>
          </a:p>
          <a:p>
            <a:r>
              <a:rPr lang="en-GB" dirty="0"/>
              <a:t>CHAPS | CREST | BACS | Image Clearing System for cheques | Faster Payments</a:t>
            </a:r>
          </a:p>
          <a:p>
            <a:r>
              <a:rPr lang="en-GB" dirty="0"/>
              <a:t>LINK | </a:t>
            </a:r>
            <a:r>
              <a:rPr lang="en-GB" dirty="0" err="1"/>
              <a:t>Mastercard</a:t>
            </a:r>
            <a:r>
              <a:rPr lang="en-GB" dirty="0"/>
              <a:t> Europe | Visa Europe | PEXA</a:t>
            </a:r>
            <a:endParaRPr lang="en-GB" sz="2400" b="0" i="0" dirty="0">
              <a:effectLst/>
              <a:latin typeface="GilroyForBOE"/>
            </a:endParaRPr>
          </a:p>
        </p:txBody>
      </p:sp>
      <p:sp>
        <p:nvSpPr>
          <p:cNvPr id="14" name="Rectangle 13"/>
          <p:cNvSpPr/>
          <p:nvPr/>
        </p:nvSpPr>
        <p:spPr>
          <a:xfrm>
            <a:off x="1173618" y="4845771"/>
            <a:ext cx="1883977" cy="830997"/>
          </a:xfrm>
          <a:prstGeom prst="rect">
            <a:avLst/>
          </a:prstGeom>
        </p:spPr>
        <p:txBody>
          <a:bodyPr wrap="none">
            <a:spAutoFit/>
          </a:bodyPr>
          <a:lstStyle/>
          <a:p>
            <a:r>
              <a:rPr lang="en-GB" sz="4800" dirty="0">
                <a:latin typeface="GilroyForBOE"/>
              </a:rPr>
              <a:t>RTGS</a:t>
            </a:r>
            <a:endParaRPr lang="en-GB" dirty="0"/>
          </a:p>
        </p:txBody>
      </p:sp>
      <p:cxnSp>
        <p:nvCxnSpPr>
          <p:cNvPr id="16" name="Straight Connector 15"/>
          <p:cNvCxnSpPr/>
          <p:nvPr/>
        </p:nvCxnSpPr>
        <p:spPr>
          <a:xfrm>
            <a:off x="1173618" y="4468995"/>
            <a:ext cx="9380693"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9" descr="Chart&#10;&#10;Description automatically generated with medium confidence">
            <a:extLst>
              <a:ext uri="{FF2B5EF4-FFF2-40B4-BE49-F238E27FC236}">
                <a16:creationId xmlns:a16="http://schemas.microsoft.com/office/drawing/2014/main" id="{1FD7E368-08BD-85E4-554E-912EB0D3AC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2994" y="1881011"/>
            <a:ext cx="4214054" cy="2421870"/>
          </a:xfrm>
          <a:prstGeom prst="rect">
            <a:avLst/>
          </a:prstGeom>
        </p:spPr>
      </p:pic>
      <p:grpSp>
        <p:nvGrpSpPr>
          <p:cNvPr id="11" name="Group 10">
            <a:extLst>
              <a:ext uri="{FF2B5EF4-FFF2-40B4-BE49-F238E27FC236}">
                <a16:creationId xmlns:a16="http://schemas.microsoft.com/office/drawing/2014/main" id="{9A854CD3-5FF4-414C-A448-1D2A40E191FB}"/>
              </a:ext>
            </a:extLst>
          </p:cNvPr>
          <p:cNvGrpSpPr/>
          <p:nvPr/>
        </p:nvGrpSpPr>
        <p:grpSpPr>
          <a:xfrm>
            <a:off x="6427032" y="904232"/>
            <a:ext cx="5143496" cy="3298704"/>
            <a:chOff x="5284032" y="793516"/>
            <a:chExt cx="5143496" cy="3298704"/>
          </a:xfrm>
        </p:grpSpPr>
        <p:pic>
          <p:nvPicPr>
            <p:cNvPr id="1026" name="Picture 2" descr="New design for the £50 featuring King Charles">
              <a:extLst>
                <a:ext uri="{FF2B5EF4-FFF2-40B4-BE49-F238E27FC236}">
                  <a16:creationId xmlns:a16="http://schemas.microsoft.com/office/drawing/2014/main" id="{38DE56D0-545D-177D-87BD-CC901FBDF6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5778" y="793516"/>
              <a:ext cx="257175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 design for the £20 featuring King Charles">
              <a:extLst>
                <a:ext uri="{FF2B5EF4-FFF2-40B4-BE49-F238E27FC236}">
                  <a16:creationId xmlns:a16="http://schemas.microsoft.com/office/drawing/2014/main" id="{E0782D31-AABD-1541-A569-E7D0B9A1CC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8933" y="1391837"/>
              <a:ext cx="2525919" cy="13237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w design for the £10 featuring King Charles">
              <a:extLst>
                <a:ext uri="{FF2B5EF4-FFF2-40B4-BE49-F238E27FC236}">
                  <a16:creationId xmlns:a16="http://schemas.microsoft.com/office/drawing/2014/main" id="{C1A7FDE0-FEF2-1808-A276-25201FD29F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073911"/>
              <a:ext cx="2571746" cy="13430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5E5B8A1-5C15-6918-FB02-B43FB35589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032" y="2756716"/>
              <a:ext cx="2571746" cy="133550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491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The “Scary” Slide</a:t>
            </a:r>
          </a:p>
        </p:txBody>
      </p:sp>
      <p:pic>
        <p:nvPicPr>
          <p:cNvPr id="3" name="Picture 2">
            <a:extLst>
              <a:ext uri="{FF2B5EF4-FFF2-40B4-BE49-F238E27FC236}">
                <a16:creationId xmlns:a16="http://schemas.microsoft.com/office/drawing/2014/main" id="{9424FEFE-A104-78F7-92FE-6FB4A430E2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400" y="1370014"/>
            <a:ext cx="1401968" cy="1401968"/>
          </a:xfrm>
          <a:prstGeom prst="rect">
            <a:avLst/>
          </a:prstGeom>
        </p:spPr>
      </p:pic>
      <p:pic>
        <p:nvPicPr>
          <p:cNvPr id="16" name="Picture 8" descr="https://cdn-assets-cloud.frontify.com/local/frontify/h_lNxVXLqrDqb2kyrixW3lMmUl7n-aBRzJUzyvzD7_8rM4T8YBavHo52jxwf_gydvqlXwly7FDF4dfXM1nxq266zJ5t-IODrYAZ-QLB1Lkpbq-3bitgPRXaHnm-Carpb?width=2400">
            <a:extLst>
              <a:ext uri="{FF2B5EF4-FFF2-40B4-BE49-F238E27FC236}">
                <a16:creationId xmlns:a16="http://schemas.microsoft.com/office/drawing/2014/main" id="{DA61E991-F7AE-9D1E-1D57-FECE172A74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9724" y="2251936"/>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cdn-assets-cloud.frontify.com/local/frontify/h_lNxVXLqrDqb2kyrixW3lMmUl7n-aBRzJUzyvzD7_9BO9ltE3q1OOCfZo6Sa2lu4hurhgheSFrsN6Uqg9sObFbfnRcsb-x4wlnvnOlya05xcmlG9hid3qk4bfYHz6Uc?width=2400">
            <a:extLst>
              <a:ext uri="{FF2B5EF4-FFF2-40B4-BE49-F238E27FC236}">
                <a16:creationId xmlns:a16="http://schemas.microsoft.com/office/drawing/2014/main" id="{36F5F150-5AF8-2B38-D1A6-59FD766ED06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3972" y="1650407"/>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cdn-assets-cloud.frontify.com/local/frontify/h_lNxVXLqrDqb2kyrixW3lMmUl7n-aBRzJUzyvzD7_9Uhf5d0UJ_AbGaOOErGV1dpZfd_31MPu2MY7DreHz2YPhrtFEK32kTuVVdvw71U793k69iIq1Y3qrI7mgkSCFL?width=2400">
            <a:extLst>
              <a:ext uri="{FF2B5EF4-FFF2-40B4-BE49-F238E27FC236}">
                <a16:creationId xmlns:a16="http://schemas.microsoft.com/office/drawing/2014/main" id="{CB1F3EF9-86FC-E984-BC27-699E93CC3EE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084" y="3919958"/>
            <a:ext cx="1484125" cy="14841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9238B451-1FBE-22D7-D460-E60E51B6DCE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42434" y="4286826"/>
            <a:ext cx="1274067" cy="1271019"/>
          </a:xfrm>
          <a:prstGeom prst="rect">
            <a:avLst/>
          </a:prstGeom>
          <a:scene3d>
            <a:camera prst="orthographicFront">
              <a:rot lat="0" lon="20699996" rev="0"/>
            </a:camera>
            <a:lightRig rig="threePt" dir="t"/>
          </a:scene3d>
        </p:spPr>
      </p:pic>
      <p:pic>
        <p:nvPicPr>
          <p:cNvPr id="2050" name="Picture 2" descr="Starbucks - Wikipedia">
            <a:extLst>
              <a:ext uri="{FF2B5EF4-FFF2-40B4-BE49-F238E27FC236}">
                <a16:creationId xmlns:a16="http://schemas.microsoft.com/office/drawing/2014/main" id="{3C60C8F3-64C1-78F3-ADFA-D2B75FEAF5F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4423" y="994673"/>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7F4DD1E-B043-C29E-5C87-E0D3A3A59E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4096" y="3350423"/>
            <a:ext cx="35718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issan Vector Logo - Download Free SVG Icon | Worldvectorlogo">
            <a:extLst>
              <a:ext uri="{FF2B5EF4-FFF2-40B4-BE49-F238E27FC236}">
                <a16:creationId xmlns:a16="http://schemas.microsoft.com/office/drawing/2014/main" id="{A1274645-954B-B1FD-730E-476195B0D0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149" y="2908131"/>
            <a:ext cx="23145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dentity | Okta">
            <a:extLst>
              <a:ext uri="{FF2B5EF4-FFF2-40B4-BE49-F238E27FC236}">
                <a16:creationId xmlns:a16="http://schemas.microsoft.com/office/drawing/2014/main" id="{0DCBFED8-284D-720A-A777-4BF2A1D8B2C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08121" y="4807353"/>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2225019-A219-F0C0-EAF5-F1459C34900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8331" y="913607"/>
            <a:ext cx="4238625"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27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DevOps vs Security – The Perception</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Tree>
    <p:extLst>
      <p:ext uri="{BB962C8B-B14F-4D97-AF65-F5344CB8AC3E}">
        <p14:creationId xmlns:p14="http://schemas.microsoft.com/office/powerpoint/2010/main" val="56544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Title</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Dev</a:t>
                </a:r>
                <a:endParaRPr kumimoji="0" lang="en-GB" sz="4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Dev</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Sec</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Ops</a:t>
            </a:r>
          </a:p>
        </p:txBody>
      </p:sp>
    </p:spTree>
    <p:extLst>
      <p:ext uri="{BB962C8B-B14F-4D97-AF65-F5344CB8AC3E}">
        <p14:creationId xmlns:p14="http://schemas.microsoft.com/office/powerpoint/2010/main" val="56270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Three “</a:t>
            </a:r>
            <a:r>
              <a:rPr lang="en-GB" dirty="0" err="1"/>
              <a:t>i”s</a:t>
            </a:r>
            <a:r>
              <a:rPr lang="en-GB" dirty="0"/>
              <a:t> of Monitoring in the Cloud</a:t>
            </a:r>
          </a:p>
        </p:txBody>
      </p:sp>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4" name="Picture Placeholder 3"/>
          <p:cNvSpPr>
            <a:spLocks noGrp="1"/>
          </p:cNvSpPr>
          <p:nvPr>
            <p:ph type="pic" sz="quarter" idx="14"/>
          </p:nvPr>
        </p:nvSpPr>
        <p:spPr/>
      </p:sp>
      <p:pic>
        <p:nvPicPr>
          <p:cNvPr id="8" name="Picture Placeholder 12"/>
          <p:cNvPicPr>
            <a:picLocks noChangeAspect="1"/>
          </p:cNvPicPr>
          <p:nvPr/>
        </p:nvPicPr>
        <p:blipFill rotWithShape="1">
          <a:blip r:embed="rId3">
            <a:extLst>
              <a:ext uri="{28A0092B-C50C-407E-A947-70E740481C1C}">
                <a14:useLocalDpi xmlns:a14="http://schemas.microsoft.com/office/drawing/2010/main" val="0"/>
              </a:ext>
            </a:extLst>
          </a:blip>
          <a:srcRect l="9364" r="9445"/>
          <a:stretch/>
        </p:blipFill>
        <p:spPr>
          <a:xfrm>
            <a:off x="457200" y="1752599"/>
            <a:ext cx="5182791" cy="462801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5718" y="2098258"/>
            <a:ext cx="1053634" cy="1053634"/>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5718" y="3349065"/>
            <a:ext cx="1053634" cy="1053634"/>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5718" y="4599872"/>
            <a:ext cx="1053634" cy="1053634"/>
          </a:xfrm>
          <a:prstGeom prst="rect">
            <a:avLst/>
          </a:prstGeom>
        </p:spPr>
      </p:pic>
      <p:sp>
        <p:nvSpPr>
          <p:cNvPr id="12" name="Text Placeholder 2"/>
          <p:cNvSpPr txBox="1">
            <a:spLocks/>
          </p:cNvSpPr>
          <p:nvPr/>
        </p:nvSpPr>
        <p:spPr>
          <a:xfrm>
            <a:off x="7655205" y="2226375"/>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a:t>Inventory</a:t>
            </a:r>
          </a:p>
        </p:txBody>
      </p:sp>
      <p:sp>
        <p:nvSpPr>
          <p:cNvPr id="13" name="Text Placeholder 2"/>
          <p:cNvSpPr txBox="1">
            <a:spLocks/>
          </p:cNvSpPr>
          <p:nvPr/>
        </p:nvSpPr>
        <p:spPr>
          <a:xfrm>
            <a:off x="7655205" y="3481435"/>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a:t>Intelligence</a:t>
            </a:r>
          </a:p>
        </p:txBody>
      </p:sp>
      <p:sp>
        <p:nvSpPr>
          <p:cNvPr id="14" name="Text Placeholder 2"/>
          <p:cNvSpPr txBox="1">
            <a:spLocks/>
          </p:cNvSpPr>
          <p:nvPr/>
        </p:nvSpPr>
        <p:spPr>
          <a:xfrm>
            <a:off x="7655205" y="4732242"/>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a:t>Insights</a:t>
            </a:r>
          </a:p>
        </p:txBody>
      </p:sp>
    </p:spTree>
    <p:extLst>
      <p:ext uri="{BB962C8B-B14F-4D97-AF65-F5344CB8AC3E}">
        <p14:creationId xmlns:p14="http://schemas.microsoft.com/office/powerpoint/2010/main" val="3546127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Three “</a:t>
            </a:r>
            <a:r>
              <a:rPr lang="en-GB" dirty="0" err="1"/>
              <a:t>i”s</a:t>
            </a:r>
            <a:r>
              <a:rPr lang="en-GB" dirty="0"/>
              <a:t> of Monitoring in the Cloud</a:t>
            </a:r>
          </a:p>
        </p:txBody>
      </p:sp>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4" name="Picture Placeholder 3"/>
          <p:cNvSpPr>
            <a:spLocks noGrp="1"/>
          </p:cNvSpPr>
          <p:nvPr>
            <p:ph type="pic" sz="quarter" idx="14"/>
          </p:nvPr>
        </p:nvSpPr>
        <p:spPr/>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5718" y="2098258"/>
            <a:ext cx="1053634" cy="105363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5718" y="3349065"/>
            <a:ext cx="1053634" cy="1053634"/>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5718" y="4599872"/>
            <a:ext cx="1053634" cy="1053634"/>
          </a:xfrm>
          <a:prstGeom prst="rect">
            <a:avLst/>
          </a:prstGeom>
        </p:spPr>
      </p:pic>
      <p:sp>
        <p:nvSpPr>
          <p:cNvPr id="12" name="Text Placeholder 2"/>
          <p:cNvSpPr txBox="1">
            <a:spLocks/>
          </p:cNvSpPr>
          <p:nvPr/>
        </p:nvSpPr>
        <p:spPr>
          <a:xfrm>
            <a:off x="7655205" y="2226375"/>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a:t>Inventory</a:t>
            </a:r>
          </a:p>
        </p:txBody>
      </p:sp>
      <p:sp>
        <p:nvSpPr>
          <p:cNvPr id="13" name="Text Placeholder 2"/>
          <p:cNvSpPr txBox="1">
            <a:spLocks/>
          </p:cNvSpPr>
          <p:nvPr/>
        </p:nvSpPr>
        <p:spPr>
          <a:xfrm>
            <a:off x="7655205" y="3481435"/>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a:t>Intelligence</a:t>
            </a:r>
          </a:p>
        </p:txBody>
      </p:sp>
      <p:sp>
        <p:nvSpPr>
          <p:cNvPr id="14" name="Text Placeholder 2"/>
          <p:cNvSpPr txBox="1">
            <a:spLocks/>
          </p:cNvSpPr>
          <p:nvPr/>
        </p:nvSpPr>
        <p:spPr>
          <a:xfrm>
            <a:off x="7655205" y="4732242"/>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a:t>Insights</a:t>
            </a:r>
          </a:p>
        </p:txBody>
      </p:sp>
    </p:spTree>
    <p:extLst>
      <p:ext uri="{BB962C8B-B14F-4D97-AF65-F5344CB8AC3E}">
        <p14:creationId xmlns:p14="http://schemas.microsoft.com/office/powerpoint/2010/main" val="381284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Three “</a:t>
            </a:r>
            <a:r>
              <a:rPr lang="en-GB" dirty="0" err="1"/>
              <a:t>i”s</a:t>
            </a:r>
            <a:r>
              <a:rPr lang="en-GB" dirty="0"/>
              <a:t> of Monitoring in the Cloud</a:t>
            </a:r>
          </a:p>
        </p:txBody>
      </p:sp>
      <p:sp>
        <p:nvSpPr>
          <p:cNvPr id="3" name="Footer Placeholder 2"/>
          <p:cNvSpPr>
            <a:spLocks noGrp="1"/>
          </p:cNvSpPr>
          <p:nvPr>
            <p:ph type="ftr" sz="quarter" idx="11"/>
          </p:nvPr>
        </p:nvSpPr>
        <p:spPr/>
        <p:txBody>
          <a:bodyPr/>
          <a:lstStyle/>
          <a:p>
            <a:r>
              <a:rPr lang="en-GB"/>
              <a:t>Document classification: Green</a:t>
            </a:r>
            <a:endParaRPr lang="en-GB" dirty="0"/>
          </a:p>
        </p:txBody>
      </p:sp>
      <p:pic>
        <p:nvPicPr>
          <p:cNvPr id="5" name="Picture 4">
            <a:extLst>
              <a:ext uri="{FF2B5EF4-FFF2-40B4-BE49-F238E27FC236}">
                <a16:creationId xmlns:a16="http://schemas.microsoft.com/office/drawing/2014/main" id="{6A9A8DD6-10B5-8C99-1B9D-A264A444A2F2}"/>
              </a:ext>
            </a:extLst>
          </p:cNvPr>
          <p:cNvPicPr>
            <a:picLocks noChangeAspect="1"/>
          </p:cNvPicPr>
          <p:nvPr/>
        </p:nvPicPr>
        <p:blipFill>
          <a:blip r:embed="rId3"/>
          <a:stretch>
            <a:fillRect/>
          </a:stretch>
        </p:blipFill>
        <p:spPr>
          <a:xfrm>
            <a:off x="3596520" y="1276349"/>
            <a:ext cx="4670425" cy="4429229"/>
          </a:xfrm>
          <a:prstGeom prst="rect">
            <a:avLst/>
          </a:prstGeom>
        </p:spPr>
      </p:pic>
      <p:sp>
        <p:nvSpPr>
          <p:cNvPr id="6" name="TextBox 5">
            <a:extLst>
              <a:ext uri="{FF2B5EF4-FFF2-40B4-BE49-F238E27FC236}">
                <a16:creationId xmlns:a16="http://schemas.microsoft.com/office/drawing/2014/main" id="{03A1A503-B631-31DD-0E87-1B64D5D9E4BC}"/>
              </a:ext>
            </a:extLst>
          </p:cNvPr>
          <p:cNvSpPr txBox="1"/>
          <p:nvPr/>
        </p:nvSpPr>
        <p:spPr>
          <a:xfrm>
            <a:off x="5270429" y="1756122"/>
            <a:ext cx="1322606" cy="584775"/>
          </a:xfrm>
          <a:prstGeom prst="rect">
            <a:avLst/>
          </a:prstGeom>
          <a:noFill/>
        </p:spPr>
        <p:txBody>
          <a:bodyPr wrap="none" rtlCol="0">
            <a:spAutoFit/>
          </a:bodyPr>
          <a:lstStyle/>
          <a:p>
            <a:r>
              <a:rPr lang="en-GB" sz="3200" dirty="0"/>
              <a:t>People</a:t>
            </a:r>
          </a:p>
        </p:txBody>
      </p:sp>
      <p:sp>
        <p:nvSpPr>
          <p:cNvPr id="7" name="TextBox 6">
            <a:extLst>
              <a:ext uri="{FF2B5EF4-FFF2-40B4-BE49-F238E27FC236}">
                <a16:creationId xmlns:a16="http://schemas.microsoft.com/office/drawing/2014/main" id="{0A7E06BE-7ABB-3A0A-E785-DC1C8180CAD6}"/>
              </a:ext>
            </a:extLst>
          </p:cNvPr>
          <p:cNvSpPr txBox="1"/>
          <p:nvPr/>
        </p:nvSpPr>
        <p:spPr>
          <a:xfrm>
            <a:off x="3873429" y="4078276"/>
            <a:ext cx="1131913" cy="461665"/>
          </a:xfrm>
          <a:prstGeom prst="rect">
            <a:avLst/>
          </a:prstGeom>
          <a:noFill/>
        </p:spPr>
        <p:txBody>
          <a:bodyPr wrap="none" rtlCol="0">
            <a:spAutoFit/>
          </a:bodyPr>
          <a:lstStyle/>
          <a:p>
            <a:r>
              <a:rPr lang="en-GB" sz="2400" dirty="0"/>
              <a:t>Process</a:t>
            </a:r>
          </a:p>
        </p:txBody>
      </p:sp>
      <p:sp>
        <p:nvSpPr>
          <p:cNvPr id="8" name="TextBox 7">
            <a:extLst>
              <a:ext uri="{FF2B5EF4-FFF2-40B4-BE49-F238E27FC236}">
                <a16:creationId xmlns:a16="http://schemas.microsoft.com/office/drawing/2014/main" id="{26879CB8-0388-FA77-EA6D-9D66AB1CFA01}"/>
              </a:ext>
            </a:extLst>
          </p:cNvPr>
          <p:cNvSpPr txBox="1"/>
          <p:nvPr/>
        </p:nvSpPr>
        <p:spPr>
          <a:xfrm>
            <a:off x="6702561" y="4109054"/>
            <a:ext cx="1357744" cy="400110"/>
          </a:xfrm>
          <a:prstGeom prst="rect">
            <a:avLst/>
          </a:prstGeom>
          <a:noFill/>
        </p:spPr>
        <p:txBody>
          <a:bodyPr wrap="none" rtlCol="0">
            <a:spAutoFit/>
          </a:bodyPr>
          <a:lstStyle/>
          <a:p>
            <a:r>
              <a:rPr lang="en-GB" sz="2000" dirty="0"/>
              <a:t>Technology</a:t>
            </a:r>
          </a:p>
        </p:txBody>
      </p:sp>
      <p:sp>
        <p:nvSpPr>
          <p:cNvPr id="15" name="TextBox 14">
            <a:extLst>
              <a:ext uri="{FF2B5EF4-FFF2-40B4-BE49-F238E27FC236}">
                <a16:creationId xmlns:a16="http://schemas.microsoft.com/office/drawing/2014/main" id="{D7F76B21-916B-BCDA-14D8-4F3BDF940EE6}"/>
              </a:ext>
            </a:extLst>
          </p:cNvPr>
          <p:cNvSpPr txBox="1"/>
          <p:nvPr/>
        </p:nvSpPr>
        <p:spPr>
          <a:xfrm>
            <a:off x="5270429" y="3397056"/>
            <a:ext cx="1303562" cy="523220"/>
          </a:xfrm>
          <a:prstGeom prst="rect">
            <a:avLst/>
          </a:prstGeom>
          <a:noFill/>
        </p:spPr>
        <p:txBody>
          <a:bodyPr wrap="none" rtlCol="0">
            <a:spAutoFit/>
          </a:bodyPr>
          <a:lstStyle/>
          <a:p>
            <a:r>
              <a:rPr lang="en-GB" sz="2800" dirty="0">
                <a:solidFill>
                  <a:srgbClr val="0070C0"/>
                </a:solidFill>
              </a:rPr>
              <a:t>Success</a:t>
            </a:r>
          </a:p>
        </p:txBody>
      </p:sp>
      <p:sp>
        <p:nvSpPr>
          <p:cNvPr id="16" name="TextBox 15">
            <a:extLst>
              <a:ext uri="{FF2B5EF4-FFF2-40B4-BE49-F238E27FC236}">
                <a16:creationId xmlns:a16="http://schemas.microsoft.com/office/drawing/2014/main" id="{156C1101-EC81-ACCB-780E-FF441CBBCEB3}"/>
              </a:ext>
            </a:extLst>
          </p:cNvPr>
          <p:cNvSpPr txBox="1"/>
          <p:nvPr/>
        </p:nvSpPr>
        <p:spPr>
          <a:xfrm>
            <a:off x="2435352" y="1453198"/>
            <a:ext cx="2329612" cy="1200329"/>
          </a:xfrm>
          <a:prstGeom prst="rect">
            <a:avLst/>
          </a:prstGeom>
          <a:noFill/>
        </p:spPr>
        <p:txBody>
          <a:bodyPr wrap="none" rtlCol="0">
            <a:spAutoFit/>
          </a:bodyPr>
          <a:lstStyle/>
          <a:p>
            <a:r>
              <a:rPr lang="en-GB" dirty="0"/>
              <a:t>Subject Matter Experts</a:t>
            </a:r>
          </a:p>
          <a:p>
            <a:r>
              <a:rPr lang="en-GB" dirty="0"/>
              <a:t>Business Owners</a:t>
            </a:r>
          </a:p>
          <a:p>
            <a:r>
              <a:rPr lang="en-GB" dirty="0"/>
              <a:t>End Users</a:t>
            </a:r>
          </a:p>
          <a:p>
            <a:r>
              <a:rPr lang="en-GB" dirty="0"/>
              <a:t>Delivery team</a:t>
            </a:r>
          </a:p>
        </p:txBody>
      </p:sp>
      <p:sp>
        <p:nvSpPr>
          <p:cNvPr id="17" name="TextBox 16">
            <a:extLst>
              <a:ext uri="{FF2B5EF4-FFF2-40B4-BE49-F238E27FC236}">
                <a16:creationId xmlns:a16="http://schemas.microsoft.com/office/drawing/2014/main" id="{CE5CCE1F-A702-8D96-9629-5D28F77728E3}"/>
              </a:ext>
            </a:extLst>
          </p:cNvPr>
          <p:cNvSpPr txBox="1"/>
          <p:nvPr/>
        </p:nvSpPr>
        <p:spPr>
          <a:xfrm>
            <a:off x="8543854" y="3708943"/>
            <a:ext cx="2562433" cy="923330"/>
          </a:xfrm>
          <a:prstGeom prst="rect">
            <a:avLst/>
          </a:prstGeom>
          <a:noFill/>
        </p:spPr>
        <p:txBody>
          <a:bodyPr wrap="none" rtlCol="0">
            <a:spAutoFit/>
          </a:bodyPr>
          <a:lstStyle/>
          <a:p>
            <a:r>
              <a:rPr lang="en-GB" dirty="0"/>
              <a:t>Development stack</a:t>
            </a:r>
          </a:p>
          <a:p>
            <a:r>
              <a:rPr lang="en-GB" dirty="0"/>
              <a:t>Collaboration tools</a:t>
            </a:r>
          </a:p>
          <a:p>
            <a:r>
              <a:rPr lang="en-GB" dirty="0"/>
              <a:t>Project Tracking Software</a:t>
            </a:r>
          </a:p>
        </p:txBody>
      </p:sp>
      <p:sp>
        <p:nvSpPr>
          <p:cNvPr id="18" name="TextBox 17">
            <a:extLst>
              <a:ext uri="{FF2B5EF4-FFF2-40B4-BE49-F238E27FC236}">
                <a16:creationId xmlns:a16="http://schemas.microsoft.com/office/drawing/2014/main" id="{E0C7202F-9929-A6D2-98DE-9C9DBE4459F7}"/>
              </a:ext>
            </a:extLst>
          </p:cNvPr>
          <p:cNvSpPr txBox="1"/>
          <p:nvPr/>
        </p:nvSpPr>
        <p:spPr>
          <a:xfrm>
            <a:off x="1301420" y="3641175"/>
            <a:ext cx="2267865" cy="1200329"/>
          </a:xfrm>
          <a:prstGeom prst="rect">
            <a:avLst/>
          </a:prstGeom>
          <a:noFill/>
        </p:spPr>
        <p:txBody>
          <a:bodyPr wrap="none" rtlCol="0">
            <a:spAutoFit/>
          </a:bodyPr>
          <a:lstStyle/>
          <a:p>
            <a:r>
              <a:rPr lang="en-GB" dirty="0"/>
              <a:t>Requirements capture</a:t>
            </a:r>
          </a:p>
          <a:p>
            <a:r>
              <a:rPr lang="en-GB" dirty="0"/>
              <a:t>Data on-boarding</a:t>
            </a:r>
          </a:p>
          <a:p>
            <a:r>
              <a:rPr lang="en-GB" dirty="0"/>
              <a:t>Feedback</a:t>
            </a:r>
          </a:p>
          <a:p>
            <a:r>
              <a:rPr lang="en-GB" dirty="0"/>
              <a:t>Communications</a:t>
            </a:r>
          </a:p>
        </p:txBody>
      </p:sp>
    </p:spTree>
    <p:extLst>
      <p:ext uri="{BB962C8B-B14F-4D97-AF65-F5344CB8AC3E}">
        <p14:creationId xmlns:p14="http://schemas.microsoft.com/office/powerpoint/2010/main" val="3866007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1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3.xml><?xml version="1.0" encoding="utf-8"?>
<a:theme xmlns:a="http://schemas.openxmlformats.org/drawingml/2006/main" name="2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20338</TotalTime>
  <Words>2260</Words>
  <Application>Microsoft Office PowerPoint</Application>
  <PresentationFormat>Widescreen</PresentationFormat>
  <Paragraphs>159</Paragraphs>
  <Slides>12</Slides>
  <Notes>10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-apple-system</vt:lpstr>
      <vt:lpstr>Arial</vt:lpstr>
      <vt:lpstr>Calibri</vt:lpstr>
      <vt:lpstr>Century Gothic</vt:lpstr>
      <vt:lpstr>Georgia</vt:lpstr>
      <vt:lpstr>GilroyForBOE</vt:lpstr>
      <vt:lpstr>Lucida Console</vt:lpstr>
      <vt:lpstr>Bank LINKS Template</vt:lpstr>
      <vt:lpstr>1_Bank LINKS Template</vt:lpstr>
      <vt:lpstr>2_Bank LINKS Template</vt:lpstr>
      <vt:lpstr>PowerPoint Presentation</vt:lpstr>
      <vt:lpstr>Who’s this talking to me now?</vt:lpstr>
      <vt:lpstr>What does the Bank of England do?</vt:lpstr>
      <vt:lpstr>The “Scary” Slide</vt:lpstr>
      <vt:lpstr>DevOps vs Security – The Perception</vt:lpstr>
      <vt:lpstr>Title</vt:lpstr>
      <vt:lpstr>Vince’s Three “i”s of Monitoring in the Cloud</vt:lpstr>
      <vt:lpstr>Vince’s Three “i”s of Monitoring in the Cloud</vt:lpstr>
      <vt:lpstr>Vince’s Three “i”s of Monitoring in the Cloud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Vincent King</cp:lastModifiedBy>
  <cp:revision>52</cp:revision>
  <dcterms:created xsi:type="dcterms:W3CDTF">2022-03-04T14:18:02Z</dcterms:created>
  <dcterms:modified xsi:type="dcterms:W3CDTF">2023-01-23T21:11:52Z</dcterms:modified>
</cp:coreProperties>
</file>