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8" r:id="rId3"/>
    <p:sldId id="317" r:id="rId4"/>
    <p:sldId id="258" r:id="rId5"/>
    <p:sldId id="257" r:id="rId6"/>
    <p:sldId id="321" r:id="rId7"/>
    <p:sldId id="323" r:id="rId8"/>
    <p:sldId id="322" r:id="rId9"/>
    <p:sldId id="324" r:id="rId10"/>
    <p:sldId id="292" r:id="rId11"/>
    <p:sldId id="296" r:id="rId12"/>
    <p:sldId id="295" r:id="rId13"/>
    <p:sldId id="294" r:id="rId14"/>
    <p:sldId id="293" r:id="rId15"/>
    <p:sldId id="297" r:id="rId16"/>
    <p:sldId id="298" r:id="rId17"/>
    <p:sldId id="299" r:id="rId18"/>
    <p:sldId id="300" r:id="rId19"/>
    <p:sldId id="301" r:id="rId20"/>
    <p:sldId id="303" r:id="rId21"/>
    <p:sldId id="304" r:id="rId22"/>
    <p:sldId id="305" r:id="rId23"/>
    <p:sldId id="306" r:id="rId24"/>
    <p:sldId id="307" r:id="rId25"/>
    <p:sldId id="308" r:id="rId26"/>
    <p:sldId id="309" r:id="rId27"/>
    <p:sldId id="310" r:id="rId28"/>
    <p:sldId id="312" r:id="rId29"/>
    <p:sldId id="319" r:id="rId30"/>
    <p:sldId id="320" r:id="rId31"/>
    <p:sldId id="281" r:id="rId32"/>
    <p:sldId id="313" r:id="rId33"/>
    <p:sldId id="314" r:id="rId34"/>
    <p:sldId id="315" r:id="rId35"/>
    <p:sldId id="31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264"/>
  </p:normalViewPr>
  <p:slideViewPr>
    <p:cSldViewPr snapToGrid="0" snapToObjects="1">
      <p:cViewPr varScale="1">
        <p:scale>
          <a:sx n="104" d="100"/>
          <a:sy n="104" d="100"/>
        </p:scale>
        <p:origin x="23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36029-B837-4A34-816D-56B81BC6644A}" type="doc">
      <dgm:prSet loTypeId="urn:microsoft.com/office/officeart/2005/8/layout/vList5" loCatId="list" qsTypeId="urn:microsoft.com/office/officeart/2005/8/quickstyle/simple4" qsCatId="simple" csTypeId="urn:microsoft.com/office/officeart/2005/8/colors/colorful5" csCatId="colorful"/>
      <dgm:spPr/>
      <dgm:t>
        <a:bodyPr/>
        <a:lstStyle/>
        <a:p>
          <a:endParaRPr lang="en-US"/>
        </a:p>
      </dgm:t>
    </dgm:pt>
    <dgm:pt modelId="{4829F0FE-3773-417B-A939-9CB2C95DE994}">
      <dgm:prSet/>
      <dgm:spPr/>
      <dgm:t>
        <a:bodyPr/>
        <a:lstStyle/>
        <a:p>
          <a:r>
            <a:rPr lang="en-US"/>
            <a:t>At the end of this session, you should be able to:</a:t>
          </a:r>
        </a:p>
      </dgm:t>
    </dgm:pt>
    <dgm:pt modelId="{FA892506-8BAA-4CBC-BA26-6BE589F719A7}" type="parTrans" cxnId="{2E054B39-DBD4-46B2-890C-D431FFECD174}">
      <dgm:prSet/>
      <dgm:spPr/>
      <dgm:t>
        <a:bodyPr/>
        <a:lstStyle/>
        <a:p>
          <a:endParaRPr lang="en-US"/>
        </a:p>
      </dgm:t>
    </dgm:pt>
    <dgm:pt modelId="{C37697F6-E8D9-441B-A2B1-CEEE7E7AC6D6}" type="sibTrans" cxnId="{2E054B39-DBD4-46B2-890C-D431FFECD174}">
      <dgm:prSet/>
      <dgm:spPr/>
      <dgm:t>
        <a:bodyPr/>
        <a:lstStyle/>
        <a:p>
          <a:endParaRPr lang="en-US"/>
        </a:p>
      </dgm:t>
    </dgm:pt>
    <dgm:pt modelId="{4B030B29-8499-4F4E-AC41-2167DF107477}">
      <dgm:prSet/>
      <dgm:spPr/>
      <dgm:t>
        <a:bodyPr/>
        <a:lstStyle/>
        <a:p>
          <a:r>
            <a:rPr lang="en-US"/>
            <a:t>Identify the major categories of ratios that can be used for analysing financial statements</a:t>
          </a:r>
        </a:p>
      </dgm:t>
    </dgm:pt>
    <dgm:pt modelId="{6723B798-1151-4F22-9CD3-F7632EA2F3E2}" type="parTrans" cxnId="{FC428CB6-3BFE-4ACC-928C-2AE66A732799}">
      <dgm:prSet/>
      <dgm:spPr/>
      <dgm:t>
        <a:bodyPr/>
        <a:lstStyle/>
        <a:p>
          <a:endParaRPr lang="en-US"/>
        </a:p>
      </dgm:t>
    </dgm:pt>
    <dgm:pt modelId="{3DBCF989-BCFE-4571-B7E8-50B5EE27B525}" type="sibTrans" cxnId="{FC428CB6-3BFE-4ACC-928C-2AE66A732799}">
      <dgm:prSet/>
      <dgm:spPr/>
      <dgm:t>
        <a:bodyPr/>
        <a:lstStyle/>
        <a:p>
          <a:endParaRPr lang="en-US"/>
        </a:p>
      </dgm:t>
    </dgm:pt>
    <dgm:pt modelId="{99680227-CE08-4186-9F07-38DAA613B3BB}">
      <dgm:prSet/>
      <dgm:spPr/>
      <dgm:t>
        <a:bodyPr/>
        <a:lstStyle/>
        <a:p>
          <a:r>
            <a:rPr lang="en-US"/>
            <a:t>Calculate key ratios for assessing the financial performance and position of a business</a:t>
          </a:r>
        </a:p>
      </dgm:t>
    </dgm:pt>
    <dgm:pt modelId="{5B2AA803-578A-4DC6-8453-F15B2C6D4BE5}" type="parTrans" cxnId="{4D84DC1D-E3D7-4416-8A1B-60FC7F98981D}">
      <dgm:prSet/>
      <dgm:spPr/>
      <dgm:t>
        <a:bodyPr/>
        <a:lstStyle/>
        <a:p>
          <a:endParaRPr lang="en-US"/>
        </a:p>
      </dgm:t>
    </dgm:pt>
    <dgm:pt modelId="{98089ADA-5896-491B-B140-E1844FB43067}" type="sibTrans" cxnId="{4D84DC1D-E3D7-4416-8A1B-60FC7F98981D}">
      <dgm:prSet/>
      <dgm:spPr/>
      <dgm:t>
        <a:bodyPr/>
        <a:lstStyle/>
        <a:p>
          <a:endParaRPr lang="en-US"/>
        </a:p>
      </dgm:t>
    </dgm:pt>
    <dgm:pt modelId="{13911033-21A8-40A6-A8AD-F2DE338A6597}">
      <dgm:prSet/>
      <dgm:spPr/>
      <dgm:t>
        <a:bodyPr/>
        <a:lstStyle/>
        <a:p>
          <a:r>
            <a:rPr lang="en-US"/>
            <a:t>Explain the significance of the ratios calculated</a:t>
          </a:r>
        </a:p>
      </dgm:t>
    </dgm:pt>
    <dgm:pt modelId="{C33172ED-4CA8-4772-A24A-CCDDD8B74E1A}" type="parTrans" cxnId="{2F2856AB-8BB9-46C1-B711-9FD63DD5E9C8}">
      <dgm:prSet/>
      <dgm:spPr/>
      <dgm:t>
        <a:bodyPr/>
        <a:lstStyle/>
        <a:p>
          <a:endParaRPr lang="en-US"/>
        </a:p>
      </dgm:t>
    </dgm:pt>
    <dgm:pt modelId="{0BC43F3F-AD54-440D-B20E-460B07A03AF8}" type="sibTrans" cxnId="{2F2856AB-8BB9-46C1-B711-9FD63DD5E9C8}">
      <dgm:prSet/>
      <dgm:spPr/>
      <dgm:t>
        <a:bodyPr/>
        <a:lstStyle/>
        <a:p>
          <a:endParaRPr lang="en-US"/>
        </a:p>
      </dgm:t>
    </dgm:pt>
    <dgm:pt modelId="{72F48990-774D-4800-9107-B0A6D22B7845}">
      <dgm:prSet/>
      <dgm:spPr/>
      <dgm:t>
        <a:bodyPr/>
        <a:lstStyle/>
        <a:p>
          <a:r>
            <a:rPr lang="en-US"/>
            <a:t>Discuss the limitations of ratios as a tool of financial analysis</a:t>
          </a:r>
        </a:p>
      </dgm:t>
    </dgm:pt>
    <dgm:pt modelId="{E5CAE69A-2552-4BB4-A9B2-35583A7E3A0B}" type="parTrans" cxnId="{CBCAF697-C265-40CD-B20D-A87114F75AD9}">
      <dgm:prSet/>
      <dgm:spPr/>
      <dgm:t>
        <a:bodyPr/>
        <a:lstStyle/>
        <a:p>
          <a:endParaRPr lang="en-US"/>
        </a:p>
      </dgm:t>
    </dgm:pt>
    <dgm:pt modelId="{1B9768F4-23DE-47FB-9A21-DFAECA995FE6}" type="sibTrans" cxnId="{CBCAF697-C265-40CD-B20D-A87114F75AD9}">
      <dgm:prSet/>
      <dgm:spPr/>
      <dgm:t>
        <a:bodyPr/>
        <a:lstStyle/>
        <a:p>
          <a:endParaRPr lang="en-US"/>
        </a:p>
      </dgm:t>
    </dgm:pt>
    <dgm:pt modelId="{C5C2C50E-3F75-8145-ABF0-75B398101DA4}" type="pres">
      <dgm:prSet presAssocID="{6B036029-B837-4A34-816D-56B81BC6644A}" presName="Name0" presStyleCnt="0">
        <dgm:presLayoutVars>
          <dgm:dir/>
          <dgm:animLvl val="lvl"/>
          <dgm:resizeHandles val="exact"/>
        </dgm:presLayoutVars>
      </dgm:prSet>
      <dgm:spPr/>
    </dgm:pt>
    <dgm:pt modelId="{50666418-8B0A-B140-B9DA-1E02A8A62C73}" type="pres">
      <dgm:prSet presAssocID="{4829F0FE-3773-417B-A939-9CB2C95DE994}" presName="linNode" presStyleCnt="0"/>
      <dgm:spPr/>
    </dgm:pt>
    <dgm:pt modelId="{202B26E3-B2E9-EE49-BD38-B3032AABE6AE}" type="pres">
      <dgm:prSet presAssocID="{4829F0FE-3773-417B-A939-9CB2C95DE994}" presName="parentText" presStyleLbl="node1" presStyleIdx="0" presStyleCnt="1">
        <dgm:presLayoutVars>
          <dgm:chMax val="1"/>
          <dgm:bulletEnabled val="1"/>
        </dgm:presLayoutVars>
      </dgm:prSet>
      <dgm:spPr/>
    </dgm:pt>
    <dgm:pt modelId="{83EBA488-31F5-D04F-8802-67E970E0B3EF}" type="pres">
      <dgm:prSet presAssocID="{4829F0FE-3773-417B-A939-9CB2C95DE994}" presName="descendantText" presStyleLbl="alignAccFollowNode1" presStyleIdx="0" presStyleCnt="1">
        <dgm:presLayoutVars>
          <dgm:bulletEnabled val="1"/>
        </dgm:presLayoutVars>
      </dgm:prSet>
      <dgm:spPr/>
    </dgm:pt>
  </dgm:ptLst>
  <dgm:cxnLst>
    <dgm:cxn modelId="{1D496205-D5C4-784D-9FD4-70DEF3473474}" type="presOf" srcId="{4B030B29-8499-4F4E-AC41-2167DF107477}" destId="{83EBA488-31F5-D04F-8802-67E970E0B3EF}" srcOrd="0" destOrd="0" presId="urn:microsoft.com/office/officeart/2005/8/layout/vList5"/>
    <dgm:cxn modelId="{4D84DC1D-E3D7-4416-8A1B-60FC7F98981D}" srcId="{4829F0FE-3773-417B-A939-9CB2C95DE994}" destId="{99680227-CE08-4186-9F07-38DAA613B3BB}" srcOrd="1" destOrd="0" parTransId="{5B2AA803-578A-4DC6-8453-F15B2C6D4BE5}" sibTransId="{98089ADA-5896-491B-B140-E1844FB43067}"/>
    <dgm:cxn modelId="{2B361B2E-00E2-134D-8D47-23CCCC0B392E}" type="presOf" srcId="{13911033-21A8-40A6-A8AD-F2DE338A6597}" destId="{83EBA488-31F5-D04F-8802-67E970E0B3EF}" srcOrd="0" destOrd="2" presId="urn:microsoft.com/office/officeart/2005/8/layout/vList5"/>
    <dgm:cxn modelId="{2E054B39-DBD4-46B2-890C-D431FFECD174}" srcId="{6B036029-B837-4A34-816D-56B81BC6644A}" destId="{4829F0FE-3773-417B-A939-9CB2C95DE994}" srcOrd="0" destOrd="0" parTransId="{FA892506-8BAA-4CBC-BA26-6BE589F719A7}" sibTransId="{C37697F6-E8D9-441B-A2B1-CEEE7E7AC6D6}"/>
    <dgm:cxn modelId="{BE189885-074D-684C-87FB-5D95E8440353}" type="presOf" srcId="{72F48990-774D-4800-9107-B0A6D22B7845}" destId="{83EBA488-31F5-D04F-8802-67E970E0B3EF}" srcOrd="0" destOrd="3" presId="urn:microsoft.com/office/officeart/2005/8/layout/vList5"/>
    <dgm:cxn modelId="{CBCAF697-C265-40CD-B20D-A87114F75AD9}" srcId="{4829F0FE-3773-417B-A939-9CB2C95DE994}" destId="{72F48990-774D-4800-9107-B0A6D22B7845}" srcOrd="3" destOrd="0" parTransId="{E5CAE69A-2552-4BB4-A9B2-35583A7E3A0B}" sibTransId="{1B9768F4-23DE-47FB-9A21-DFAECA995FE6}"/>
    <dgm:cxn modelId="{8423949D-FE19-6345-80E9-E1AA5A5E6DD8}" type="presOf" srcId="{4829F0FE-3773-417B-A939-9CB2C95DE994}" destId="{202B26E3-B2E9-EE49-BD38-B3032AABE6AE}" srcOrd="0" destOrd="0" presId="urn:microsoft.com/office/officeart/2005/8/layout/vList5"/>
    <dgm:cxn modelId="{E276BAA2-D70C-6F40-B9EA-EF30DFB3C61D}" type="presOf" srcId="{99680227-CE08-4186-9F07-38DAA613B3BB}" destId="{83EBA488-31F5-D04F-8802-67E970E0B3EF}" srcOrd="0" destOrd="1" presId="urn:microsoft.com/office/officeart/2005/8/layout/vList5"/>
    <dgm:cxn modelId="{2F2856AB-8BB9-46C1-B711-9FD63DD5E9C8}" srcId="{4829F0FE-3773-417B-A939-9CB2C95DE994}" destId="{13911033-21A8-40A6-A8AD-F2DE338A6597}" srcOrd="2" destOrd="0" parTransId="{C33172ED-4CA8-4772-A24A-CCDDD8B74E1A}" sibTransId="{0BC43F3F-AD54-440D-B20E-460B07A03AF8}"/>
    <dgm:cxn modelId="{FC428CB6-3BFE-4ACC-928C-2AE66A732799}" srcId="{4829F0FE-3773-417B-A939-9CB2C95DE994}" destId="{4B030B29-8499-4F4E-AC41-2167DF107477}" srcOrd="0" destOrd="0" parTransId="{6723B798-1151-4F22-9CD3-F7632EA2F3E2}" sibTransId="{3DBCF989-BCFE-4571-B7E8-50B5EE27B525}"/>
    <dgm:cxn modelId="{9053A6FA-6158-F448-A223-0A1B45640CC4}" type="presOf" srcId="{6B036029-B837-4A34-816D-56B81BC6644A}" destId="{C5C2C50E-3F75-8145-ABF0-75B398101DA4}" srcOrd="0" destOrd="0" presId="urn:microsoft.com/office/officeart/2005/8/layout/vList5"/>
    <dgm:cxn modelId="{7E675262-18E9-9946-AEB2-0C8D20748192}" type="presParOf" srcId="{C5C2C50E-3F75-8145-ABF0-75B398101DA4}" destId="{50666418-8B0A-B140-B9DA-1E02A8A62C73}" srcOrd="0" destOrd="0" presId="urn:microsoft.com/office/officeart/2005/8/layout/vList5"/>
    <dgm:cxn modelId="{F5E18C4E-89CC-3647-97D0-8C84807FC6A1}" type="presParOf" srcId="{50666418-8B0A-B140-B9DA-1E02A8A62C73}" destId="{202B26E3-B2E9-EE49-BD38-B3032AABE6AE}" srcOrd="0" destOrd="0" presId="urn:microsoft.com/office/officeart/2005/8/layout/vList5"/>
    <dgm:cxn modelId="{8B2C6262-A513-924F-A34C-E7AA941D61DE}" type="presParOf" srcId="{50666418-8B0A-B140-B9DA-1E02A8A62C73}" destId="{83EBA488-31F5-D04F-8802-67E970E0B3E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213639-B1D2-4977-BB58-75AAB31036D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51F69C-1301-4696-911A-2F480F867B66}">
      <dgm:prSet/>
      <dgm:spPr/>
      <dgm:t>
        <a:bodyPr/>
        <a:lstStyle/>
        <a:p>
          <a:r>
            <a:rPr lang="en-US"/>
            <a:t>Gross profit margin</a:t>
          </a:r>
        </a:p>
      </dgm:t>
    </dgm:pt>
    <dgm:pt modelId="{F0F763E8-C4FE-4D31-87FD-2B4A61C30760}" type="parTrans" cxnId="{A80B2F39-F90D-4E19-8B8E-4818635E9BC0}">
      <dgm:prSet/>
      <dgm:spPr/>
      <dgm:t>
        <a:bodyPr/>
        <a:lstStyle/>
        <a:p>
          <a:endParaRPr lang="en-US"/>
        </a:p>
      </dgm:t>
    </dgm:pt>
    <dgm:pt modelId="{84169434-86D0-4537-B8A4-5D277D3A8FF0}" type="sibTrans" cxnId="{A80B2F39-F90D-4E19-8B8E-4818635E9BC0}">
      <dgm:prSet/>
      <dgm:spPr/>
      <dgm:t>
        <a:bodyPr/>
        <a:lstStyle/>
        <a:p>
          <a:endParaRPr lang="en-US"/>
        </a:p>
      </dgm:t>
    </dgm:pt>
    <dgm:pt modelId="{0A4302D4-0F86-4CD9-9FBE-C899118A443D}">
      <dgm:prSet/>
      <dgm:spPr/>
      <dgm:t>
        <a:bodyPr/>
        <a:lstStyle/>
        <a:p>
          <a:r>
            <a:rPr lang="en-US"/>
            <a:t>Operating profit margin</a:t>
          </a:r>
        </a:p>
      </dgm:t>
    </dgm:pt>
    <dgm:pt modelId="{0686A315-DD42-4434-BE35-3230907A6135}" type="parTrans" cxnId="{51CF6D83-639C-498F-8DD2-5637464570E6}">
      <dgm:prSet/>
      <dgm:spPr/>
      <dgm:t>
        <a:bodyPr/>
        <a:lstStyle/>
        <a:p>
          <a:endParaRPr lang="en-US"/>
        </a:p>
      </dgm:t>
    </dgm:pt>
    <dgm:pt modelId="{EDC8CA0F-89BC-4B9F-AF88-3264F630117D}" type="sibTrans" cxnId="{51CF6D83-639C-498F-8DD2-5637464570E6}">
      <dgm:prSet/>
      <dgm:spPr/>
      <dgm:t>
        <a:bodyPr/>
        <a:lstStyle/>
        <a:p>
          <a:endParaRPr lang="en-US"/>
        </a:p>
      </dgm:t>
    </dgm:pt>
    <dgm:pt modelId="{A3824332-FEB6-44C1-8447-989B8D7D14C4}">
      <dgm:prSet/>
      <dgm:spPr/>
      <dgm:t>
        <a:bodyPr/>
        <a:lstStyle/>
        <a:p>
          <a:r>
            <a:rPr lang="en-US"/>
            <a:t>Return on capital employed (ROCE)</a:t>
          </a:r>
        </a:p>
      </dgm:t>
    </dgm:pt>
    <dgm:pt modelId="{A9A9CF65-6A53-4C8C-A6C2-A789881EB6E7}" type="parTrans" cxnId="{6EC423FF-E9FE-407B-8BF4-FE9B6BE9AFFE}">
      <dgm:prSet/>
      <dgm:spPr/>
      <dgm:t>
        <a:bodyPr/>
        <a:lstStyle/>
        <a:p>
          <a:endParaRPr lang="en-US"/>
        </a:p>
      </dgm:t>
    </dgm:pt>
    <dgm:pt modelId="{A169C631-2060-4F32-8D42-BD94BE0287E1}" type="sibTrans" cxnId="{6EC423FF-E9FE-407B-8BF4-FE9B6BE9AFFE}">
      <dgm:prSet/>
      <dgm:spPr/>
      <dgm:t>
        <a:bodyPr/>
        <a:lstStyle/>
        <a:p>
          <a:endParaRPr lang="en-US"/>
        </a:p>
      </dgm:t>
    </dgm:pt>
    <dgm:pt modelId="{8BDDF851-9F53-4EB4-B404-8A2225FF6CC3}">
      <dgm:prSet/>
      <dgm:spPr/>
      <dgm:t>
        <a:bodyPr/>
        <a:lstStyle/>
        <a:p>
          <a:r>
            <a:rPr lang="en-US"/>
            <a:t>Return on ordinary shareholders funds</a:t>
          </a:r>
        </a:p>
      </dgm:t>
    </dgm:pt>
    <dgm:pt modelId="{71411333-31F5-456A-A2AC-AB7E2FF0F4AE}" type="parTrans" cxnId="{80981E3A-210C-445A-89C4-63B530B4791C}">
      <dgm:prSet/>
      <dgm:spPr/>
      <dgm:t>
        <a:bodyPr/>
        <a:lstStyle/>
        <a:p>
          <a:endParaRPr lang="en-US"/>
        </a:p>
      </dgm:t>
    </dgm:pt>
    <dgm:pt modelId="{A13E5736-6C74-4907-BF89-5FD590F2737F}" type="sibTrans" cxnId="{80981E3A-210C-445A-89C4-63B530B4791C}">
      <dgm:prSet/>
      <dgm:spPr/>
      <dgm:t>
        <a:bodyPr/>
        <a:lstStyle/>
        <a:p>
          <a:endParaRPr lang="en-US"/>
        </a:p>
      </dgm:t>
    </dgm:pt>
    <dgm:pt modelId="{35737D71-1B00-6540-9622-68592739121B}" type="pres">
      <dgm:prSet presAssocID="{99213639-B1D2-4977-BB58-75AAB31036D3}" presName="linear" presStyleCnt="0">
        <dgm:presLayoutVars>
          <dgm:animLvl val="lvl"/>
          <dgm:resizeHandles val="exact"/>
        </dgm:presLayoutVars>
      </dgm:prSet>
      <dgm:spPr/>
    </dgm:pt>
    <dgm:pt modelId="{41342442-86B0-EB49-BEC7-7333A7393C52}" type="pres">
      <dgm:prSet presAssocID="{DC51F69C-1301-4696-911A-2F480F867B66}" presName="parentText" presStyleLbl="node1" presStyleIdx="0" presStyleCnt="4">
        <dgm:presLayoutVars>
          <dgm:chMax val="0"/>
          <dgm:bulletEnabled val="1"/>
        </dgm:presLayoutVars>
      </dgm:prSet>
      <dgm:spPr/>
    </dgm:pt>
    <dgm:pt modelId="{784F3750-B36E-9444-A02A-CA0A5066BCFA}" type="pres">
      <dgm:prSet presAssocID="{84169434-86D0-4537-B8A4-5D277D3A8FF0}" presName="spacer" presStyleCnt="0"/>
      <dgm:spPr/>
    </dgm:pt>
    <dgm:pt modelId="{DC27F47F-0D9D-3846-9CDD-9C0897F09896}" type="pres">
      <dgm:prSet presAssocID="{0A4302D4-0F86-4CD9-9FBE-C899118A443D}" presName="parentText" presStyleLbl="node1" presStyleIdx="1" presStyleCnt="4">
        <dgm:presLayoutVars>
          <dgm:chMax val="0"/>
          <dgm:bulletEnabled val="1"/>
        </dgm:presLayoutVars>
      </dgm:prSet>
      <dgm:spPr/>
    </dgm:pt>
    <dgm:pt modelId="{FE1BA822-A757-604F-94BA-0CDE6A7BE177}" type="pres">
      <dgm:prSet presAssocID="{EDC8CA0F-89BC-4B9F-AF88-3264F630117D}" presName="spacer" presStyleCnt="0"/>
      <dgm:spPr/>
    </dgm:pt>
    <dgm:pt modelId="{8C787A85-AA2A-BA48-827A-AD315541C236}" type="pres">
      <dgm:prSet presAssocID="{A3824332-FEB6-44C1-8447-989B8D7D14C4}" presName="parentText" presStyleLbl="node1" presStyleIdx="2" presStyleCnt="4">
        <dgm:presLayoutVars>
          <dgm:chMax val="0"/>
          <dgm:bulletEnabled val="1"/>
        </dgm:presLayoutVars>
      </dgm:prSet>
      <dgm:spPr/>
    </dgm:pt>
    <dgm:pt modelId="{34B12DDF-E213-5943-A0F8-F15BA1729DC5}" type="pres">
      <dgm:prSet presAssocID="{A169C631-2060-4F32-8D42-BD94BE0287E1}" presName="spacer" presStyleCnt="0"/>
      <dgm:spPr/>
    </dgm:pt>
    <dgm:pt modelId="{630DE710-64BF-0E4E-A628-7BBA7E81AF4C}" type="pres">
      <dgm:prSet presAssocID="{8BDDF851-9F53-4EB4-B404-8A2225FF6CC3}" presName="parentText" presStyleLbl="node1" presStyleIdx="3" presStyleCnt="4">
        <dgm:presLayoutVars>
          <dgm:chMax val="0"/>
          <dgm:bulletEnabled val="1"/>
        </dgm:presLayoutVars>
      </dgm:prSet>
      <dgm:spPr/>
    </dgm:pt>
  </dgm:ptLst>
  <dgm:cxnLst>
    <dgm:cxn modelId="{A935D121-CD36-5140-AEFD-A6A2D6828718}" type="presOf" srcId="{DC51F69C-1301-4696-911A-2F480F867B66}" destId="{41342442-86B0-EB49-BEC7-7333A7393C52}" srcOrd="0" destOrd="0" presId="urn:microsoft.com/office/officeart/2005/8/layout/vList2"/>
    <dgm:cxn modelId="{A80B2F39-F90D-4E19-8B8E-4818635E9BC0}" srcId="{99213639-B1D2-4977-BB58-75AAB31036D3}" destId="{DC51F69C-1301-4696-911A-2F480F867B66}" srcOrd="0" destOrd="0" parTransId="{F0F763E8-C4FE-4D31-87FD-2B4A61C30760}" sibTransId="{84169434-86D0-4537-B8A4-5D277D3A8FF0}"/>
    <dgm:cxn modelId="{80981E3A-210C-445A-89C4-63B530B4791C}" srcId="{99213639-B1D2-4977-BB58-75AAB31036D3}" destId="{8BDDF851-9F53-4EB4-B404-8A2225FF6CC3}" srcOrd="3" destOrd="0" parTransId="{71411333-31F5-456A-A2AC-AB7E2FF0F4AE}" sibTransId="{A13E5736-6C74-4907-BF89-5FD590F2737F}"/>
    <dgm:cxn modelId="{51CF6D83-639C-498F-8DD2-5637464570E6}" srcId="{99213639-B1D2-4977-BB58-75AAB31036D3}" destId="{0A4302D4-0F86-4CD9-9FBE-C899118A443D}" srcOrd="1" destOrd="0" parTransId="{0686A315-DD42-4434-BE35-3230907A6135}" sibTransId="{EDC8CA0F-89BC-4B9F-AF88-3264F630117D}"/>
    <dgm:cxn modelId="{C0ADF79D-F8F2-1844-A9AC-23C94893C113}" type="presOf" srcId="{99213639-B1D2-4977-BB58-75AAB31036D3}" destId="{35737D71-1B00-6540-9622-68592739121B}" srcOrd="0" destOrd="0" presId="urn:microsoft.com/office/officeart/2005/8/layout/vList2"/>
    <dgm:cxn modelId="{6A4ADAC4-1D10-ED40-9898-EA8C57298D0D}" type="presOf" srcId="{8BDDF851-9F53-4EB4-B404-8A2225FF6CC3}" destId="{630DE710-64BF-0E4E-A628-7BBA7E81AF4C}" srcOrd="0" destOrd="0" presId="urn:microsoft.com/office/officeart/2005/8/layout/vList2"/>
    <dgm:cxn modelId="{83B5CCDD-A0A1-F740-85BE-544354676F5B}" type="presOf" srcId="{A3824332-FEB6-44C1-8447-989B8D7D14C4}" destId="{8C787A85-AA2A-BA48-827A-AD315541C236}" srcOrd="0" destOrd="0" presId="urn:microsoft.com/office/officeart/2005/8/layout/vList2"/>
    <dgm:cxn modelId="{FD68A2E3-29D6-024D-8BA3-FCEEC4016428}" type="presOf" srcId="{0A4302D4-0F86-4CD9-9FBE-C899118A443D}" destId="{DC27F47F-0D9D-3846-9CDD-9C0897F09896}" srcOrd="0" destOrd="0" presId="urn:microsoft.com/office/officeart/2005/8/layout/vList2"/>
    <dgm:cxn modelId="{6EC423FF-E9FE-407B-8BF4-FE9B6BE9AFFE}" srcId="{99213639-B1D2-4977-BB58-75AAB31036D3}" destId="{A3824332-FEB6-44C1-8447-989B8D7D14C4}" srcOrd="2" destOrd="0" parTransId="{A9A9CF65-6A53-4C8C-A6C2-A789881EB6E7}" sibTransId="{A169C631-2060-4F32-8D42-BD94BE0287E1}"/>
    <dgm:cxn modelId="{ED25101A-6C96-7748-B00B-3E9BEBB1D081}" type="presParOf" srcId="{35737D71-1B00-6540-9622-68592739121B}" destId="{41342442-86B0-EB49-BEC7-7333A7393C52}" srcOrd="0" destOrd="0" presId="urn:microsoft.com/office/officeart/2005/8/layout/vList2"/>
    <dgm:cxn modelId="{D7E8D79F-F7BB-F745-AB28-323FC73D08DB}" type="presParOf" srcId="{35737D71-1B00-6540-9622-68592739121B}" destId="{784F3750-B36E-9444-A02A-CA0A5066BCFA}" srcOrd="1" destOrd="0" presId="urn:microsoft.com/office/officeart/2005/8/layout/vList2"/>
    <dgm:cxn modelId="{9CD026ED-3A80-9D44-B3A4-65659F925F66}" type="presParOf" srcId="{35737D71-1B00-6540-9622-68592739121B}" destId="{DC27F47F-0D9D-3846-9CDD-9C0897F09896}" srcOrd="2" destOrd="0" presId="urn:microsoft.com/office/officeart/2005/8/layout/vList2"/>
    <dgm:cxn modelId="{4A4F6055-39FF-CA40-B372-4D231E322CEE}" type="presParOf" srcId="{35737D71-1B00-6540-9622-68592739121B}" destId="{FE1BA822-A757-604F-94BA-0CDE6A7BE177}" srcOrd="3" destOrd="0" presId="urn:microsoft.com/office/officeart/2005/8/layout/vList2"/>
    <dgm:cxn modelId="{98044390-4DB1-CC4D-BEE3-495BA4251205}" type="presParOf" srcId="{35737D71-1B00-6540-9622-68592739121B}" destId="{8C787A85-AA2A-BA48-827A-AD315541C236}" srcOrd="4" destOrd="0" presId="urn:microsoft.com/office/officeart/2005/8/layout/vList2"/>
    <dgm:cxn modelId="{C972DD87-9405-0347-910C-5D78AF1584BD}" type="presParOf" srcId="{35737D71-1B00-6540-9622-68592739121B}" destId="{34B12DDF-E213-5943-A0F8-F15BA1729DC5}" srcOrd="5" destOrd="0" presId="urn:microsoft.com/office/officeart/2005/8/layout/vList2"/>
    <dgm:cxn modelId="{B2C8A558-A810-3A46-8426-249257CC04FA}" type="presParOf" srcId="{35737D71-1B00-6540-9622-68592739121B}" destId="{630DE710-64BF-0E4E-A628-7BBA7E81AF4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6993F3-E881-45CF-A0DC-8F25DCC6CAE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550BF7-3325-4F7E-AE5F-319FDD6D0C22}">
      <dgm:prSet/>
      <dgm:spPr/>
      <dgm:t>
        <a:bodyPr/>
        <a:lstStyle/>
        <a:p>
          <a:pPr>
            <a:defRPr cap="all"/>
          </a:pPr>
          <a:r>
            <a:rPr lang="en-US" dirty="0"/>
            <a:t>Operating profit margin down 2%, gross profit margin down 7% - Overheads controlled during last year. Not risen in proportion to sales</a:t>
          </a:r>
        </a:p>
        <a:p>
          <a:pPr>
            <a:defRPr cap="all"/>
          </a:pPr>
          <a:endParaRPr lang="en-US" dirty="0"/>
        </a:p>
      </dgm:t>
    </dgm:pt>
    <dgm:pt modelId="{8B4CD970-B758-46E5-98BF-0F6BFD898392}" type="parTrans" cxnId="{7C0EE4D9-5A09-4D5D-BF62-535186BBEA95}">
      <dgm:prSet/>
      <dgm:spPr/>
      <dgm:t>
        <a:bodyPr/>
        <a:lstStyle/>
        <a:p>
          <a:endParaRPr lang="en-US"/>
        </a:p>
      </dgm:t>
    </dgm:pt>
    <dgm:pt modelId="{B9C5E69B-2698-486D-BCF2-D90D41F811A5}" type="sibTrans" cxnId="{7C0EE4D9-5A09-4D5D-BF62-535186BBEA95}">
      <dgm:prSet/>
      <dgm:spPr/>
      <dgm:t>
        <a:bodyPr/>
        <a:lstStyle/>
        <a:p>
          <a:endParaRPr lang="en-US"/>
        </a:p>
      </dgm:t>
    </dgm:pt>
    <dgm:pt modelId="{766B4768-886B-49BC-85DB-E332FC00BA72}">
      <dgm:prSet/>
      <dgm:spPr/>
      <dgm:t>
        <a:bodyPr/>
        <a:lstStyle/>
        <a:p>
          <a:pPr>
            <a:defRPr cap="all"/>
          </a:pPr>
          <a:r>
            <a:rPr lang="en-US" dirty="0"/>
            <a:t>Slight in ROSF and ROCE. Small increase in sales revenue</a:t>
          </a:r>
        </a:p>
      </dgm:t>
    </dgm:pt>
    <dgm:pt modelId="{778BD741-9F3B-48DA-B43A-49C46D0DB16B}" type="parTrans" cxnId="{5D468AA3-87AC-4B9C-9067-2383649485F9}">
      <dgm:prSet/>
      <dgm:spPr/>
      <dgm:t>
        <a:bodyPr/>
        <a:lstStyle/>
        <a:p>
          <a:endParaRPr lang="en-US"/>
        </a:p>
      </dgm:t>
    </dgm:pt>
    <dgm:pt modelId="{9CC49F97-1DBD-426D-9E9E-2F049C6C8C62}" type="sibTrans" cxnId="{5D468AA3-87AC-4B9C-9067-2383649485F9}">
      <dgm:prSet/>
      <dgm:spPr/>
      <dgm:t>
        <a:bodyPr/>
        <a:lstStyle/>
        <a:p>
          <a:endParaRPr lang="en-US"/>
        </a:p>
      </dgm:t>
    </dgm:pt>
    <dgm:pt modelId="{36DC3B3B-8856-4964-8F03-2212613D49FF}">
      <dgm:prSet/>
      <dgm:spPr/>
      <dgm:t>
        <a:bodyPr/>
        <a:lstStyle/>
        <a:p>
          <a:pPr>
            <a:defRPr cap="all"/>
          </a:pPr>
          <a:r>
            <a:rPr lang="en-US"/>
            <a:t>What were the planned levels?</a:t>
          </a:r>
        </a:p>
      </dgm:t>
    </dgm:pt>
    <dgm:pt modelId="{4602A838-EDE0-42AC-8534-3258404CA14C}" type="parTrans" cxnId="{188994BA-039F-4BCE-BF98-F3746B1EC53F}">
      <dgm:prSet/>
      <dgm:spPr/>
      <dgm:t>
        <a:bodyPr/>
        <a:lstStyle/>
        <a:p>
          <a:endParaRPr lang="en-US"/>
        </a:p>
      </dgm:t>
    </dgm:pt>
    <dgm:pt modelId="{B40C4292-2C6B-4A68-A53C-715E10CCFBE2}" type="sibTrans" cxnId="{188994BA-039F-4BCE-BF98-F3746B1EC53F}">
      <dgm:prSet/>
      <dgm:spPr/>
      <dgm:t>
        <a:bodyPr/>
        <a:lstStyle/>
        <a:p>
          <a:endParaRPr lang="en-US"/>
        </a:p>
      </dgm:t>
    </dgm:pt>
    <dgm:pt modelId="{FD4A9D5C-9D60-4748-A9C9-58BD68F522D3}">
      <dgm:prSet/>
      <dgm:spPr/>
      <dgm:t>
        <a:bodyPr/>
        <a:lstStyle/>
        <a:p>
          <a:pPr>
            <a:defRPr cap="all"/>
          </a:pPr>
          <a:r>
            <a:rPr lang="en-US" dirty="0"/>
            <a:t>increase in sales and decline in gross profit margin suggests price cutting policy.</a:t>
          </a:r>
        </a:p>
      </dgm:t>
    </dgm:pt>
    <dgm:pt modelId="{EA1C1AB6-8359-48E6-94DF-9311523EC379}" type="parTrans" cxnId="{F50F6564-F82D-4C5D-B317-139D26C4BDB1}">
      <dgm:prSet/>
      <dgm:spPr/>
      <dgm:t>
        <a:bodyPr/>
        <a:lstStyle/>
        <a:p>
          <a:endParaRPr lang="en-US"/>
        </a:p>
      </dgm:t>
    </dgm:pt>
    <dgm:pt modelId="{4CC5E5E9-55F9-4899-B0AB-D69BAFCC876C}" type="sibTrans" cxnId="{F50F6564-F82D-4C5D-B317-139D26C4BDB1}">
      <dgm:prSet/>
      <dgm:spPr/>
      <dgm:t>
        <a:bodyPr/>
        <a:lstStyle/>
        <a:p>
          <a:endParaRPr lang="en-US"/>
        </a:p>
      </dgm:t>
    </dgm:pt>
    <dgm:pt modelId="{7564DDF6-3DB9-4D74-B8B7-D15787A73D1B}">
      <dgm:prSet/>
      <dgm:spPr/>
      <dgm:t>
        <a:bodyPr/>
        <a:lstStyle/>
        <a:p>
          <a:pPr>
            <a:defRPr cap="all"/>
          </a:pPr>
          <a:r>
            <a:rPr lang="en-US"/>
            <a:t>Individual expenses in comparison to sales revenue could be calculated</a:t>
          </a:r>
        </a:p>
      </dgm:t>
    </dgm:pt>
    <dgm:pt modelId="{B5C4DBD7-854E-43D7-A87A-21D25391BB60}" type="parTrans" cxnId="{7F93F916-CDE8-42B2-8243-20E4583823EF}">
      <dgm:prSet/>
      <dgm:spPr/>
      <dgm:t>
        <a:bodyPr/>
        <a:lstStyle/>
        <a:p>
          <a:endParaRPr lang="en-US"/>
        </a:p>
      </dgm:t>
    </dgm:pt>
    <dgm:pt modelId="{C223B4F0-A718-4B27-8285-6D17684EE6E0}" type="sibTrans" cxnId="{7F93F916-CDE8-42B2-8243-20E4583823EF}">
      <dgm:prSet/>
      <dgm:spPr/>
      <dgm:t>
        <a:bodyPr/>
        <a:lstStyle/>
        <a:p>
          <a:endParaRPr lang="en-US"/>
        </a:p>
      </dgm:t>
    </dgm:pt>
    <dgm:pt modelId="{1BB2E36C-8BD9-4364-9D96-DB51FE4F2F9F}" type="pres">
      <dgm:prSet presAssocID="{896993F3-E881-45CF-A0DC-8F25DCC6CAE5}" presName="root" presStyleCnt="0">
        <dgm:presLayoutVars>
          <dgm:dir/>
          <dgm:resizeHandles val="exact"/>
        </dgm:presLayoutVars>
      </dgm:prSet>
      <dgm:spPr/>
    </dgm:pt>
    <dgm:pt modelId="{67532E0D-CEED-4DE0-943D-F0FA62CAAA1C}" type="pres">
      <dgm:prSet presAssocID="{40550BF7-3325-4F7E-AE5F-319FDD6D0C22}" presName="compNode" presStyleCnt="0"/>
      <dgm:spPr/>
    </dgm:pt>
    <dgm:pt modelId="{7C00B2FB-DED0-48BA-A24D-EE19B9A0E7B0}" type="pres">
      <dgm:prSet presAssocID="{40550BF7-3325-4F7E-AE5F-319FDD6D0C22}" presName="iconBgRect" presStyleLbl="bgShp" presStyleIdx="0" presStyleCnt="5"/>
      <dgm:spPr>
        <a:prstGeom prst="round2DiagRect">
          <a:avLst>
            <a:gd name="adj1" fmla="val 29727"/>
            <a:gd name="adj2" fmla="val 0"/>
          </a:avLst>
        </a:prstGeom>
      </dgm:spPr>
    </dgm:pt>
    <dgm:pt modelId="{F9032600-C1F3-480C-B707-999C3D935122}" type="pres">
      <dgm:prSet presAssocID="{40550BF7-3325-4F7E-AE5F-319FDD6D0C2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003DE0D6-DF5F-4005-8ADC-719ADD076D41}" type="pres">
      <dgm:prSet presAssocID="{40550BF7-3325-4F7E-AE5F-319FDD6D0C22}" presName="spaceRect" presStyleCnt="0"/>
      <dgm:spPr/>
    </dgm:pt>
    <dgm:pt modelId="{653D62FE-C217-4F41-8A2C-BF7D96F624C1}" type="pres">
      <dgm:prSet presAssocID="{40550BF7-3325-4F7E-AE5F-319FDD6D0C22}" presName="textRect" presStyleLbl="revTx" presStyleIdx="0" presStyleCnt="5">
        <dgm:presLayoutVars>
          <dgm:chMax val="1"/>
          <dgm:chPref val="1"/>
        </dgm:presLayoutVars>
      </dgm:prSet>
      <dgm:spPr/>
    </dgm:pt>
    <dgm:pt modelId="{602845A6-5D3D-428F-96CA-B164FE2F2599}" type="pres">
      <dgm:prSet presAssocID="{B9C5E69B-2698-486D-BCF2-D90D41F811A5}" presName="sibTrans" presStyleCnt="0"/>
      <dgm:spPr/>
    </dgm:pt>
    <dgm:pt modelId="{51C837A8-68AD-4659-B95E-574FF7603F10}" type="pres">
      <dgm:prSet presAssocID="{766B4768-886B-49BC-85DB-E332FC00BA72}" presName="compNode" presStyleCnt="0"/>
      <dgm:spPr/>
    </dgm:pt>
    <dgm:pt modelId="{0A7DD0CC-81EE-4085-A879-0AFEB28D306A}" type="pres">
      <dgm:prSet presAssocID="{766B4768-886B-49BC-85DB-E332FC00BA72}" presName="iconBgRect" presStyleLbl="bgShp" presStyleIdx="1" presStyleCnt="5"/>
      <dgm:spPr>
        <a:prstGeom prst="round2DiagRect">
          <a:avLst>
            <a:gd name="adj1" fmla="val 29727"/>
            <a:gd name="adj2" fmla="val 0"/>
          </a:avLst>
        </a:prstGeom>
      </dgm:spPr>
    </dgm:pt>
    <dgm:pt modelId="{DE0AF145-B7D8-4BDE-B021-7A7985E1C302}" type="pres">
      <dgm:prSet presAssocID="{766B4768-886B-49BC-85DB-E332FC00BA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6DC8D4DF-896E-4E3C-BEC8-62AE7CC25C7F}" type="pres">
      <dgm:prSet presAssocID="{766B4768-886B-49BC-85DB-E332FC00BA72}" presName="spaceRect" presStyleCnt="0"/>
      <dgm:spPr/>
    </dgm:pt>
    <dgm:pt modelId="{0B7D7989-7AE9-4BEC-B032-3DF76FC2B98D}" type="pres">
      <dgm:prSet presAssocID="{766B4768-886B-49BC-85DB-E332FC00BA72}" presName="textRect" presStyleLbl="revTx" presStyleIdx="1" presStyleCnt="5">
        <dgm:presLayoutVars>
          <dgm:chMax val="1"/>
          <dgm:chPref val="1"/>
        </dgm:presLayoutVars>
      </dgm:prSet>
      <dgm:spPr/>
    </dgm:pt>
    <dgm:pt modelId="{446395DE-D138-4AA0-B081-B5B8A98B837C}" type="pres">
      <dgm:prSet presAssocID="{9CC49F97-1DBD-426D-9E9E-2F049C6C8C62}" presName="sibTrans" presStyleCnt="0"/>
      <dgm:spPr/>
    </dgm:pt>
    <dgm:pt modelId="{D6DD5197-760F-4CBA-BA65-FC9E9EC97C84}" type="pres">
      <dgm:prSet presAssocID="{36DC3B3B-8856-4964-8F03-2212613D49FF}" presName="compNode" presStyleCnt="0"/>
      <dgm:spPr/>
    </dgm:pt>
    <dgm:pt modelId="{A0372469-DE1D-4C47-9F63-FCD9E9405AF8}" type="pres">
      <dgm:prSet presAssocID="{36DC3B3B-8856-4964-8F03-2212613D49FF}" presName="iconBgRect" presStyleLbl="bgShp" presStyleIdx="2" presStyleCnt="5"/>
      <dgm:spPr>
        <a:prstGeom prst="round2DiagRect">
          <a:avLst>
            <a:gd name="adj1" fmla="val 29727"/>
            <a:gd name="adj2" fmla="val 0"/>
          </a:avLst>
        </a:prstGeom>
      </dgm:spPr>
    </dgm:pt>
    <dgm:pt modelId="{55CE9876-3E85-4EC0-927B-7E9F563F1862}" type="pres">
      <dgm:prSet presAssocID="{36DC3B3B-8856-4964-8F03-2212613D49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EBFD3B35-90BF-468A-87BC-2E4E801383BA}" type="pres">
      <dgm:prSet presAssocID="{36DC3B3B-8856-4964-8F03-2212613D49FF}" presName="spaceRect" presStyleCnt="0"/>
      <dgm:spPr/>
    </dgm:pt>
    <dgm:pt modelId="{5A64CBB5-A812-4129-9A61-8D9913810EBB}" type="pres">
      <dgm:prSet presAssocID="{36DC3B3B-8856-4964-8F03-2212613D49FF}" presName="textRect" presStyleLbl="revTx" presStyleIdx="2" presStyleCnt="5">
        <dgm:presLayoutVars>
          <dgm:chMax val="1"/>
          <dgm:chPref val="1"/>
        </dgm:presLayoutVars>
      </dgm:prSet>
      <dgm:spPr/>
    </dgm:pt>
    <dgm:pt modelId="{45163007-4289-4B02-A7FF-1928A89BA7BE}" type="pres">
      <dgm:prSet presAssocID="{B40C4292-2C6B-4A68-A53C-715E10CCFBE2}" presName="sibTrans" presStyleCnt="0"/>
      <dgm:spPr/>
    </dgm:pt>
    <dgm:pt modelId="{8BA3AB6F-80FA-4A74-B131-5758C864835E}" type="pres">
      <dgm:prSet presAssocID="{FD4A9D5C-9D60-4748-A9C9-58BD68F522D3}" presName="compNode" presStyleCnt="0"/>
      <dgm:spPr/>
    </dgm:pt>
    <dgm:pt modelId="{A3D90949-97E2-496F-BB64-2EDFE8E995E2}" type="pres">
      <dgm:prSet presAssocID="{FD4A9D5C-9D60-4748-A9C9-58BD68F522D3}" presName="iconBgRect" presStyleLbl="bgShp" presStyleIdx="3" presStyleCnt="5"/>
      <dgm:spPr>
        <a:prstGeom prst="round2DiagRect">
          <a:avLst>
            <a:gd name="adj1" fmla="val 29727"/>
            <a:gd name="adj2" fmla="val 0"/>
          </a:avLst>
        </a:prstGeom>
      </dgm:spPr>
    </dgm:pt>
    <dgm:pt modelId="{7C88C371-4C5A-4C2A-90C0-BC2643A077BD}" type="pres">
      <dgm:prSet presAssocID="{FD4A9D5C-9D60-4748-A9C9-58BD68F522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4AA1A2E3-7935-4A2D-9277-ABAB55025393}" type="pres">
      <dgm:prSet presAssocID="{FD4A9D5C-9D60-4748-A9C9-58BD68F522D3}" presName="spaceRect" presStyleCnt="0"/>
      <dgm:spPr/>
    </dgm:pt>
    <dgm:pt modelId="{8072E98E-6C7C-4830-BD7C-9E50A803DCEE}" type="pres">
      <dgm:prSet presAssocID="{FD4A9D5C-9D60-4748-A9C9-58BD68F522D3}" presName="textRect" presStyleLbl="revTx" presStyleIdx="3" presStyleCnt="5">
        <dgm:presLayoutVars>
          <dgm:chMax val="1"/>
          <dgm:chPref val="1"/>
        </dgm:presLayoutVars>
      </dgm:prSet>
      <dgm:spPr/>
    </dgm:pt>
    <dgm:pt modelId="{A31D62B8-4F4D-4B5D-BF2D-C21298D08BCD}" type="pres">
      <dgm:prSet presAssocID="{4CC5E5E9-55F9-4899-B0AB-D69BAFCC876C}" presName="sibTrans" presStyleCnt="0"/>
      <dgm:spPr/>
    </dgm:pt>
    <dgm:pt modelId="{CEAFA28F-C383-4A79-8F88-08DA9ECE2022}" type="pres">
      <dgm:prSet presAssocID="{7564DDF6-3DB9-4D74-B8B7-D15787A73D1B}" presName="compNode" presStyleCnt="0"/>
      <dgm:spPr/>
    </dgm:pt>
    <dgm:pt modelId="{0E17BA36-7746-480A-96E1-C75AD533A06F}" type="pres">
      <dgm:prSet presAssocID="{7564DDF6-3DB9-4D74-B8B7-D15787A73D1B}" presName="iconBgRect" presStyleLbl="bgShp" presStyleIdx="4" presStyleCnt="5"/>
      <dgm:spPr>
        <a:prstGeom prst="round2DiagRect">
          <a:avLst>
            <a:gd name="adj1" fmla="val 29727"/>
            <a:gd name="adj2" fmla="val 0"/>
          </a:avLst>
        </a:prstGeom>
      </dgm:spPr>
    </dgm:pt>
    <dgm:pt modelId="{5E53833C-9EE4-447A-B40E-1CC20847FF2F}" type="pres">
      <dgm:prSet presAssocID="{7564DDF6-3DB9-4D74-B8B7-D15787A73D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975319C2-40A2-4D19-B670-155580F38F18}" type="pres">
      <dgm:prSet presAssocID="{7564DDF6-3DB9-4D74-B8B7-D15787A73D1B}" presName="spaceRect" presStyleCnt="0"/>
      <dgm:spPr/>
    </dgm:pt>
    <dgm:pt modelId="{2A275F07-E89C-4AF6-9CDE-3812D8809ED1}" type="pres">
      <dgm:prSet presAssocID="{7564DDF6-3DB9-4D74-B8B7-D15787A73D1B}" presName="textRect" presStyleLbl="revTx" presStyleIdx="4" presStyleCnt="5">
        <dgm:presLayoutVars>
          <dgm:chMax val="1"/>
          <dgm:chPref val="1"/>
        </dgm:presLayoutVars>
      </dgm:prSet>
      <dgm:spPr/>
    </dgm:pt>
  </dgm:ptLst>
  <dgm:cxnLst>
    <dgm:cxn modelId="{168DDA0C-A569-4CFE-BE7D-0C6D916EB8C9}" type="presOf" srcId="{766B4768-886B-49BC-85DB-E332FC00BA72}" destId="{0B7D7989-7AE9-4BEC-B032-3DF76FC2B98D}" srcOrd="0" destOrd="0" presId="urn:microsoft.com/office/officeart/2018/5/layout/IconLeafLabelList"/>
    <dgm:cxn modelId="{7F93F916-CDE8-42B2-8243-20E4583823EF}" srcId="{896993F3-E881-45CF-A0DC-8F25DCC6CAE5}" destId="{7564DDF6-3DB9-4D74-B8B7-D15787A73D1B}" srcOrd="4" destOrd="0" parTransId="{B5C4DBD7-854E-43D7-A87A-21D25391BB60}" sibTransId="{C223B4F0-A718-4B27-8285-6D17684EE6E0}"/>
    <dgm:cxn modelId="{891B3D21-A4C0-455F-8573-92804B78594B}" type="presOf" srcId="{36DC3B3B-8856-4964-8F03-2212613D49FF}" destId="{5A64CBB5-A812-4129-9A61-8D9913810EBB}" srcOrd="0" destOrd="0" presId="urn:microsoft.com/office/officeart/2018/5/layout/IconLeafLabelList"/>
    <dgm:cxn modelId="{F50F6564-F82D-4C5D-B317-139D26C4BDB1}" srcId="{896993F3-E881-45CF-A0DC-8F25DCC6CAE5}" destId="{FD4A9D5C-9D60-4748-A9C9-58BD68F522D3}" srcOrd="3" destOrd="0" parTransId="{EA1C1AB6-8359-48E6-94DF-9311523EC379}" sibTransId="{4CC5E5E9-55F9-4899-B0AB-D69BAFCC876C}"/>
    <dgm:cxn modelId="{7ECF017A-1051-4174-A873-D5527E39AC85}" type="presOf" srcId="{896993F3-E881-45CF-A0DC-8F25DCC6CAE5}" destId="{1BB2E36C-8BD9-4364-9D96-DB51FE4F2F9F}" srcOrd="0" destOrd="0" presId="urn:microsoft.com/office/officeart/2018/5/layout/IconLeafLabelList"/>
    <dgm:cxn modelId="{4701E784-4DDC-4659-81E1-A903C9EF3579}" type="presOf" srcId="{FD4A9D5C-9D60-4748-A9C9-58BD68F522D3}" destId="{8072E98E-6C7C-4830-BD7C-9E50A803DCEE}" srcOrd="0" destOrd="0" presId="urn:microsoft.com/office/officeart/2018/5/layout/IconLeafLabelList"/>
    <dgm:cxn modelId="{5D468AA3-87AC-4B9C-9067-2383649485F9}" srcId="{896993F3-E881-45CF-A0DC-8F25DCC6CAE5}" destId="{766B4768-886B-49BC-85DB-E332FC00BA72}" srcOrd="1" destOrd="0" parTransId="{778BD741-9F3B-48DA-B43A-49C46D0DB16B}" sibTransId="{9CC49F97-1DBD-426D-9E9E-2F049C6C8C62}"/>
    <dgm:cxn modelId="{280AB1B8-A822-4F6B-BDDC-A77D9A79DD37}" type="presOf" srcId="{40550BF7-3325-4F7E-AE5F-319FDD6D0C22}" destId="{653D62FE-C217-4F41-8A2C-BF7D96F624C1}" srcOrd="0" destOrd="0" presId="urn:microsoft.com/office/officeart/2018/5/layout/IconLeafLabelList"/>
    <dgm:cxn modelId="{188994BA-039F-4BCE-BF98-F3746B1EC53F}" srcId="{896993F3-E881-45CF-A0DC-8F25DCC6CAE5}" destId="{36DC3B3B-8856-4964-8F03-2212613D49FF}" srcOrd="2" destOrd="0" parTransId="{4602A838-EDE0-42AC-8534-3258404CA14C}" sibTransId="{B40C4292-2C6B-4A68-A53C-715E10CCFBE2}"/>
    <dgm:cxn modelId="{AA8D5CBB-93F8-4BC1-ACFC-E2A2A1F1DE2C}" type="presOf" srcId="{7564DDF6-3DB9-4D74-B8B7-D15787A73D1B}" destId="{2A275F07-E89C-4AF6-9CDE-3812D8809ED1}" srcOrd="0" destOrd="0" presId="urn:microsoft.com/office/officeart/2018/5/layout/IconLeafLabelList"/>
    <dgm:cxn modelId="{7C0EE4D9-5A09-4D5D-BF62-535186BBEA95}" srcId="{896993F3-E881-45CF-A0DC-8F25DCC6CAE5}" destId="{40550BF7-3325-4F7E-AE5F-319FDD6D0C22}" srcOrd="0" destOrd="0" parTransId="{8B4CD970-B758-46E5-98BF-0F6BFD898392}" sibTransId="{B9C5E69B-2698-486D-BCF2-D90D41F811A5}"/>
    <dgm:cxn modelId="{950CCFBE-0116-40FE-AAB0-392FB61A6676}" type="presParOf" srcId="{1BB2E36C-8BD9-4364-9D96-DB51FE4F2F9F}" destId="{67532E0D-CEED-4DE0-943D-F0FA62CAAA1C}" srcOrd="0" destOrd="0" presId="urn:microsoft.com/office/officeart/2018/5/layout/IconLeafLabelList"/>
    <dgm:cxn modelId="{770EABB3-F614-4FFE-8A3D-58804FD1E9E1}" type="presParOf" srcId="{67532E0D-CEED-4DE0-943D-F0FA62CAAA1C}" destId="{7C00B2FB-DED0-48BA-A24D-EE19B9A0E7B0}" srcOrd="0" destOrd="0" presId="urn:microsoft.com/office/officeart/2018/5/layout/IconLeafLabelList"/>
    <dgm:cxn modelId="{B6CC1898-CC9D-49AC-A3DE-2CA9AD36557F}" type="presParOf" srcId="{67532E0D-CEED-4DE0-943D-F0FA62CAAA1C}" destId="{F9032600-C1F3-480C-B707-999C3D935122}" srcOrd="1" destOrd="0" presId="urn:microsoft.com/office/officeart/2018/5/layout/IconLeafLabelList"/>
    <dgm:cxn modelId="{95ABA7D9-D0E0-43D9-BCEB-370D6FB413B4}" type="presParOf" srcId="{67532E0D-CEED-4DE0-943D-F0FA62CAAA1C}" destId="{003DE0D6-DF5F-4005-8ADC-719ADD076D41}" srcOrd="2" destOrd="0" presId="urn:microsoft.com/office/officeart/2018/5/layout/IconLeafLabelList"/>
    <dgm:cxn modelId="{FA3FE198-11E5-497D-9391-EA0234989FAF}" type="presParOf" srcId="{67532E0D-CEED-4DE0-943D-F0FA62CAAA1C}" destId="{653D62FE-C217-4F41-8A2C-BF7D96F624C1}" srcOrd="3" destOrd="0" presId="urn:microsoft.com/office/officeart/2018/5/layout/IconLeafLabelList"/>
    <dgm:cxn modelId="{DFC9757F-AE3F-40C9-9995-0323C81186AE}" type="presParOf" srcId="{1BB2E36C-8BD9-4364-9D96-DB51FE4F2F9F}" destId="{602845A6-5D3D-428F-96CA-B164FE2F2599}" srcOrd="1" destOrd="0" presId="urn:microsoft.com/office/officeart/2018/5/layout/IconLeafLabelList"/>
    <dgm:cxn modelId="{28CD85E4-DFF3-40A9-AEA7-EC1073C2795D}" type="presParOf" srcId="{1BB2E36C-8BD9-4364-9D96-DB51FE4F2F9F}" destId="{51C837A8-68AD-4659-B95E-574FF7603F10}" srcOrd="2" destOrd="0" presId="urn:microsoft.com/office/officeart/2018/5/layout/IconLeafLabelList"/>
    <dgm:cxn modelId="{5F911D49-014F-44EB-BE1C-CC0489F8D0D2}" type="presParOf" srcId="{51C837A8-68AD-4659-B95E-574FF7603F10}" destId="{0A7DD0CC-81EE-4085-A879-0AFEB28D306A}" srcOrd="0" destOrd="0" presId="urn:microsoft.com/office/officeart/2018/5/layout/IconLeafLabelList"/>
    <dgm:cxn modelId="{FFE9F5CA-FBF1-4CB2-81ED-16D80BC6FDFC}" type="presParOf" srcId="{51C837A8-68AD-4659-B95E-574FF7603F10}" destId="{DE0AF145-B7D8-4BDE-B021-7A7985E1C302}" srcOrd="1" destOrd="0" presId="urn:microsoft.com/office/officeart/2018/5/layout/IconLeafLabelList"/>
    <dgm:cxn modelId="{0AE8BA1C-E776-4C48-A9E7-EA9160481E13}" type="presParOf" srcId="{51C837A8-68AD-4659-B95E-574FF7603F10}" destId="{6DC8D4DF-896E-4E3C-BEC8-62AE7CC25C7F}" srcOrd="2" destOrd="0" presId="urn:microsoft.com/office/officeart/2018/5/layout/IconLeafLabelList"/>
    <dgm:cxn modelId="{7E8EBEA9-269A-4A29-B336-7497582A4D1D}" type="presParOf" srcId="{51C837A8-68AD-4659-B95E-574FF7603F10}" destId="{0B7D7989-7AE9-4BEC-B032-3DF76FC2B98D}" srcOrd="3" destOrd="0" presId="urn:microsoft.com/office/officeart/2018/5/layout/IconLeafLabelList"/>
    <dgm:cxn modelId="{79931524-9450-45E7-BEBB-E71964630568}" type="presParOf" srcId="{1BB2E36C-8BD9-4364-9D96-DB51FE4F2F9F}" destId="{446395DE-D138-4AA0-B081-B5B8A98B837C}" srcOrd="3" destOrd="0" presId="urn:microsoft.com/office/officeart/2018/5/layout/IconLeafLabelList"/>
    <dgm:cxn modelId="{80B7AC4A-77F0-4365-89BD-24A92750535C}" type="presParOf" srcId="{1BB2E36C-8BD9-4364-9D96-DB51FE4F2F9F}" destId="{D6DD5197-760F-4CBA-BA65-FC9E9EC97C84}" srcOrd="4" destOrd="0" presId="urn:microsoft.com/office/officeart/2018/5/layout/IconLeafLabelList"/>
    <dgm:cxn modelId="{42DC67F3-18A0-4867-BEB3-C488B292F581}" type="presParOf" srcId="{D6DD5197-760F-4CBA-BA65-FC9E9EC97C84}" destId="{A0372469-DE1D-4C47-9F63-FCD9E9405AF8}" srcOrd="0" destOrd="0" presId="urn:microsoft.com/office/officeart/2018/5/layout/IconLeafLabelList"/>
    <dgm:cxn modelId="{6499554F-8F30-4197-A3FB-D4127336567C}" type="presParOf" srcId="{D6DD5197-760F-4CBA-BA65-FC9E9EC97C84}" destId="{55CE9876-3E85-4EC0-927B-7E9F563F1862}" srcOrd="1" destOrd="0" presId="urn:microsoft.com/office/officeart/2018/5/layout/IconLeafLabelList"/>
    <dgm:cxn modelId="{14A2C6D1-1709-4339-8E10-C70B0C690639}" type="presParOf" srcId="{D6DD5197-760F-4CBA-BA65-FC9E9EC97C84}" destId="{EBFD3B35-90BF-468A-87BC-2E4E801383BA}" srcOrd="2" destOrd="0" presId="urn:microsoft.com/office/officeart/2018/5/layout/IconLeafLabelList"/>
    <dgm:cxn modelId="{C4E1B28A-5E23-4FD8-ACDB-1F85388B99ED}" type="presParOf" srcId="{D6DD5197-760F-4CBA-BA65-FC9E9EC97C84}" destId="{5A64CBB5-A812-4129-9A61-8D9913810EBB}" srcOrd="3" destOrd="0" presId="urn:microsoft.com/office/officeart/2018/5/layout/IconLeafLabelList"/>
    <dgm:cxn modelId="{8D4E2140-3347-49AE-BF7F-24C5A61FEC17}" type="presParOf" srcId="{1BB2E36C-8BD9-4364-9D96-DB51FE4F2F9F}" destId="{45163007-4289-4B02-A7FF-1928A89BA7BE}" srcOrd="5" destOrd="0" presId="urn:microsoft.com/office/officeart/2018/5/layout/IconLeafLabelList"/>
    <dgm:cxn modelId="{0A4D06F3-76BF-420B-80B8-DD9949AE1026}" type="presParOf" srcId="{1BB2E36C-8BD9-4364-9D96-DB51FE4F2F9F}" destId="{8BA3AB6F-80FA-4A74-B131-5758C864835E}" srcOrd="6" destOrd="0" presId="urn:microsoft.com/office/officeart/2018/5/layout/IconLeafLabelList"/>
    <dgm:cxn modelId="{FD77E329-7CA6-4262-99D5-235AA599E752}" type="presParOf" srcId="{8BA3AB6F-80FA-4A74-B131-5758C864835E}" destId="{A3D90949-97E2-496F-BB64-2EDFE8E995E2}" srcOrd="0" destOrd="0" presId="urn:microsoft.com/office/officeart/2018/5/layout/IconLeafLabelList"/>
    <dgm:cxn modelId="{8E7DE0E7-58CF-492D-BD04-56356AD97329}" type="presParOf" srcId="{8BA3AB6F-80FA-4A74-B131-5758C864835E}" destId="{7C88C371-4C5A-4C2A-90C0-BC2643A077BD}" srcOrd="1" destOrd="0" presId="urn:microsoft.com/office/officeart/2018/5/layout/IconLeafLabelList"/>
    <dgm:cxn modelId="{DB009A5C-EAAC-4DE7-AB29-00E5B9172CF1}" type="presParOf" srcId="{8BA3AB6F-80FA-4A74-B131-5758C864835E}" destId="{4AA1A2E3-7935-4A2D-9277-ABAB55025393}" srcOrd="2" destOrd="0" presId="urn:microsoft.com/office/officeart/2018/5/layout/IconLeafLabelList"/>
    <dgm:cxn modelId="{28135E21-A5B9-4E3A-8FEC-479E50944870}" type="presParOf" srcId="{8BA3AB6F-80FA-4A74-B131-5758C864835E}" destId="{8072E98E-6C7C-4830-BD7C-9E50A803DCEE}" srcOrd="3" destOrd="0" presId="urn:microsoft.com/office/officeart/2018/5/layout/IconLeafLabelList"/>
    <dgm:cxn modelId="{4D2CB2B5-B074-44F8-9235-31EFDB1EB110}" type="presParOf" srcId="{1BB2E36C-8BD9-4364-9D96-DB51FE4F2F9F}" destId="{A31D62B8-4F4D-4B5D-BF2D-C21298D08BCD}" srcOrd="7" destOrd="0" presId="urn:microsoft.com/office/officeart/2018/5/layout/IconLeafLabelList"/>
    <dgm:cxn modelId="{69E88538-C962-4E41-A44D-7DCD4360D9BE}" type="presParOf" srcId="{1BB2E36C-8BD9-4364-9D96-DB51FE4F2F9F}" destId="{CEAFA28F-C383-4A79-8F88-08DA9ECE2022}" srcOrd="8" destOrd="0" presId="urn:microsoft.com/office/officeart/2018/5/layout/IconLeafLabelList"/>
    <dgm:cxn modelId="{E0C599C7-4686-4C6D-8B46-B39D83135E00}" type="presParOf" srcId="{CEAFA28F-C383-4A79-8F88-08DA9ECE2022}" destId="{0E17BA36-7746-480A-96E1-C75AD533A06F}" srcOrd="0" destOrd="0" presId="urn:microsoft.com/office/officeart/2018/5/layout/IconLeafLabelList"/>
    <dgm:cxn modelId="{87DF0928-FE1C-44FA-9E00-561732397C90}" type="presParOf" srcId="{CEAFA28F-C383-4A79-8F88-08DA9ECE2022}" destId="{5E53833C-9EE4-447A-B40E-1CC20847FF2F}" srcOrd="1" destOrd="0" presId="urn:microsoft.com/office/officeart/2018/5/layout/IconLeafLabelList"/>
    <dgm:cxn modelId="{F5B92A7B-DC5C-4815-88DE-2EE33F02F455}" type="presParOf" srcId="{CEAFA28F-C383-4A79-8F88-08DA9ECE2022}" destId="{975319C2-40A2-4D19-B670-155580F38F18}" srcOrd="2" destOrd="0" presId="urn:microsoft.com/office/officeart/2018/5/layout/IconLeafLabelList"/>
    <dgm:cxn modelId="{81C22ECD-F8BB-4B99-A0AE-B2C0B3FC4490}" type="presParOf" srcId="{CEAFA28F-C383-4A79-8F88-08DA9ECE2022}" destId="{2A275F07-E89C-4AF6-9CDE-3812D8809ED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CADE9B-6D26-46C2-81D0-6F0A5881EE7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E2AB9DA-B232-4637-A084-1B2F2510785D}">
      <dgm:prSet/>
      <dgm:spPr/>
      <dgm:t>
        <a:bodyPr/>
        <a:lstStyle/>
        <a:p>
          <a:r>
            <a:rPr lang="en-US" dirty="0"/>
            <a:t>Inventories turnover period </a:t>
          </a:r>
        </a:p>
      </dgm:t>
    </dgm:pt>
    <dgm:pt modelId="{3C2FFA6A-BD3B-4738-BC5C-86A049A82442}" type="parTrans" cxnId="{DAE0CA3D-BF56-438B-9CE7-F0F38BEF9220}">
      <dgm:prSet/>
      <dgm:spPr/>
      <dgm:t>
        <a:bodyPr/>
        <a:lstStyle/>
        <a:p>
          <a:endParaRPr lang="en-US"/>
        </a:p>
      </dgm:t>
    </dgm:pt>
    <dgm:pt modelId="{565D6C94-2DB2-4C7C-A5DD-BD46EB776C73}" type="sibTrans" cxnId="{DAE0CA3D-BF56-438B-9CE7-F0F38BEF9220}">
      <dgm:prSet/>
      <dgm:spPr/>
      <dgm:t>
        <a:bodyPr/>
        <a:lstStyle/>
        <a:p>
          <a:endParaRPr lang="en-US"/>
        </a:p>
      </dgm:t>
    </dgm:pt>
    <dgm:pt modelId="{5977D8C7-0221-4567-95D0-98569575B9E7}">
      <dgm:prSet/>
      <dgm:spPr/>
      <dgm:t>
        <a:bodyPr/>
        <a:lstStyle/>
        <a:p>
          <a:r>
            <a:rPr lang="en-US" dirty="0"/>
            <a:t>Settlement period for trade receivables</a:t>
          </a:r>
        </a:p>
      </dgm:t>
    </dgm:pt>
    <dgm:pt modelId="{5A6FFC96-7A49-4896-8F49-6067D982B768}" type="parTrans" cxnId="{F46F8108-60F3-471A-8846-E46B8FD5E2FA}">
      <dgm:prSet/>
      <dgm:spPr/>
      <dgm:t>
        <a:bodyPr/>
        <a:lstStyle/>
        <a:p>
          <a:endParaRPr lang="en-US"/>
        </a:p>
      </dgm:t>
    </dgm:pt>
    <dgm:pt modelId="{63593C5D-C762-44D3-AA69-CE840EB67E27}" type="sibTrans" cxnId="{F46F8108-60F3-471A-8846-E46B8FD5E2FA}">
      <dgm:prSet/>
      <dgm:spPr/>
      <dgm:t>
        <a:bodyPr/>
        <a:lstStyle/>
        <a:p>
          <a:endParaRPr lang="en-US"/>
        </a:p>
      </dgm:t>
    </dgm:pt>
    <dgm:pt modelId="{716CBFD3-E9CE-4F34-85D7-59A0906AF614}">
      <dgm:prSet/>
      <dgm:spPr/>
      <dgm:t>
        <a:bodyPr/>
        <a:lstStyle/>
        <a:p>
          <a:r>
            <a:rPr lang="en-US" dirty="0"/>
            <a:t>Settlement period for trade payables</a:t>
          </a:r>
        </a:p>
      </dgm:t>
    </dgm:pt>
    <dgm:pt modelId="{44848B52-FC03-4E60-A88E-5F448255560D}" type="parTrans" cxnId="{F53142D7-C289-46C9-902B-1280D8EB385D}">
      <dgm:prSet/>
      <dgm:spPr/>
      <dgm:t>
        <a:bodyPr/>
        <a:lstStyle/>
        <a:p>
          <a:endParaRPr lang="en-US"/>
        </a:p>
      </dgm:t>
    </dgm:pt>
    <dgm:pt modelId="{0702CEEE-AEE1-49C1-98F1-0EA134D6E61B}" type="sibTrans" cxnId="{F53142D7-C289-46C9-902B-1280D8EB385D}">
      <dgm:prSet/>
      <dgm:spPr/>
      <dgm:t>
        <a:bodyPr/>
        <a:lstStyle/>
        <a:p>
          <a:endParaRPr lang="en-US"/>
        </a:p>
      </dgm:t>
    </dgm:pt>
    <dgm:pt modelId="{485F83E5-219B-4346-96B4-BD6C8E39C501}">
      <dgm:prSet/>
      <dgm:spPr/>
      <dgm:t>
        <a:bodyPr/>
        <a:lstStyle/>
        <a:p>
          <a:r>
            <a:rPr lang="en-US"/>
            <a:t>Sales revenue to capital employed (Net asset turnover ratio)</a:t>
          </a:r>
        </a:p>
      </dgm:t>
    </dgm:pt>
    <dgm:pt modelId="{6367423E-A1BA-40FE-AFB8-66138591B872}" type="parTrans" cxnId="{082A13C5-8ED5-4120-90A7-57F9DDAE7D07}">
      <dgm:prSet/>
      <dgm:spPr/>
      <dgm:t>
        <a:bodyPr/>
        <a:lstStyle/>
        <a:p>
          <a:endParaRPr lang="en-US"/>
        </a:p>
      </dgm:t>
    </dgm:pt>
    <dgm:pt modelId="{75C1B6C3-089A-4C97-A4CC-9925C431B266}" type="sibTrans" cxnId="{082A13C5-8ED5-4120-90A7-57F9DDAE7D07}">
      <dgm:prSet/>
      <dgm:spPr/>
      <dgm:t>
        <a:bodyPr/>
        <a:lstStyle/>
        <a:p>
          <a:endParaRPr lang="en-US"/>
        </a:p>
      </dgm:t>
    </dgm:pt>
    <dgm:pt modelId="{8A0276D4-3FFB-4AB5-AB20-02BEA23B8347}">
      <dgm:prSet/>
      <dgm:spPr/>
      <dgm:t>
        <a:bodyPr/>
        <a:lstStyle/>
        <a:p>
          <a:r>
            <a:rPr lang="en-US" dirty="0"/>
            <a:t>Sales revenue per employee (Data not available here)</a:t>
          </a:r>
        </a:p>
      </dgm:t>
    </dgm:pt>
    <dgm:pt modelId="{F28E468F-4B88-4C06-A667-5E0F70B9DDB6}" type="parTrans" cxnId="{A5BD1704-C889-4077-8879-C5B4F8726B75}">
      <dgm:prSet/>
      <dgm:spPr/>
      <dgm:t>
        <a:bodyPr/>
        <a:lstStyle/>
        <a:p>
          <a:endParaRPr lang="en-US"/>
        </a:p>
      </dgm:t>
    </dgm:pt>
    <dgm:pt modelId="{E1B2F2B0-E69D-494D-9ECB-EDAC35D3E064}" type="sibTrans" cxnId="{A5BD1704-C889-4077-8879-C5B4F8726B75}">
      <dgm:prSet/>
      <dgm:spPr/>
      <dgm:t>
        <a:bodyPr/>
        <a:lstStyle/>
        <a:p>
          <a:endParaRPr lang="en-US"/>
        </a:p>
      </dgm:t>
    </dgm:pt>
    <dgm:pt modelId="{1F210CDB-7ACC-C04F-899A-EB736779939F}" type="pres">
      <dgm:prSet presAssocID="{2DCADE9B-6D26-46C2-81D0-6F0A5881EE7F}" presName="linear" presStyleCnt="0">
        <dgm:presLayoutVars>
          <dgm:animLvl val="lvl"/>
          <dgm:resizeHandles val="exact"/>
        </dgm:presLayoutVars>
      </dgm:prSet>
      <dgm:spPr/>
    </dgm:pt>
    <dgm:pt modelId="{778EB4D7-1107-E04B-8403-DB6C51A758AD}" type="pres">
      <dgm:prSet presAssocID="{EE2AB9DA-B232-4637-A084-1B2F2510785D}" presName="parentText" presStyleLbl="node1" presStyleIdx="0" presStyleCnt="5">
        <dgm:presLayoutVars>
          <dgm:chMax val="0"/>
          <dgm:bulletEnabled val="1"/>
        </dgm:presLayoutVars>
      </dgm:prSet>
      <dgm:spPr/>
    </dgm:pt>
    <dgm:pt modelId="{43CDB9CD-CB7E-E74B-BAD3-2195E5C561D4}" type="pres">
      <dgm:prSet presAssocID="{565D6C94-2DB2-4C7C-A5DD-BD46EB776C73}" presName="spacer" presStyleCnt="0"/>
      <dgm:spPr/>
    </dgm:pt>
    <dgm:pt modelId="{F2F12E04-6493-F244-8E89-5E413E187E98}" type="pres">
      <dgm:prSet presAssocID="{5977D8C7-0221-4567-95D0-98569575B9E7}" presName="parentText" presStyleLbl="node1" presStyleIdx="1" presStyleCnt="5">
        <dgm:presLayoutVars>
          <dgm:chMax val="0"/>
          <dgm:bulletEnabled val="1"/>
        </dgm:presLayoutVars>
      </dgm:prSet>
      <dgm:spPr/>
    </dgm:pt>
    <dgm:pt modelId="{CFBE08E5-0903-5C4F-9996-A194AFA06E4C}" type="pres">
      <dgm:prSet presAssocID="{63593C5D-C762-44D3-AA69-CE840EB67E27}" presName="spacer" presStyleCnt="0"/>
      <dgm:spPr/>
    </dgm:pt>
    <dgm:pt modelId="{9E01E7B3-0F0C-0C41-A6FD-7F3BC0774F70}" type="pres">
      <dgm:prSet presAssocID="{716CBFD3-E9CE-4F34-85D7-59A0906AF614}" presName="parentText" presStyleLbl="node1" presStyleIdx="2" presStyleCnt="5">
        <dgm:presLayoutVars>
          <dgm:chMax val="0"/>
          <dgm:bulletEnabled val="1"/>
        </dgm:presLayoutVars>
      </dgm:prSet>
      <dgm:spPr/>
    </dgm:pt>
    <dgm:pt modelId="{9EDFA4F2-38D2-A848-BB45-678C83BDC114}" type="pres">
      <dgm:prSet presAssocID="{0702CEEE-AEE1-49C1-98F1-0EA134D6E61B}" presName="spacer" presStyleCnt="0"/>
      <dgm:spPr/>
    </dgm:pt>
    <dgm:pt modelId="{A88B1504-2B9D-1F41-A618-7002F0519D64}" type="pres">
      <dgm:prSet presAssocID="{485F83E5-219B-4346-96B4-BD6C8E39C501}" presName="parentText" presStyleLbl="node1" presStyleIdx="3" presStyleCnt="5">
        <dgm:presLayoutVars>
          <dgm:chMax val="0"/>
          <dgm:bulletEnabled val="1"/>
        </dgm:presLayoutVars>
      </dgm:prSet>
      <dgm:spPr/>
    </dgm:pt>
    <dgm:pt modelId="{10F127A5-F81B-2E47-8192-D632A37998B8}" type="pres">
      <dgm:prSet presAssocID="{75C1B6C3-089A-4C97-A4CC-9925C431B266}" presName="spacer" presStyleCnt="0"/>
      <dgm:spPr/>
    </dgm:pt>
    <dgm:pt modelId="{98826EFB-7DD6-AC4E-ABA4-7F2E2F431456}" type="pres">
      <dgm:prSet presAssocID="{8A0276D4-3FFB-4AB5-AB20-02BEA23B8347}" presName="parentText" presStyleLbl="node1" presStyleIdx="4" presStyleCnt="5" custLinFactNeighborX="0" custLinFactNeighborY="-55314">
        <dgm:presLayoutVars>
          <dgm:chMax val="0"/>
          <dgm:bulletEnabled val="1"/>
        </dgm:presLayoutVars>
      </dgm:prSet>
      <dgm:spPr/>
    </dgm:pt>
  </dgm:ptLst>
  <dgm:cxnLst>
    <dgm:cxn modelId="{A5BD1704-C889-4077-8879-C5B4F8726B75}" srcId="{2DCADE9B-6D26-46C2-81D0-6F0A5881EE7F}" destId="{8A0276D4-3FFB-4AB5-AB20-02BEA23B8347}" srcOrd="4" destOrd="0" parTransId="{F28E468F-4B88-4C06-A667-5E0F70B9DDB6}" sibTransId="{E1B2F2B0-E69D-494D-9ECB-EDAC35D3E064}"/>
    <dgm:cxn modelId="{F46F8108-60F3-471A-8846-E46B8FD5E2FA}" srcId="{2DCADE9B-6D26-46C2-81D0-6F0A5881EE7F}" destId="{5977D8C7-0221-4567-95D0-98569575B9E7}" srcOrd="1" destOrd="0" parTransId="{5A6FFC96-7A49-4896-8F49-6067D982B768}" sibTransId="{63593C5D-C762-44D3-AA69-CE840EB67E27}"/>
    <dgm:cxn modelId="{DAE0CA3D-BF56-438B-9CE7-F0F38BEF9220}" srcId="{2DCADE9B-6D26-46C2-81D0-6F0A5881EE7F}" destId="{EE2AB9DA-B232-4637-A084-1B2F2510785D}" srcOrd="0" destOrd="0" parTransId="{3C2FFA6A-BD3B-4738-BC5C-86A049A82442}" sibTransId="{565D6C94-2DB2-4C7C-A5DD-BD46EB776C73}"/>
    <dgm:cxn modelId="{918FEC53-1D3A-9F48-AB77-EE53FA4382B8}" type="presOf" srcId="{EE2AB9DA-B232-4637-A084-1B2F2510785D}" destId="{778EB4D7-1107-E04B-8403-DB6C51A758AD}" srcOrd="0" destOrd="0" presId="urn:microsoft.com/office/officeart/2005/8/layout/vList2"/>
    <dgm:cxn modelId="{C57DDC7F-6D2B-F74F-8B57-60F1C7ACE5B1}" type="presOf" srcId="{485F83E5-219B-4346-96B4-BD6C8E39C501}" destId="{A88B1504-2B9D-1F41-A618-7002F0519D64}" srcOrd="0" destOrd="0" presId="urn:microsoft.com/office/officeart/2005/8/layout/vList2"/>
    <dgm:cxn modelId="{38AAAA85-61C9-D24C-B553-47631139FB9E}" type="presOf" srcId="{5977D8C7-0221-4567-95D0-98569575B9E7}" destId="{F2F12E04-6493-F244-8E89-5E413E187E98}" srcOrd="0" destOrd="0" presId="urn:microsoft.com/office/officeart/2005/8/layout/vList2"/>
    <dgm:cxn modelId="{1F9EFA9D-2AB4-3D49-96E9-3832484BC955}" type="presOf" srcId="{716CBFD3-E9CE-4F34-85D7-59A0906AF614}" destId="{9E01E7B3-0F0C-0C41-A6FD-7F3BC0774F70}" srcOrd="0" destOrd="0" presId="urn:microsoft.com/office/officeart/2005/8/layout/vList2"/>
    <dgm:cxn modelId="{EDE4F0AB-CE05-F743-A4EF-9E7F0D995FC7}" type="presOf" srcId="{8A0276D4-3FFB-4AB5-AB20-02BEA23B8347}" destId="{98826EFB-7DD6-AC4E-ABA4-7F2E2F431456}" srcOrd="0" destOrd="0" presId="urn:microsoft.com/office/officeart/2005/8/layout/vList2"/>
    <dgm:cxn modelId="{082A13C5-8ED5-4120-90A7-57F9DDAE7D07}" srcId="{2DCADE9B-6D26-46C2-81D0-6F0A5881EE7F}" destId="{485F83E5-219B-4346-96B4-BD6C8E39C501}" srcOrd="3" destOrd="0" parTransId="{6367423E-A1BA-40FE-AFB8-66138591B872}" sibTransId="{75C1B6C3-089A-4C97-A4CC-9925C431B266}"/>
    <dgm:cxn modelId="{F53142D7-C289-46C9-902B-1280D8EB385D}" srcId="{2DCADE9B-6D26-46C2-81D0-6F0A5881EE7F}" destId="{716CBFD3-E9CE-4F34-85D7-59A0906AF614}" srcOrd="2" destOrd="0" parTransId="{44848B52-FC03-4E60-A88E-5F448255560D}" sibTransId="{0702CEEE-AEE1-49C1-98F1-0EA134D6E61B}"/>
    <dgm:cxn modelId="{9D11D0DD-CD6F-5940-9D9B-8844667B935C}" type="presOf" srcId="{2DCADE9B-6D26-46C2-81D0-6F0A5881EE7F}" destId="{1F210CDB-7ACC-C04F-899A-EB736779939F}" srcOrd="0" destOrd="0" presId="urn:microsoft.com/office/officeart/2005/8/layout/vList2"/>
    <dgm:cxn modelId="{E3901E7E-C81A-7B45-9B3F-24A996085991}" type="presParOf" srcId="{1F210CDB-7ACC-C04F-899A-EB736779939F}" destId="{778EB4D7-1107-E04B-8403-DB6C51A758AD}" srcOrd="0" destOrd="0" presId="urn:microsoft.com/office/officeart/2005/8/layout/vList2"/>
    <dgm:cxn modelId="{843D238E-0A16-5A4B-9F28-CC234EE09D7C}" type="presParOf" srcId="{1F210CDB-7ACC-C04F-899A-EB736779939F}" destId="{43CDB9CD-CB7E-E74B-BAD3-2195E5C561D4}" srcOrd="1" destOrd="0" presId="urn:microsoft.com/office/officeart/2005/8/layout/vList2"/>
    <dgm:cxn modelId="{5C96580D-7A82-4A4D-A1AA-6574FD73C66F}" type="presParOf" srcId="{1F210CDB-7ACC-C04F-899A-EB736779939F}" destId="{F2F12E04-6493-F244-8E89-5E413E187E98}" srcOrd="2" destOrd="0" presId="urn:microsoft.com/office/officeart/2005/8/layout/vList2"/>
    <dgm:cxn modelId="{AAF11F03-7039-5D49-A941-36F31FABA73C}" type="presParOf" srcId="{1F210CDB-7ACC-C04F-899A-EB736779939F}" destId="{CFBE08E5-0903-5C4F-9996-A194AFA06E4C}" srcOrd="3" destOrd="0" presId="urn:microsoft.com/office/officeart/2005/8/layout/vList2"/>
    <dgm:cxn modelId="{7C31FB29-C719-DA46-BE9A-8D8CF66D86AE}" type="presParOf" srcId="{1F210CDB-7ACC-C04F-899A-EB736779939F}" destId="{9E01E7B3-0F0C-0C41-A6FD-7F3BC0774F70}" srcOrd="4" destOrd="0" presId="urn:microsoft.com/office/officeart/2005/8/layout/vList2"/>
    <dgm:cxn modelId="{2F10B53F-C150-304F-AB55-3F53889648A7}" type="presParOf" srcId="{1F210CDB-7ACC-C04F-899A-EB736779939F}" destId="{9EDFA4F2-38D2-A848-BB45-678C83BDC114}" srcOrd="5" destOrd="0" presId="urn:microsoft.com/office/officeart/2005/8/layout/vList2"/>
    <dgm:cxn modelId="{DC224D68-885E-754C-8ADE-AF889CAD454A}" type="presParOf" srcId="{1F210CDB-7ACC-C04F-899A-EB736779939F}" destId="{A88B1504-2B9D-1F41-A618-7002F0519D64}" srcOrd="6" destOrd="0" presId="urn:microsoft.com/office/officeart/2005/8/layout/vList2"/>
    <dgm:cxn modelId="{33A3639D-3938-9A4C-A24E-328F0711A7C3}" type="presParOf" srcId="{1F210CDB-7ACC-C04F-899A-EB736779939F}" destId="{10F127A5-F81B-2E47-8192-D632A37998B8}" srcOrd="7" destOrd="0" presId="urn:microsoft.com/office/officeart/2005/8/layout/vList2"/>
    <dgm:cxn modelId="{A0285BA4-A95E-5F4B-834C-4C666633F596}" type="presParOf" srcId="{1F210CDB-7ACC-C04F-899A-EB736779939F}" destId="{98826EFB-7DD6-AC4E-ABA4-7F2E2F43145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17458D-E187-4B7F-B5C4-471BB767A1D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8ABCCF-C1AC-4C94-BC0A-7D26F62433CF}">
      <dgm:prSet/>
      <dgm:spPr/>
      <dgm:t>
        <a:bodyPr/>
        <a:lstStyle/>
        <a:p>
          <a:r>
            <a:rPr lang="en-US"/>
            <a:t>Dividend payout ratio</a:t>
          </a:r>
        </a:p>
      </dgm:t>
    </dgm:pt>
    <dgm:pt modelId="{C834018D-DB18-45B3-BD37-147943751AC2}" type="parTrans" cxnId="{53840DD2-6A19-492D-B2A7-D877B588D66A}">
      <dgm:prSet/>
      <dgm:spPr/>
      <dgm:t>
        <a:bodyPr/>
        <a:lstStyle/>
        <a:p>
          <a:endParaRPr lang="en-US"/>
        </a:p>
      </dgm:t>
    </dgm:pt>
    <dgm:pt modelId="{A2D951D5-8AD3-4007-A56C-3915C4AFE632}" type="sibTrans" cxnId="{53840DD2-6A19-492D-B2A7-D877B588D66A}">
      <dgm:prSet/>
      <dgm:spPr/>
      <dgm:t>
        <a:bodyPr/>
        <a:lstStyle/>
        <a:p>
          <a:endParaRPr lang="en-US"/>
        </a:p>
      </dgm:t>
    </dgm:pt>
    <dgm:pt modelId="{BD314398-9897-43FF-B757-4E9EC543D7D0}">
      <dgm:prSet/>
      <dgm:spPr/>
      <dgm:t>
        <a:bodyPr/>
        <a:lstStyle/>
        <a:p>
          <a:r>
            <a:rPr lang="en-US"/>
            <a:t>Dividend yield ratio</a:t>
          </a:r>
        </a:p>
      </dgm:t>
    </dgm:pt>
    <dgm:pt modelId="{D11DADEB-9126-4375-BFC8-4C55ABA14E81}" type="parTrans" cxnId="{9B732C12-F7BA-49FA-B2D1-7321B7BBD944}">
      <dgm:prSet/>
      <dgm:spPr/>
      <dgm:t>
        <a:bodyPr/>
        <a:lstStyle/>
        <a:p>
          <a:endParaRPr lang="en-US"/>
        </a:p>
      </dgm:t>
    </dgm:pt>
    <dgm:pt modelId="{404CF31F-2EFB-4169-9122-4901C71110B9}" type="sibTrans" cxnId="{9B732C12-F7BA-49FA-B2D1-7321B7BBD944}">
      <dgm:prSet/>
      <dgm:spPr/>
      <dgm:t>
        <a:bodyPr/>
        <a:lstStyle/>
        <a:p>
          <a:endParaRPr lang="en-US"/>
        </a:p>
      </dgm:t>
    </dgm:pt>
    <dgm:pt modelId="{78655658-8D5B-4BFB-A860-CF2BA393A1AC}">
      <dgm:prSet/>
      <dgm:spPr/>
      <dgm:t>
        <a:bodyPr/>
        <a:lstStyle/>
        <a:p>
          <a:r>
            <a:rPr lang="en-US"/>
            <a:t>Earnings per share</a:t>
          </a:r>
        </a:p>
      </dgm:t>
    </dgm:pt>
    <dgm:pt modelId="{ED0DE55D-C3E4-4BBF-A2CC-066B5619E433}" type="parTrans" cxnId="{0A535962-173D-45CF-8376-5B6EE381F6CD}">
      <dgm:prSet/>
      <dgm:spPr/>
      <dgm:t>
        <a:bodyPr/>
        <a:lstStyle/>
        <a:p>
          <a:endParaRPr lang="en-US"/>
        </a:p>
      </dgm:t>
    </dgm:pt>
    <dgm:pt modelId="{905A724E-1BFD-4BCC-BF4E-E53C7731BE6B}" type="sibTrans" cxnId="{0A535962-173D-45CF-8376-5B6EE381F6CD}">
      <dgm:prSet/>
      <dgm:spPr/>
      <dgm:t>
        <a:bodyPr/>
        <a:lstStyle/>
        <a:p>
          <a:endParaRPr lang="en-US"/>
        </a:p>
      </dgm:t>
    </dgm:pt>
    <dgm:pt modelId="{35C72858-6F3C-42AC-9F82-59B66E917C6B}">
      <dgm:prSet/>
      <dgm:spPr/>
      <dgm:t>
        <a:bodyPr/>
        <a:lstStyle/>
        <a:p>
          <a:r>
            <a:rPr lang="en-US"/>
            <a:t>Price/earnings ratio</a:t>
          </a:r>
        </a:p>
      </dgm:t>
    </dgm:pt>
    <dgm:pt modelId="{72A00C77-88BA-493D-86A7-1531DB1E4448}" type="parTrans" cxnId="{C553F684-457E-43C2-B2A5-92783C60099C}">
      <dgm:prSet/>
      <dgm:spPr/>
      <dgm:t>
        <a:bodyPr/>
        <a:lstStyle/>
        <a:p>
          <a:endParaRPr lang="en-US"/>
        </a:p>
      </dgm:t>
    </dgm:pt>
    <dgm:pt modelId="{65A8E2CF-879C-4843-8AAA-47EB7D37821B}" type="sibTrans" cxnId="{C553F684-457E-43C2-B2A5-92783C60099C}">
      <dgm:prSet/>
      <dgm:spPr/>
      <dgm:t>
        <a:bodyPr/>
        <a:lstStyle/>
        <a:p>
          <a:endParaRPr lang="en-US"/>
        </a:p>
      </dgm:t>
    </dgm:pt>
    <dgm:pt modelId="{A9C2F096-EB0E-B34F-AA0B-10ABF1738ADF}" type="pres">
      <dgm:prSet presAssocID="{7E17458D-E187-4B7F-B5C4-471BB767A1D5}" presName="linear" presStyleCnt="0">
        <dgm:presLayoutVars>
          <dgm:animLvl val="lvl"/>
          <dgm:resizeHandles val="exact"/>
        </dgm:presLayoutVars>
      </dgm:prSet>
      <dgm:spPr/>
    </dgm:pt>
    <dgm:pt modelId="{0AE083F8-977C-124D-899B-1AB09E2E15BA}" type="pres">
      <dgm:prSet presAssocID="{8E8ABCCF-C1AC-4C94-BC0A-7D26F62433CF}" presName="parentText" presStyleLbl="node1" presStyleIdx="0" presStyleCnt="4">
        <dgm:presLayoutVars>
          <dgm:chMax val="0"/>
          <dgm:bulletEnabled val="1"/>
        </dgm:presLayoutVars>
      </dgm:prSet>
      <dgm:spPr/>
    </dgm:pt>
    <dgm:pt modelId="{F0214172-2B66-E146-B475-DB7FC98A625D}" type="pres">
      <dgm:prSet presAssocID="{A2D951D5-8AD3-4007-A56C-3915C4AFE632}" presName="spacer" presStyleCnt="0"/>
      <dgm:spPr/>
    </dgm:pt>
    <dgm:pt modelId="{DD8B3745-C09E-7A47-8A66-5FF1C18397CF}" type="pres">
      <dgm:prSet presAssocID="{BD314398-9897-43FF-B757-4E9EC543D7D0}" presName="parentText" presStyleLbl="node1" presStyleIdx="1" presStyleCnt="4">
        <dgm:presLayoutVars>
          <dgm:chMax val="0"/>
          <dgm:bulletEnabled val="1"/>
        </dgm:presLayoutVars>
      </dgm:prSet>
      <dgm:spPr/>
    </dgm:pt>
    <dgm:pt modelId="{AA904E35-920D-9D45-BE47-C28858CA84A2}" type="pres">
      <dgm:prSet presAssocID="{404CF31F-2EFB-4169-9122-4901C71110B9}" presName="spacer" presStyleCnt="0"/>
      <dgm:spPr/>
    </dgm:pt>
    <dgm:pt modelId="{D00E8D53-1A14-D148-A4B2-7D4E12251373}" type="pres">
      <dgm:prSet presAssocID="{78655658-8D5B-4BFB-A860-CF2BA393A1AC}" presName="parentText" presStyleLbl="node1" presStyleIdx="2" presStyleCnt="4">
        <dgm:presLayoutVars>
          <dgm:chMax val="0"/>
          <dgm:bulletEnabled val="1"/>
        </dgm:presLayoutVars>
      </dgm:prSet>
      <dgm:spPr/>
    </dgm:pt>
    <dgm:pt modelId="{697632C7-C936-D746-A2FF-56CC0A6A17D0}" type="pres">
      <dgm:prSet presAssocID="{905A724E-1BFD-4BCC-BF4E-E53C7731BE6B}" presName="spacer" presStyleCnt="0"/>
      <dgm:spPr/>
    </dgm:pt>
    <dgm:pt modelId="{0D233B59-1EA1-764A-94AC-CD3D2C1FB6AD}" type="pres">
      <dgm:prSet presAssocID="{35C72858-6F3C-42AC-9F82-59B66E917C6B}" presName="parentText" presStyleLbl="node1" presStyleIdx="3" presStyleCnt="4">
        <dgm:presLayoutVars>
          <dgm:chMax val="0"/>
          <dgm:bulletEnabled val="1"/>
        </dgm:presLayoutVars>
      </dgm:prSet>
      <dgm:spPr/>
    </dgm:pt>
  </dgm:ptLst>
  <dgm:cxnLst>
    <dgm:cxn modelId="{9B732C12-F7BA-49FA-B2D1-7321B7BBD944}" srcId="{7E17458D-E187-4B7F-B5C4-471BB767A1D5}" destId="{BD314398-9897-43FF-B757-4E9EC543D7D0}" srcOrd="1" destOrd="0" parTransId="{D11DADEB-9126-4375-BFC8-4C55ABA14E81}" sibTransId="{404CF31F-2EFB-4169-9122-4901C71110B9}"/>
    <dgm:cxn modelId="{CF412014-9897-004A-9FCA-BD0285FE685C}" type="presOf" srcId="{35C72858-6F3C-42AC-9F82-59B66E917C6B}" destId="{0D233B59-1EA1-764A-94AC-CD3D2C1FB6AD}" srcOrd="0" destOrd="0" presId="urn:microsoft.com/office/officeart/2005/8/layout/vList2"/>
    <dgm:cxn modelId="{19F92057-9F49-6B45-83E9-E8D21371F470}" type="presOf" srcId="{BD314398-9897-43FF-B757-4E9EC543D7D0}" destId="{DD8B3745-C09E-7A47-8A66-5FF1C18397CF}" srcOrd="0" destOrd="0" presId="urn:microsoft.com/office/officeart/2005/8/layout/vList2"/>
    <dgm:cxn modelId="{170E4B5D-555E-F54D-943B-ED0EAF106C00}" type="presOf" srcId="{8E8ABCCF-C1AC-4C94-BC0A-7D26F62433CF}" destId="{0AE083F8-977C-124D-899B-1AB09E2E15BA}" srcOrd="0" destOrd="0" presId="urn:microsoft.com/office/officeart/2005/8/layout/vList2"/>
    <dgm:cxn modelId="{0A535962-173D-45CF-8376-5B6EE381F6CD}" srcId="{7E17458D-E187-4B7F-B5C4-471BB767A1D5}" destId="{78655658-8D5B-4BFB-A860-CF2BA393A1AC}" srcOrd="2" destOrd="0" parTransId="{ED0DE55D-C3E4-4BBF-A2CC-066B5619E433}" sibTransId="{905A724E-1BFD-4BCC-BF4E-E53C7731BE6B}"/>
    <dgm:cxn modelId="{C553F684-457E-43C2-B2A5-92783C60099C}" srcId="{7E17458D-E187-4B7F-B5C4-471BB767A1D5}" destId="{35C72858-6F3C-42AC-9F82-59B66E917C6B}" srcOrd="3" destOrd="0" parTransId="{72A00C77-88BA-493D-86A7-1531DB1E4448}" sibTransId="{65A8E2CF-879C-4843-8AAA-47EB7D37821B}"/>
    <dgm:cxn modelId="{7ECC2AA6-DD0D-1140-B85C-CD8C767D51B1}" type="presOf" srcId="{78655658-8D5B-4BFB-A860-CF2BA393A1AC}" destId="{D00E8D53-1A14-D148-A4B2-7D4E12251373}" srcOrd="0" destOrd="0" presId="urn:microsoft.com/office/officeart/2005/8/layout/vList2"/>
    <dgm:cxn modelId="{53840DD2-6A19-492D-B2A7-D877B588D66A}" srcId="{7E17458D-E187-4B7F-B5C4-471BB767A1D5}" destId="{8E8ABCCF-C1AC-4C94-BC0A-7D26F62433CF}" srcOrd="0" destOrd="0" parTransId="{C834018D-DB18-45B3-BD37-147943751AC2}" sibTransId="{A2D951D5-8AD3-4007-A56C-3915C4AFE632}"/>
    <dgm:cxn modelId="{555793D9-C0A4-2F4A-800F-8C1E4979D472}" type="presOf" srcId="{7E17458D-E187-4B7F-B5C4-471BB767A1D5}" destId="{A9C2F096-EB0E-B34F-AA0B-10ABF1738ADF}" srcOrd="0" destOrd="0" presId="urn:microsoft.com/office/officeart/2005/8/layout/vList2"/>
    <dgm:cxn modelId="{DDA4BD7E-3F6D-C645-8542-672F1350099A}" type="presParOf" srcId="{A9C2F096-EB0E-B34F-AA0B-10ABF1738ADF}" destId="{0AE083F8-977C-124D-899B-1AB09E2E15BA}" srcOrd="0" destOrd="0" presId="urn:microsoft.com/office/officeart/2005/8/layout/vList2"/>
    <dgm:cxn modelId="{DAD6CB18-229E-5B4F-A8A5-8CDF3D4CC236}" type="presParOf" srcId="{A9C2F096-EB0E-B34F-AA0B-10ABF1738ADF}" destId="{F0214172-2B66-E146-B475-DB7FC98A625D}" srcOrd="1" destOrd="0" presId="urn:microsoft.com/office/officeart/2005/8/layout/vList2"/>
    <dgm:cxn modelId="{DA2A9D6E-3A40-D54E-8A81-ABDD71E1D459}" type="presParOf" srcId="{A9C2F096-EB0E-B34F-AA0B-10ABF1738ADF}" destId="{DD8B3745-C09E-7A47-8A66-5FF1C18397CF}" srcOrd="2" destOrd="0" presId="urn:microsoft.com/office/officeart/2005/8/layout/vList2"/>
    <dgm:cxn modelId="{498BE604-C1FB-2D4C-98C1-5C4EB7536D87}" type="presParOf" srcId="{A9C2F096-EB0E-B34F-AA0B-10ABF1738ADF}" destId="{AA904E35-920D-9D45-BE47-C28858CA84A2}" srcOrd="3" destOrd="0" presId="urn:microsoft.com/office/officeart/2005/8/layout/vList2"/>
    <dgm:cxn modelId="{AE705750-07E4-E34C-AC27-C1B4CB9FC0AC}" type="presParOf" srcId="{A9C2F096-EB0E-B34F-AA0B-10ABF1738ADF}" destId="{D00E8D53-1A14-D148-A4B2-7D4E12251373}" srcOrd="4" destOrd="0" presId="urn:microsoft.com/office/officeart/2005/8/layout/vList2"/>
    <dgm:cxn modelId="{31078030-8692-0D4F-9D13-4991A2A276D5}" type="presParOf" srcId="{A9C2F096-EB0E-B34F-AA0B-10ABF1738ADF}" destId="{697632C7-C936-D746-A2FF-56CC0A6A17D0}" srcOrd="5" destOrd="0" presId="urn:microsoft.com/office/officeart/2005/8/layout/vList2"/>
    <dgm:cxn modelId="{E7571CE8-551E-0645-BE1A-F9F87523A1D6}" type="presParOf" srcId="{A9C2F096-EB0E-B34F-AA0B-10ABF1738ADF}" destId="{0D233B59-1EA1-764A-94AC-CD3D2C1FB6A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2D4AC0-6474-4600-874E-DBA5EADD631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7938930-7E28-4588-8A6C-187B55788F2F}">
      <dgm:prSet/>
      <dgm:spPr/>
      <dgm:t>
        <a:bodyPr/>
        <a:lstStyle/>
        <a:p>
          <a:r>
            <a:rPr lang="en-US"/>
            <a:t>Quality of financial statements</a:t>
          </a:r>
        </a:p>
      </dgm:t>
    </dgm:pt>
    <dgm:pt modelId="{21DFA98C-BB2E-4911-8C05-0CCB8B2A2CAA}" type="parTrans" cxnId="{F039A45F-0991-40A5-8B9D-5DE3D89FD5B9}">
      <dgm:prSet/>
      <dgm:spPr/>
      <dgm:t>
        <a:bodyPr/>
        <a:lstStyle/>
        <a:p>
          <a:endParaRPr lang="en-US"/>
        </a:p>
      </dgm:t>
    </dgm:pt>
    <dgm:pt modelId="{374B3E0B-B98C-43CB-B746-8E3710EEFB29}" type="sibTrans" cxnId="{F039A45F-0991-40A5-8B9D-5DE3D89FD5B9}">
      <dgm:prSet/>
      <dgm:spPr/>
      <dgm:t>
        <a:bodyPr/>
        <a:lstStyle/>
        <a:p>
          <a:endParaRPr lang="en-US"/>
        </a:p>
      </dgm:t>
    </dgm:pt>
    <dgm:pt modelId="{15675DE5-B18F-47BD-8BC9-E6B7838156C5}">
      <dgm:prSet/>
      <dgm:spPr/>
      <dgm:t>
        <a:bodyPr/>
        <a:lstStyle/>
        <a:p>
          <a:r>
            <a:rPr lang="en-US"/>
            <a:t>Inflation</a:t>
          </a:r>
        </a:p>
      </dgm:t>
    </dgm:pt>
    <dgm:pt modelId="{402D491D-3D4C-49B4-9D84-E937421E0372}" type="parTrans" cxnId="{269AEF1E-0F73-4F3D-A045-E04665E09552}">
      <dgm:prSet/>
      <dgm:spPr/>
      <dgm:t>
        <a:bodyPr/>
        <a:lstStyle/>
        <a:p>
          <a:endParaRPr lang="en-US"/>
        </a:p>
      </dgm:t>
    </dgm:pt>
    <dgm:pt modelId="{15630233-31AF-4AE9-82CD-468A979ED178}" type="sibTrans" cxnId="{269AEF1E-0F73-4F3D-A045-E04665E09552}">
      <dgm:prSet/>
      <dgm:spPr/>
      <dgm:t>
        <a:bodyPr/>
        <a:lstStyle/>
        <a:p>
          <a:endParaRPr lang="en-US"/>
        </a:p>
      </dgm:t>
    </dgm:pt>
    <dgm:pt modelId="{51E1B335-EDCA-471D-946A-D16A7BBFC722}">
      <dgm:prSet/>
      <dgm:spPr/>
      <dgm:t>
        <a:bodyPr/>
        <a:lstStyle/>
        <a:p>
          <a:r>
            <a:rPr lang="en-US"/>
            <a:t>Over-reliance on ratios</a:t>
          </a:r>
        </a:p>
      </dgm:t>
    </dgm:pt>
    <dgm:pt modelId="{566285F2-300A-40D1-9C40-29C27C15A471}" type="parTrans" cxnId="{7BF62D93-4A5B-4020-92D3-818DD77B46A9}">
      <dgm:prSet/>
      <dgm:spPr/>
      <dgm:t>
        <a:bodyPr/>
        <a:lstStyle/>
        <a:p>
          <a:endParaRPr lang="en-US"/>
        </a:p>
      </dgm:t>
    </dgm:pt>
    <dgm:pt modelId="{39B88B71-4BC4-4C6D-9BC5-185B891C75DA}" type="sibTrans" cxnId="{7BF62D93-4A5B-4020-92D3-818DD77B46A9}">
      <dgm:prSet/>
      <dgm:spPr/>
      <dgm:t>
        <a:bodyPr/>
        <a:lstStyle/>
        <a:p>
          <a:endParaRPr lang="en-US"/>
        </a:p>
      </dgm:t>
    </dgm:pt>
    <dgm:pt modelId="{06C8DDB8-1203-4E95-BD58-2F8147D2FD8C}">
      <dgm:prSet/>
      <dgm:spPr/>
      <dgm:t>
        <a:bodyPr/>
        <a:lstStyle/>
        <a:p>
          <a:r>
            <a:rPr lang="en-US"/>
            <a:t>Basis for comparison</a:t>
          </a:r>
        </a:p>
      </dgm:t>
    </dgm:pt>
    <dgm:pt modelId="{F14FA867-9CEF-473A-9BFC-C4D8E5494A17}" type="parTrans" cxnId="{106A3FBB-3CC1-4EE5-B7B9-4E9A9C90B3B5}">
      <dgm:prSet/>
      <dgm:spPr/>
      <dgm:t>
        <a:bodyPr/>
        <a:lstStyle/>
        <a:p>
          <a:endParaRPr lang="en-US"/>
        </a:p>
      </dgm:t>
    </dgm:pt>
    <dgm:pt modelId="{E978F262-856E-46A4-B98E-F123E9B36343}" type="sibTrans" cxnId="{106A3FBB-3CC1-4EE5-B7B9-4E9A9C90B3B5}">
      <dgm:prSet/>
      <dgm:spPr/>
      <dgm:t>
        <a:bodyPr/>
        <a:lstStyle/>
        <a:p>
          <a:endParaRPr lang="en-US"/>
        </a:p>
      </dgm:t>
    </dgm:pt>
    <dgm:pt modelId="{4174A77F-230B-4F87-9A28-F78DCC0442D3}">
      <dgm:prSet/>
      <dgm:spPr/>
      <dgm:t>
        <a:bodyPr/>
        <a:lstStyle/>
        <a:p>
          <a:r>
            <a:rPr lang="en-US"/>
            <a:t>Statement of Financial Position ratios – snapshot in time</a:t>
          </a:r>
        </a:p>
      </dgm:t>
    </dgm:pt>
    <dgm:pt modelId="{87FC5AEC-02DD-4D31-8C1A-204AA6BC2736}" type="parTrans" cxnId="{F0AEFD6F-BB4D-4FEB-B650-8BF65F225D5F}">
      <dgm:prSet/>
      <dgm:spPr/>
      <dgm:t>
        <a:bodyPr/>
        <a:lstStyle/>
        <a:p>
          <a:endParaRPr lang="en-US"/>
        </a:p>
      </dgm:t>
    </dgm:pt>
    <dgm:pt modelId="{2D8DE4D5-9C79-471C-8AF8-8FB6ADB843A9}" type="sibTrans" cxnId="{F0AEFD6F-BB4D-4FEB-B650-8BF65F225D5F}">
      <dgm:prSet/>
      <dgm:spPr/>
      <dgm:t>
        <a:bodyPr/>
        <a:lstStyle/>
        <a:p>
          <a:endParaRPr lang="en-US"/>
        </a:p>
      </dgm:t>
    </dgm:pt>
    <dgm:pt modelId="{ED44D44D-34E1-084A-9A05-1566C4CF3455}" type="pres">
      <dgm:prSet presAssocID="{FB2D4AC0-6474-4600-874E-DBA5EADD6313}" presName="vert0" presStyleCnt="0">
        <dgm:presLayoutVars>
          <dgm:dir/>
          <dgm:animOne val="branch"/>
          <dgm:animLvl val="lvl"/>
        </dgm:presLayoutVars>
      </dgm:prSet>
      <dgm:spPr/>
    </dgm:pt>
    <dgm:pt modelId="{FEC3AED9-8AF7-C248-ACB7-D10D5E85588B}" type="pres">
      <dgm:prSet presAssocID="{F7938930-7E28-4588-8A6C-187B55788F2F}" presName="thickLine" presStyleLbl="alignNode1" presStyleIdx="0" presStyleCnt="5"/>
      <dgm:spPr/>
    </dgm:pt>
    <dgm:pt modelId="{DE48E282-AC6C-5146-B432-95395E40D556}" type="pres">
      <dgm:prSet presAssocID="{F7938930-7E28-4588-8A6C-187B55788F2F}" presName="horz1" presStyleCnt="0"/>
      <dgm:spPr/>
    </dgm:pt>
    <dgm:pt modelId="{253C0146-C8E2-F249-95DA-5857EAF6EE73}" type="pres">
      <dgm:prSet presAssocID="{F7938930-7E28-4588-8A6C-187B55788F2F}" presName="tx1" presStyleLbl="revTx" presStyleIdx="0" presStyleCnt="5"/>
      <dgm:spPr/>
    </dgm:pt>
    <dgm:pt modelId="{4D92A5C6-6DBF-1C41-843D-3F1B08AD9F61}" type="pres">
      <dgm:prSet presAssocID="{F7938930-7E28-4588-8A6C-187B55788F2F}" presName="vert1" presStyleCnt="0"/>
      <dgm:spPr/>
    </dgm:pt>
    <dgm:pt modelId="{7F1565F6-C45E-6D46-B1E6-0152DEA9B15B}" type="pres">
      <dgm:prSet presAssocID="{15675DE5-B18F-47BD-8BC9-E6B7838156C5}" presName="thickLine" presStyleLbl="alignNode1" presStyleIdx="1" presStyleCnt="5"/>
      <dgm:spPr/>
    </dgm:pt>
    <dgm:pt modelId="{4E991BA1-2448-F04E-9FBE-246FE11B4E5A}" type="pres">
      <dgm:prSet presAssocID="{15675DE5-B18F-47BD-8BC9-E6B7838156C5}" presName="horz1" presStyleCnt="0"/>
      <dgm:spPr/>
    </dgm:pt>
    <dgm:pt modelId="{FD9536C8-CDBD-3341-9251-1F81F3416FB1}" type="pres">
      <dgm:prSet presAssocID="{15675DE5-B18F-47BD-8BC9-E6B7838156C5}" presName="tx1" presStyleLbl="revTx" presStyleIdx="1" presStyleCnt="5"/>
      <dgm:spPr/>
    </dgm:pt>
    <dgm:pt modelId="{DFDA7D62-EA7C-6C4B-9B86-D0CBCFB92B2B}" type="pres">
      <dgm:prSet presAssocID="{15675DE5-B18F-47BD-8BC9-E6B7838156C5}" presName="vert1" presStyleCnt="0"/>
      <dgm:spPr/>
    </dgm:pt>
    <dgm:pt modelId="{1FA99955-E1BB-B841-850F-11D521D38E72}" type="pres">
      <dgm:prSet presAssocID="{51E1B335-EDCA-471D-946A-D16A7BBFC722}" presName="thickLine" presStyleLbl="alignNode1" presStyleIdx="2" presStyleCnt="5"/>
      <dgm:spPr/>
    </dgm:pt>
    <dgm:pt modelId="{B3AEEE86-1474-2F45-9E79-211672E5EBCF}" type="pres">
      <dgm:prSet presAssocID="{51E1B335-EDCA-471D-946A-D16A7BBFC722}" presName="horz1" presStyleCnt="0"/>
      <dgm:spPr/>
    </dgm:pt>
    <dgm:pt modelId="{DA9F9AEE-8B0E-4F49-9491-3607F7B5F544}" type="pres">
      <dgm:prSet presAssocID="{51E1B335-EDCA-471D-946A-D16A7BBFC722}" presName="tx1" presStyleLbl="revTx" presStyleIdx="2" presStyleCnt="5"/>
      <dgm:spPr/>
    </dgm:pt>
    <dgm:pt modelId="{89190AE9-5CB7-7944-AA39-A0B43B046848}" type="pres">
      <dgm:prSet presAssocID="{51E1B335-EDCA-471D-946A-D16A7BBFC722}" presName="vert1" presStyleCnt="0"/>
      <dgm:spPr/>
    </dgm:pt>
    <dgm:pt modelId="{3029F133-0957-574C-A963-B21A7CBCBBB6}" type="pres">
      <dgm:prSet presAssocID="{06C8DDB8-1203-4E95-BD58-2F8147D2FD8C}" presName="thickLine" presStyleLbl="alignNode1" presStyleIdx="3" presStyleCnt="5"/>
      <dgm:spPr/>
    </dgm:pt>
    <dgm:pt modelId="{049E6450-8305-0645-8175-C551D4B84130}" type="pres">
      <dgm:prSet presAssocID="{06C8DDB8-1203-4E95-BD58-2F8147D2FD8C}" presName="horz1" presStyleCnt="0"/>
      <dgm:spPr/>
    </dgm:pt>
    <dgm:pt modelId="{A212F28A-A52E-264B-A8C4-02D882E2EBE7}" type="pres">
      <dgm:prSet presAssocID="{06C8DDB8-1203-4E95-BD58-2F8147D2FD8C}" presName="tx1" presStyleLbl="revTx" presStyleIdx="3" presStyleCnt="5"/>
      <dgm:spPr/>
    </dgm:pt>
    <dgm:pt modelId="{5785C8AB-A5C6-E04B-932A-6CE584E4482D}" type="pres">
      <dgm:prSet presAssocID="{06C8DDB8-1203-4E95-BD58-2F8147D2FD8C}" presName="vert1" presStyleCnt="0"/>
      <dgm:spPr/>
    </dgm:pt>
    <dgm:pt modelId="{B098CEC5-92A0-854F-856F-E95A989094E7}" type="pres">
      <dgm:prSet presAssocID="{4174A77F-230B-4F87-9A28-F78DCC0442D3}" presName="thickLine" presStyleLbl="alignNode1" presStyleIdx="4" presStyleCnt="5"/>
      <dgm:spPr/>
    </dgm:pt>
    <dgm:pt modelId="{48D093E0-F6C3-2F41-ADD8-9C230E72D757}" type="pres">
      <dgm:prSet presAssocID="{4174A77F-230B-4F87-9A28-F78DCC0442D3}" presName="horz1" presStyleCnt="0"/>
      <dgm:spPr/>
    </dgm:pt>
    <dgm:pt modelId="{8E8A6A00-89EC-BB4A-8E9F-945157AB26BF}" type="pres">
      <dgm:prSet presAssocID="{4174A77F-230B-4F87-9A28-F78DCC0442D3}" presName="tx1" presStyleLbl="revTx" presStyleIdx="4" presStyleCnt="5"/>
      <dgm:spPr/>
    </dgm:pt>
    <dgm:pt modelId="{B994EFEA-F0AF-3E44-934C-95F2B6E74161}" type="pres">
      <dgm:prSet presAssocID="{4174A77F-230B-4F87-9A28-F78DCC0442D3}" presName="vert1" presStyleCnt="0"/>
      <dgm:spPr/>
    </dgm:pt>
  </dgm:ptLst>
  <dgm:cxnLst>
    <dgm:cxn modelId="{204B790D-778B-344C-9D40-3559604EEB1C}" type="presOf" srcId="{51E1B335-EDCA-471D-946A-D16A7BBFC722}" destId="{DA9F9AEE-8B0E-4F49-9491-3607F7B5F544}" srcOrd="0" destOrd="0" presId="urn:microsoft.com/office/officeart/2008/layout/LinedList"/>
    <dgm:cxn modelId="{269AEF1E-0F73-4F3D-A045-E04665E09552}" srcId="{FB2D4AC0-6474-4600-874E-DBA5EADD6313}" destId="{15675DE5-B18F-47BD-8BC9-E6B7838156C5}" srcOrd="1" destOrd="0" parTransId="{402D491D-3D4C-49B4-9D84-E937421E0372}" sibTransId="{15630233-31AF-4AE9-82CD-468A979ED178}"/>
    <dgm:cxn modelId="{32E0B953-B938-6848-8134-B6915AE93078}" type="presOf" srcId="{FB2D4AC0-6474-4600-874E-DBA5EADD6313}" destId="{ED44D44D-34E1-084A-9A05-1566C4CF3455}" srcOrd="0" destOrd="0" presId="urn:microsoft.com/office/officeart/2008/layout/LinedList"/>
    <dgm:cxn modelId="{F039A45F-0991-40A5-8B9D-5DE3D89FD5B9}" srcId="{FB2D4AC0-6474-4600-874E-DBA5EADD6313}" destId="{F7938930-7E28-4588-8A6C-187B55788F2F}" srcOrd="0" destOrd="0" parTransId="{21DFA98C-BB2E-4911-8C05-0CCB8B2A2CAA}" sibTransId="{374B3E0B-B98C-43CB-B746-8E3710EEFB29}"/>
    <dgm:cxn modelId="{E7FC0868-0DDD-9A49-8FD8-1D2451A35959}" type="presOf" srcId="{4174A77F-230B-4F87-9A28-F78DCC0442D3}" destId="{8E8A6A00-89EC-BB4A-8E9F-945157AB26BF}" srcOrd="0" destOrd="0" presId="urn:microsoft.com/office/officeart/2008/layout/LinedList"/>
    <dgm:cxn modelId="{F0AEFD6F-BB4D-4FEB-B650-8BF65F225D5F}" srcId="{FB2D4AC0-6474-4600-874E-DBA5EADD6313}" destId="{4174A77F-230B-4F87-9A28-F78DCC0442D3}" srcOrd="4" destOrd="0" parTransId="{87FC5AEC-02DD-4D31-8C1A-204AA6BC2736}" sibTransId="{2D8DE4D5-9C79-471C-8AF8-8FB6ADB843A9}"/>
    <dgm:cxn modelId="{9F39737A-630E-E843-9194-39E359755560}" type="presOf" srcId="{15675DE5-B18F-47BD-8BC9-E6B7838156C5}" destId="{FD9536C8-CDBD-3341-9251-1F81F3416FB1}" srcOrd="0" destOrd="0" presId="urn:microsoft.com/office/officeart/2008/layout/LinedList"/>
    <dgm:cxn modelId="{72BC0287-8043-3945-8A99-615EDCDF54F0}" type="presOf" srcId="{06C8DDB8-1203-4E95-BD58-2F8147D2FD8C}" destId="{A212F28A-A52E-264B-A8C4-02D882E2EBE7}" srcOrd="0" destOrd="0" presId="urn:microsoft.com/office/officeart/2008/layout/LinedList"/>
    <dgm:cxn modelId="{7BF62D93-4A5B-4020-92D3-818DD77B46A9}" srcId="{FB2D4AC0-6474-4600-874E-DBA5EADD6313}" destId="{51E1B335-EDCA-471D-946A-D16A7BBFC722}" srcOrd="2" destOrd="0" parTransId="{566285F2-300A-40D1-9C40-29C27C15A471}" sibTransId="{39B88B71-4BC4-4C6D-9BC5-185B891C75DA}"/>
    <dgm:cxn modelId="{106A3FBB-3CC1-4EE5-B7B9-4E9A9C90B3B5}" srcId="{FB2D4AC0-6474-4600-874E-DBA5EADD6313}" destId="{06C8DDB8-1203-4E95-BD58-2F8147D2FD8C}" srcOrd="3" destOrd="0" parTransId="{F14FA867-9CEF-473A-9BFC-C4D8E5494A17}" sibTransId="{E978F262-856E-46A4-B98E-F123E9B36343}"/>
    <dgm:cxn modelId="{60EEE5E7-9FBB-3840-8E9C-EF629888F473}" type="presOf" srcId="{F7938930-7E28-4588-8A6C-187B55788F2F}" destId="{253C0146-C8E2-F249-95DA-5857EAF6EE73}" srcOrd="0" destOrd="0" presId="urn:microsoft.com/office/officeart/2008/layout/LinedList"/>
    <dgm:cxn modelId="{8BD6AA28-63D7-7249-A5A7-6671BEA09801}" type="presParOf" srcId="{ED44D44D-34E1-084A-9A05-1566C4CF3455}" destId="{FEC3AED9-8AF7-C248-ACB7-D10D5E85588B}" srcOrd="0" destOrd="0" presId="urn:microsoft.com/office/officeart/2008/layout/LinedList"/>
    <dgm:cxn modelId="{3ED3F62C-5B4A-EE4E-BC99-C8C2A1BD463A}" type="presParOf" srcId="{ED44D44D-34E1-084A-9A05-1566C4CF3455}" destId="{DE48E282-AC6C-5146-B432-95395E40D556}" srcOrd="1" destOrd="0" presId="urn:microsoft.com/office/officeart/2008/layout/LinedList"/>
    <dgm:cxn modelId="{0387A16C-1FB7-3049-825B-89C3E119AF98}" type="presParOf" srcId="{DE48E282-AC6C-5146-B432-95395E40D556}" destId="{253C0146-C8E2-F249-95DA-5857EAF6EE73}" srcOrd="0" destOrd="0" presId="urn:microsoft.com/office/officeart/2008/layout/LinedList"/>
    <dgm:cxn modelId="{688BA2E6-048D-E749-A5C4-3A10556BB59F}" type="presParOf" srcId="{DE48E282-AC6C-5146-B432-95395E40D556}" destId="{4D92A5C6-6DBF-1C41-843D-3F1B08AD9F61}" srcOrd="1" destOrd="0" presId="urn:microsoft.com/office/officeart/2008/layout/LinedList"/>
    <dgm:cxn modelId="{AA3C3867-89C1-694B-9427-CBEF2F11D699}" type="presParOf" srcId="{ED44D44D-34E1-084A-9A05-1566C4CF3455}" destId="{7F1565F6-C45E-6D46-B1E6-0152DEA9B15B}" srcOrd="2" destOrd="0" presId="urn:microsoft.com/office/officeart/2008/layout/LinedList"/>
    <dgm:cxn modelId="{C2E35E59-F65B-C440-B1B7-43A58BDF4515}" type="presParOf" srcId="{ED44D44D-34E1-084A-9A05-1566C4CF3455}" destId="{4E991BA1-2448-F04E-9FBE-246FE11B4E5A}" srcOrd="3" destOrd="0" presId="urn:microsoft.com/office/officeart/2008/layout/LinedList"/>
    <dgm:cxn modelId="{7A5267C6-1D71-634E-8DC8-81E997B14701}" type="presParOf" srcId="{4E991BA1-2448-F04E-9FBE-246FE11B4E5A}" destId="{FD9536C8-CDBD-3341-9251-1F81F3416FB1}" srcOrd="0" destOrd="0" presId="urn:microsoft.com/office/officeart/2008/layout/LinedList"/>
    <dgm:cxn modelId="{095C8886-B062-7447-841F-56393D7D47D8}" type="presParOf" srcId="{4E991BA1-2448-F04E-9FBE-246FE11B4E5A}" destId="{DFDA7D62-EA7C-6C4B-9B86-D0CBCFB92B2B}" srcOrd="1" destOrd="0" presId="urn:microsoft.com/office/officeart/2008/layout/LinedList"/>
    <dgm:cxn modelId="{CD94645C-1625-314C-8835-FE930F6AD46E}" type="presParOf" srcId="{ED44D44D-34E1-084A-9A05-1566C4CF3455}" destId="{1FA99955-E1BB-B841-850F-11D521D38E72}" srcOrd="4" destOrd="0" presId="urn:microsoft.com/office/officeart/2008/layout/LinedList"/>
    <dgm:cxn modelId="{36B9484F-F40A-2543-8EB2-A7C5FD067A16}" type="presParOf" srcId="{ED44D44D-34E1-084A-9A05-1566C4CF3455}" destId="{B3AEEE86-1474-2F45-9E79-211672E5EBCF}" srcOrd="5" destOrd="0" presId="urn:microsoft.com/office/officeart/2008/layout/LinedList"/>
    <dgm:cxn modelId="{3D8039B1-8D6E-7F42-BE24-374EF86CBAF8}" type="presParOf" srcId="{B3AEEE86-1474-2F45-9E79-211672E5EBCF}" destId="{DA9F9AEE-8B0E-4F49-9491-3607F7B5F544}" srcOrd="0" destOrd="0" presId="urn:microsoft.com/office/officeart/2008/layout/LinedList"/>
    <dgm:cxn modelId="{049D9234-322F-BB40-B70A-97FCCE670DD1}" type="presParOf" srcId="{B3AEEE86-1474-2F45-9E79-211672E5EBCF}" destId="{89190AE9-5CB7-7944-AA39-A0B43B046848}" srcOrd="1" destOrd="0" presId="urn:microsoft.com/office/officeart/2008/layout/LinedList"/>
    <dgm:cxn modelId="{4247514F-7AFE-F148-9A29-BD36F763E2C3}" type="presParOf" srcId="{ED44D44D-34E1-084A-9A05-1566C4CF3455}" destId="{3029F133-0957-574C-A963-B21A7CBCBBB6}" srcOrd="6" destOrd="0" presId="urn:microsoft.com/office/officeart/2008/layout/LinedList"/>
    <dgm:cxn modelId="{AD4AC436-05CB-C340-A93B-7B8DC2BFF99C}" type="presParOf" srcId="{ED44D44D-34E1-084A-9A05-1566C4CF3455}" destId="{049E6450-8305-0645-8175-C551D4B84130}" srcOrd="7" destOrd="0" presId="urn:microsoft.com/office/officeart/2008/layout/LinedList"/>
    <dgm:cxn modelId="{A422FC17-494B-8649-B30D-52B081A63AF8}" type="presParOf" srcId="{049E6450-8305-0645-8175-C551D4B84130}" destId="{A212F28A-A52E-264B-A8C4-02D882E2EBE7}" srcOrd="0" destOrd="0" presId="urn:microsoft.com/office/officeart/2008/layout/LinedList"/>
    <dgm:cxn modelId="{52C1CED2-0DCC-474A-86DE-4ECEA7CA94FA}" type="presParOf" srcId="{049E6450-8305-0645-8175-C551D4B84130}" destId="{5785C8AB-A5C6-E04B-932A-6CE584E4482D}" srcOrd="1" destOrd="0" presId="urn:microsoft.com/office/officeart/2008/layout/LinedList"/>
    <dgm:cxn modelId="{6D8D19B7-093F-094E-8429-16095198F528}" type="presParOf" srcId="{ED44D44D-34E1-084A-9A05-1566C4CF3455}" destId="{B098CEC5-92A0-854F-856F-E95A989094E7}" srcOrd="8" destOrd="0" presId="urn:microsoft.com/office/officeart/2008/layout/LinedList"/>
    <dgm:cxn modelId="{976520EA-7065-9748-A446-4E86EC71A247}" type="presParOf" srcId="{ED44D44D-34E1-084A-9A05-1566C4CF3455}" destId="{48D093E0-F6C3-2F41-ADD8-9C230E72D757}" srcOrd="9" destOrd="0" presId="urn:microsoft.com/office/officeart/2008/layout/LinedList"/>
    <dgm:cxn modelId="{DFB544CC-A4DE-7740-8428-46C52BB4DD6C}" type="presParOf" srcId="{48D093E0-F6C3-2F41-ADD8-9C230E72D757}" destId="{8E8A6A00-89EC-BB4A-8E9F-945157AB26BF}" srcOrd="0" destOrd="0" presId="urn:microsoft.com/office/officeart/2008/layout/LinedList"/>
    <dgm:cxn modelId="{F25B9BAD-B992-CD48-9746-999B7C6D6635}" type="presParOf" srcId="{48D093E0-F6C3-2F41-ADD8-9C230E72D757}" destId="{B994EFEA-F0AF-3E44-934C-95F2B6E741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BA488-31F5-D04F-8802-67E970E0B3EF}">
      <dsp:nvSpPr>
        <dsp:cNvPr id="0" name=""/>
        <dsp:cNvSpPr/>
      </dsp:nvSpPr>
      <dsp:spPr>
        <a:xfrm rot="5400000">
          <a:off x="5410072" y="-1189323"/>
          <a:ext cx="3481070" cy="6729984"/>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Identify the major categories of ratios that can be used for analysing financial statements</a:t>
          </a:r>
        </a:p>
        <a:p>
          <a:pPr marL="228600" lvl="1" indent="-228600" algn="l" defTabSz="1111250">
            <a:lnSpc>
              <a:spcPct val="90000"/>
            </a:lnSpc>
            <a:spcBef>
              <a:spcPct val="0"/>
            </a:spcBef>
            <a:spcAft>
              <a:spcPct val="15000"/>
            </a:spcAft>
            <a:buChar char="•"/>
          </a:pPr>
          <a:r>
            <a:rPr lang="en-US" sz="2500" kern="1200"/>
            <a:t>Calculate key ratios for assessing the financial performance and position of a business</a:t>
          </a:r>
        </a:p>
        <a:p>
          <a:pPr marL="228600" lvl="1" indent="-228600" algn="l" defTabSz="1111250">
            <a:lnSpc>
              <a:spcPct val="90000"/>
            </a:lnSpc>
            <a:spcBef>
              <a:spcPct val="0"/>
            </a:spcBef>
            <a:spcAft>
              <a:spcPct val="15000"/>
            </a:spcAft>
            <a:buChar char="•"/>
          </a:pPr>
          <a:r>
            <a:rPr lang="en-US" sz="2500" kern="1200"/>
            <a:t>Explain the significance of the ratios calculated</a:t>
          </a:r>
        </a:p>
        <a:p>
          <a:pPr marL="228600" lvl="1" indent="-228600" algn="l" defTabSz="1111250">
            <a:lnSpc>
              <a:spcPct val="90000"/>
            </a:lnSpc>
            <a:spcBef>
              <a:spcPct val="0"/>
            </a:spcBef>
            <a:spcAft>
              <a:spcPct val="15000"/>
            </a:spcAft>
            <a:buChar char="•"/>
          </a:pPr>
          <a:r>
            <a:rPr lang="en-US" sz="2500" kern="1200"/>
            <a:t>Discuss the limitations of ratios as a tool of financial analysis</a:t>
          </a:r>
        </a:p>
      </dsp:txBody>
      <dsp:txXfrm rot="-5400000">
        <a:off x="3785615" y="605066"/>
        <a:ext cx="6560052" cy="3141206"/>
      </dsp:txXfrm>
    </dsp:sp>
    <dsp:sp modelId="{202B26E3-B2E9-EE49-BD38-B3032AABE6AE}">
      <dsp:nvSpPr>
        <dsp:cNvPr id="0" name=""/>
        <dsp:cNvSpPr/>
      </dsp:nvSpPr>
      <dsp:spPr>
        <a:xfrm>
          <a:off x="0" y="0"/>
          <a:ext cx="3785616" cy="435133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a:t>At the end of this session, you should be able to:</a:t>
          </a:r>
        </a:p>
      </dsp:txBody>
      <dsp:txXfrm>
        <a:off x="184799" y="184799"/>
        <a:ext cx="3416018" cy="3981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42442-86B0-EB49-BEC7-7333A7393C52}">
      <dsp:nvSpPr>
        <dsp:cNvPr id="0" name=""/>
        <dsp:cNvSpPr/>
      </dsp:nvSpPr>
      <dsp:spPr>
        <a:xfrm>
          <a:off x="0" y="31779"/>
          <a:ext cx="10515600" cy="98338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Gross profit margin</a:t>
          </a:r>
        </a:p>
      </dsp:txBody>
      <dsp:txXfrm>
        <a:off x="48005" y="79784"/>
        <a:ext cx="10419590" cy="887374"/>
      </dsp:txXfrm>
    </dsp:sp>
    <dsp:sp modelId="{DC27F47F-0D9D-3846-9CDD-9C0897F09896}">
      <dsp:nvSpPr>
        <dsp:cNvPr id="0" name=""/>
        <dsp:cNvSpPr/>
      </dsp:nvSpPr>
      <dsp:spPr>
        <a:xfrm>
          <a:off x="0" y="1133244"/>
          <a:ext cx="10515600" cy="98338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Operating profit margin</a:t>
          </a:r>
        </a:p>
      </dsp:txBody>
      <dsp:txXfrm>
        <a:off x="48005" y="1181249"/>
        <a:ext cx="10419590" cy="887374"/>
      </dsp:txXfrm>
    </dsp:sp>
    <dsp:sp modelId="{8C787A85-AA2A-BA48-827A-AD315541C236}">
      <dsp:nvSpPr>
        <dsp:cNvPr id="0" name=""/>
        <dsp:cNvSpPr/>
      </dsp:nvSpPr>
      <dsp:spPr>
        <a:xfrm>
          <a:off x="0" y="2234709"/>
          <a:ext cx="10515600" cy="98338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Return on capital employed (ROCE)</a:t>
          </a:r>
        </a:p>
      </dsp:txBody>
      <dsp:txXfrm>
        <a:off x="48005" y="2282714"/>
        <a:ext cx="10419590" cy="887374"/>
      </dsp:txXfrm>
    </dsp:sp>
    <dsp:sp modelId="{630DE710-64BF-0E4E-A628-7BBA7E81AF4C}">
      <dsp:nvSpPr>
        <dsp:cNvPr id="0" name=""/>
        <dsp:cNvSpPr/>
      </dsp:nvSpPr>
      <dsp:spPr>
        <a:xfrm>
          <a:off x="0" y="3336174"/>
          <a:ext cx="10515600" cy="98338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Return on ordinary shareholders funds</a:t>
          </a:r>
        </a:p>
      </dsp:txBody>
      <dsp:txXfrm>
        <a:off x="48005" y="3384179"/>
        <a:ext cx="10419590" cy="887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0B2FB-DED0-48BA-A24D-EE19B9A0E7B0}">
      <dsp:nvSpPr>
        <dsp:cNvPr id="0" name=""/>
        <dsp:cNvSpPr/>
      </dsp:nvSpPr>
      <dsp:spPr>
        <a:xfrm>
          <a:off x="235048" y="996004"/>
          <a:ext cx="726996" cy="7269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32600-C1F3-480C-B707-999C3D935122}">
      <dsp:nvSpPr>
        <dsp:cNvPr id="0" name=""/>
        <dsp:cNvSpPr/>
      </dsp:nvSpPr>
      <dsp:spPr>
        <a:xfrm>
          <a:off x="389982" y="1150938"/>
          <a:ext cx="417128" cy="41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D62FE-C217-4F41-8A2C-BF7D96F624C1}">
      <dsp:nvSpPr>
        <dsp:cNvPr id="0" name=""/>
        <dsp:cNvSpPr/>
      </dsp:nvSpPr>
      <dsp:spPr>
        <a:xfrm>
          <a:off x="2648"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Operating profit margin down 2%, gross profit margin down 7% - Overheads controlled during last year. Not risen in proportion to sales</a:t>
          </a:r>
        </a:p>
        <a:p>
          <a:pPr marL="0" lvl="0" indent="0" algn="ctr" defTabSz="488950">
            <a:lnSpc>
              <a:spcPct val="90000"/>
            </a:lnSpc>
            <a:spcBef>
              <a:spcPct val="0"/>
            </a:spcBef>
            <a:spcAft>
              <a:spcPct val="35000"/>
            </a:spcAft>
            <a:buNone/>
            <a:defRPr cap="all"/>
          </a:pPr>
          <a:endParaRPr lang="en-US" sz="1100" kern="1200" dirty="0"/>
        </a:p>
      </dsp:txBody>
      <dsp:txXfrm>
        <a:off x="2648" y="1949441"/>
        <a:ext cx="1191796" cy="759770"/>
      </dsp:txXfrm>
    </dsp:sp>
    <dsp:sp modelId="{0A7DD0CC-81EE-4085-A879-0AFEB28D306A}">
      <dsp:nvSpPr>
        <dsp:cNvPr id="0" name=""/>
        <dsp:cNvSpPr/>
      </dsp:nvSpPr>
      <dsp:spPr>
        <a:xfrm>
          <a:off x="1635410" y="996004"/>
          <a:ext cx="726996" cy="7269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AF145-B7D8-4BDE-B021-7A7985E1C302}">
      <dsp:nvSpPr>
        <dsp:cNvPr id="0" name=""/>
        <dsp:cNvSpPr/>
      </dsp:nvSpPr>
      <dsp:spPr>
        <a:xfrm>
          <a:off x="1790343" y="1150938"/>
          <a:ext cx="417128" cy="41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7D7989-7AE9-4BEC-B032-3DF76FC2B98D}">
      <dsp:nvSpPr>
        <dsp:cNvPr id="0" name=""/>
        <dsp:cNvSpPr/>
      </dsp:nvSpPr>
      <dsp:spPr>
        <a:xfrm>
          <a:off x="1403009"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Slight in ROSF and ROCE. Small increase in sales revenue</a:t>
          </a:r>
        </a:p>
      </dsp:txBody>
      <dsp:txXfrm>
        <a:off x="1403009" y="1949441"/>
        <a:ext cx="1191796" cy="759770"/>
      </dsp:txXfrm>
    </dsp:sp>
    <dsp:sp modelId="{A0372469-DE1D-4C47-9F63-FCD9E9405AF8}">
      <dsp:nvSpPr>
        <dsp:cNvPr id="0" name=""/>
        <dsp:cNvSpPr/>
      </dsp:nvSpPr>
      <dsp:spPr>
        <a:xfrm>
          <a:off x="3035771" y="996004"/>
          <a:ext cx="726996" cy="7269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E9876-3E85-4EC0-927B-7E9F563F1862}">
      <dsp:nvSpPr>
        <dsp:cNvPr id="0" name=""/>
        <dsp:cNvSpPr/>
      </dsp:nvSpPr>
      <dsp:spPr>
        <a:xfrm>
          <a:off x="3190705" y="1150938"/>
          <a:ext cx="417128" cy="41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64CBB5-A812-4129-9A61-8D9913810EBB}">
      <dsp:nvSpPr>
        <dsp:cNvPr id="0" name=""/>
        <dsp:cNvSpPr/>
      </dsp:nvSpPr>
      <dsp:spPr>
        <a:xfrm>
          <a:off x="2803371"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were the planned levels?</a:t>
          </a:r>
        </a:p>
      </dsp:txBody>
      <dsp:txXfrm>
        <a:off x="2803371" y="1949441"/>
        <a:ext cx="1191796" cy="759770"/>
      </dsp:txXfrm>
    </dsp:sp>
    <dsp:sp modelId="{A3D90949-97E2-496F-BB64-2EDFE8E995E2}">
      <dsp:nvSpPr>
        <dsp:cNvPr id="0" name=""/>
        <dsp:cNvSpPr/>
      </dsp:nvSpPr>
      <dsp:spPr>
        <a:xfrm>
          <a:off x="4436132" y="996004"/>
          <a:ext cx="726996" cy="7269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88C371-4C5A-4C2A-90C0-BC2643A077BD}">
      <dsp:nvSpPr>
        <dsp:cNvPr id="0" name=""/>
        <dsp:cNvSpPr/>
      </dsp:nvSpPr>
      <dsp:spPr>
        <a:xfrm>
          <a:off x="4591066" y="1150938"/>
          <a:ext cx="417128" cy="41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2E98E-6C7C-4830-BD7C-9E50A803DCEE}">
      <dsp:nvSpPr>
        <dsp:cNvPr id="0" name=""/>
        <dsp:cNvSpPr/>
      </dsp:nvSpPr>
      <dsp:spPr>
        <a:xfrm>
          <a:off x="4203732"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increase in sales and decline in gross profit margin suggests price cutting policy.</a:t>
          </a:r>
        </a:p>
      </dsp:txBody>
      <dsp:txXfrm>
        <a:off x="4203732" y="1949441"/>
        <a:ext cx="1191796" cy="759770"/>
      </dsp:txXfrm>
    </dsp:sp>
    <dsp:sp modelId="{0E17BA36-7746-480A-96E1-C75AD533A06F}">
      <dsp:nvSpPr>
        <dsp:cNvPr id="0" name=""/>
        <dsp:cNvSpPr/>
      </dsp:nvSpPr>
      <dsp:spPr>
        <a:xfrm>
          <a:off x="5836494" y="996004"/>
          <a:ext cx="726996" cy="72699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3833C-9EE4-447A-B40E-1CC20847FF2F}">
      <dsp:nvSpPr>
        <dsp:cNvPr id="0" name=""/>
        <dsp:cNvSpPr/>
      </dsp:nvSpPr>
      <dsp:spPr>
        <a:xfrm>
          <a:off x="5991427" y="1150938"/>
          <a:ext cx="417128" cy="417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75F07-E89C-4AF6-9CDE-3812D8809ED1}">
      <dsp:nvSpPr>
        <dsp:cNvPr id="0" name=""/>
        <dsp:cNvSpPr/>
      </dsp:nvSpPr>
      <dsp:spPr>
        <a:xfrm>
          <a:off x="5604093" y="1949441"/>
          <a:ext cx="1191796" cy="759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Individual expenses in comparison to sales revenue could be calculated</a:t>
          </a:r>
        </a:p>
      </dsp:txBody>
      <dsp:txXfrm>
        <a:off x="5604093" y="1949441"/>
        <a:ext cx="1191796" cy="7597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EB4D7-1107-E04B-8403-DB6C51A758AD}">
      <dsp:nvSpPr>
        <dsp:cNvPr id="0" name=""/>
        <dsp:cNvSpPr/>
      </dsp:nvSpPr>
      <dsp:spPr>
        <a:xfrm>
          <a:off x="0" y="472436"/>
          <a:ext cx="6798539" cy="5036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Inventories turnover period </a:t>
          </a:r>
        </a:p>
      </dsp:txBody>
      <dsp:txXfrm>
        <a:off x="24588" y="497024"/>
        <a:ext cx="6749363" cy="454509"/>
      </dsp:txXfrm>
    </dsp:sp>
    <dsp:sp modelId="{F2F12E04-6493-F244-8E89-5E413E187E98}">
      <dsp:nvSpPr>
        <dsp:cNvPr id="0" name=""/>
        <dsp:cNvSpPr/>
      </dsp:nvSpPr>
      <dsp:spPr>
        <a:xfrm>
          <a:off x="0" y="1036601"/>
          <a:ext cx="6798539" cy="50368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Settlement period for trade receivables</a:t>
          </a:r>
        </a:p>
      </dsp:txBody>
      <dsp:txXfrm>
        <a:off x="24588" y="1061189"/>
        <a:ext cx="6749363" cy="454509"/>
      </dsp:txXfrm>
    </dsp:sp>
    <dsp:sp modelId="{9E01E7B3-0F0C-0C41-A6FD-7F3BC0774F70}">
      <dsp:nvSpPr>
        <dsp:cNvPr id="0" name=""/>
        <dsp:cNvSpPr/>
      </dsp:nvSpPr>
      <dsp:spPr>
        <a:xfrm>
          <a:off x="0" y="1600766"/>
          <a:ext cx="6798539" cy="50368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Settlement period for trade payables</a:t>
          </a:r>
        </a:p>
      </dsp:txBody>
      <dsp:txXfrm>
        <a:off x="24588" y="1625354"/>
        <a:ext cx="6749363" cy="454509"/>
      </dsp:txXfrm>
    </dsp:sp>
    <dsp:sp modelId="{A88B1504-2B9D-1F41-A618-7002F0519D64}">
      <dsp:nvSpPr>
        <dsp:cNvPr id="0" name=""/>
        <dsp:cNvSpPr/>
      </dsp:nvSpPr>
      <dsp:spPr>
        <a:xfrm>
          <a:off x="0" y="2164931"/>
          <a:ext cx="6798539" cy="50368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Sales revenue to capital employed (Net asset turnover ratio)</a:t>
          </a:r>
        </a:p>
      </dsp:txBody>
      <dsp:txXfrm>
        <a:off x="24588" y="2189519"/>
        <a:ext cx="6749363" cy="454509"/>
      </dsp:txXfrm>
    </dsp:sp>
    <dsp:sp modelId="{98826EFB-7DD6-AC4E-ABA4-7F2E2F431456}">
      <dsp:nvSpPr>
        <dsp:cNvPr id="0" name=""/>
        <dsp:cNvSpPr/>
      </dsp:nvSpPr>
      <dsp:spPr>
        <a:xfrm>
          <a:off x="0" y="2695642"/>
          <a:ext cx="6798539" cy="50368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Sales revenue per employee (Data not available here)</a:t>
          </a:r>
        </a:p>
      </dsp:txBody>
      <dsp:txXfrm>
        <a:off x="24588" y="2720230"/>
        <a:ext cx="6749363" cy="454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083F8-977C-124D-899B-1AB09E2E15BA}">
      <dsp:nvSpPr>
        <dsp:cNvPr id="0" name=""/>
        <dsp:cNvSpPr/>
      </dsp:nvSpPr>
      <dsp:spPr>
        <a:xfrm>
          <a:off x="0" y="22458"/>
          <a:ext cx="6798539"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Dividend payout ratio</a:t>
          </a:r>
        </a:p>
      </dsp:txBody>
      <dsp:txXfrm>
        <a:off x="40980" y="63438"/>
        <a:ext cx="6716579" cy="757514"/>
      </dsp:txXfrm>
    </dsp:sp>
    <dsp:sp modelId="{DD8B3745-C09E-7A47-8A66-5FF1C18397CF}">
      <dsp:nvSpPr>
        <dsp:cNvPr id="0" name=""/>
        <dsp:cNvSpPr/>
      </dsp:nvSpPr>
      <dsp:spPr>
        <a:xfrm>
          <a:off x="0" y="962733"/>
          <a:ext cx="6798539" cy="83947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Dividend yield ratio</a:t>
          </a:r>
        </a:p>
      </dsp:txBody>
      <dsp:txXfrm>
        <a:off x="40980" y="1003713"/>
        <a:ext cx="6716579" cy="757514"/>
      </dsp:txXfrm>
    </dsp:sp>
    <dsp:sp modelId="{D00E8D53-1A14-D148-A4B2-7D4E12251373}">
      <dsp:nvSpPr>
        <dsp:cNvPr id="0" name=""/>
        <dsp:cNvSpPr/>
      </dsp:nvSpPr>
      <dsp:spPr>
        <a:xfrm>
          <a:off x="0" y="1903008"/>
          <a:ext cx="6798539" cy="83947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Earnings per share</a:t>
          </a:r>
        </a:p>
      </dsp:txBody>
      <dsp:txXfrm>
        <a:off x="40980" y="1943988"/>
        <a:ext cx="6716579" cy="757514"/>
      </dsp:txXfrm>
    </dsp:sp>
    <dsp:sp modelId="{0D233B59-1EA1-764A-94AC-CD3D2C1FB6AD}">
      <dsp:nvSpPr>
        <dsp:cNvPr id="0" name=""/>
        <dsp:cNvSpPr/>
      </dsp:nvSpPr>
      <dsp:spPr>
        <a:xfrm>
          <a:off x="0" y="2843283"/>
          <a:ext cx="6798539" cy="8394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Price/earnings ratio</a:t>
          </a:r>
        </a:p>
      </dsp:txBody>
      <dsp:txXfrm>
        <a:off x="40980" y="2884263"/>
        <a:ext cx="6716579" cy="757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3AED9-8AF7-C248-ACB7-D10D5E85588B}">
      <dsp:nvSpPr>
        <dsp:cNvPr id="0" name=""/>
        <dsp:cNvSpPr/>
      </dsp:nvSpPr>
      <dsp:spPr>
        <a:xfrm>
          <a:off x="0" y="640"/>
          <a:ext cx="65892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C0146-C8E2-F249-95DA-5857EAF6EE73}">
      <dsp:nvSpPr>
        <dsp:cNvPr id="0" name=""/>
        <dsp:cNvSpPr/>
      </dsp:nvSpPr>
      <dsp:spPr>
        <a:xfrm>
          <a:off x="0" y="640"/>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Quality of financial statements</a:t>
          </a:r>
        </a:p>
      </dsp:txBody>
      <dsp:txXfrm>
        <a:off x="0" y="640"/>
        <a:ext cx="6589260" cy="1048542"/>
      </dsp:txXfrm>
    </dsp:sp>
    <dsp:sp modelId="{7F1565F6-C45E-6D46-B1E6-0152DEA9B15B}">
      <dsp:nvSpPr>
        <dsp:cNvPr id="0" name=""/>
        <dsp:cNvSpPr/>
      </dsp:nvSpPr>
      <dsp:spPr>
        <a:xfrm>
          <a:off x="0" y="1049182"/>
          <a:ext cx="658926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536C8-CDBD-3341-9251-1F81F3416FB1}">
      <dsp:nvSpPr>
        <dsp:cNvPr id="0" name=""/>
        <dsp:cNvSpPr/>
      </dsp:nvSpPr>
      <dsp:spPr>
        <a:xfrm>
          <a:off x="0" y="1049182"/>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Inflation</a:t>
          </a:r>
        </a:p>
      </dsp:txBody>
      <dsp:txXfrm>
        <a:off x="0" y="1049182"/>
        <a:ext cx="6589260" cy="1048542"/>
      </dsp:txXfrm>
    </dsp:sp>
    <dsp:sp modelId="{1FA99955-E1BB-B841-850F-11D521D38E72}">
      <dsp:nvSpPr>
        <dsp:cNvPr id="0" name=""/>
        <dsp:cNvSpPr/>
      </dsp:nvSpPr>
      <dsp:spPr>
        <a:xfrm>
          <a:off x="0" y="2097725"/>
          <a:ext cx="658926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F9AEE-8B0E-4F49-9491-3607F7B5F544}">
      <dsp:nvSpPr>
        <dsp:cNvPr id="0" name=""/>
        <dsp:cNvSpPr/>
      </dsp:nvSpPr>
      <dsp:spPr>
        <a:xfrm>
          <a:off x="0" y="2097725"/>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Over-reliance on ratios</a:t>
          </a:r>
        </a:p>
      </dsp:txBody>
      <dsp:txXfrm>
        <a:off x="0" y="2097725"/>
        <a:ext cx="6589260" cy="1048542"/>
      </dsp:txXfrm>
    </dsp:sp>
    <dsp:sp modelId="{3029F133-0957-574C-A963-B21A7CBCBBB6}">
      <dsp:nvSpPr>
        <dsp:cNvPr id="0" name=""/>
        <dsp:cNvSpPr/>
      </dsp:nvSpPr>
      <dsp:spPr>
        <a:xfrm>
          <a:off x="0" y="3146267"/>
          <a:ext cx="65892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2F28A-A52E-264B-A8C4-02D882E2EBE7}">
      <dsp:nvSpPr>
        <dsp:cNvPr id="0" name=""/>
        <dsp:cNvSpPr/>
      </dsp:nvSpPr>
      <dsp:spPr>
        <a:xfrm>
          <a:off x="0" y="3146267"/>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Basis for comparison</a:t>
          </a:r>
        </a:p>
      </dsp:txBody>
      <dsp:txXfrm>
        <a:off x="0" y="3146267"/>
        <a:ext cx="6589260" cy="1048542"/>
      </dsp:txXfrm>
    </dsp:sp>
    <dsp:sp modelId="{B098CEC5-92A0-854F-856F-E95A989094E7}">
      <dsp:nvSpPr>
        <dsp:cNvPr id="0" name=""/>
        <dsp:cNvSpPr/>
      </dsp:nvSpPr>
      <dsp:spPr>
        <a:xfrm>
          <a:off x="0" y="4194810"/>
          <a:ext cx="658926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A6A00-89EC-BB4A-8E9F-945157AB26BF}">
      <dsp:nvSpPr>
        <dsp:cNvPr id="0" name=""/>
        <dsp:cNvSpPr/>
      </dsp:nvSpPr>
      <dsp:spPr>
        <a:xfrm>
          <a:off x="0" y="4194810"/>
          <a:ext cx="6589260" cy="104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Statement of Financial Position ratios – snapshot in time</a:t>
          </a:r>
        </a:p>
      </dsp:txBody>
      <dsp:txXfrm>
        <a:off x="0" y="4194810"/>
        <a:ext cx="6589260" cy="104854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E10B9-5F8D-1E4A-91C1-05BF1D6D281E}" type="datetimeFigureOut">
              <a:rPr lang="en-US" smtClean="0"/>
              <a:t>8/4/23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7C308-0876-DD48-82E4-73F3CD486C39}" type="slidenum">
              <a:rPr lang="en-US" smtClean="0"/>
              <a:t>‹#›</a:t>
            </a:fld>
            <a:endParaRPr lang="en-US"/>
          </a:p>
        </p:txBody>
      </p:sp>
    </p:spTree>
    <p:extLst>
      <p:ext uri="{BB962C8B-B14F-4D97-AF65-F5344CB8AC3E}">
        <p14:creationId xmlns:p14="http://schemas.microsoft.com/office/powerpoint/2010/main" val="1631677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7C308-0876-DD48-82E4-73F3CD486C39}" type="slidenum">
              <a:rPr lang="en-US" smtClean="0"/>
              <a:t>1</a:t>
            </a:fld>
            <a:endParaRPr lang="en-US"/>
          </a:p>
        </p:txBody>
      </p:sp>
    </p:spTree>
    <p:extLst>
      <p:ext uri="{BB962C8B-B14F-4D97-AF65-F5344CB8AC3E}">
        <p14:creationId xmlns:p14="http://schemas.microsoft.com/office/powerpoint/2010/main" val="1737118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7C308-0876-DD48-82E4-73F3CD486C39}" type="slidenum">
              <a:rPr lang="en-US" smtClean="0"/>
              <a:t>8</a:t>
            </a:fld>
            <a:endParaRPr lang="en-US"/>
          </a:p>
        </p:txBody>
      </p:sp>
    </p:spTree>
    <p:extLst>
      <p:ext uri="{BB962C8B-B14F-4D97-AF65-F5344CB8AC3E}">
        <p14:creationId xmlns:p14="http://schemas.microsoft.com/office/powerpoint/2010/main" val="272589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7C308-0876-DD48-82E4-73F3CD486C39}" type="slidenum">
              <a:rPr lang="en-US" smtClean="0"/>
              <a:t>11</a:t>
            </a:fld>
            <a:endParaRPr lang="en-US"/>
          </a:p>
        </p:txBody>
      </p:sp>
    </p:spTree>
    <p:extLst>
      <p:ext uri="{BB962C8B-B14F-4D97-AF65-F5344CB8AC3E}">
        <p14:creationId xmlns:p14="http://schemas.microsoft.com/office/powerpoint/2010/main" val="105520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AB22-7F59-6A4C-99CE-B5E2CED3DE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E43A41D-D53A-4340-90D3-80D27273C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6E3AA23-AF26-1D4B-B2BE-E3F715F51872}"/>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5" name="Footer Placeholder 4">
            <a:extLst>
              <a:ext uri="{FF2B5EF4-FFF2-40B4-BE49-F238E27FC236}">
                <a16:creationId xmlns:a16="http://schemas.microsoft.com/office/drawing/2014/main" id="{A44616F9-DC8C-284D-83D5-DA42EF8E8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36B4E-24AB-1F4B-828B-53A6D6F7803C}"/>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10304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2ABC-E705-634E-89BD-85997674767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F2CCEE-FC3A-844A-B444-B3BEA2A4CE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3147A1-7EC0-4F41-A220-CBDC08287982}"/>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5" name="Footer Placeholder 4">
            <a:extLst>
              <a:ext uri="{FF2B5EF4-FFF2-40B4-BE49-F238E27FC236}">
                <a16:creationId xmlns:a16="http://schemas.microsoft.com/office/drawing/2014/main" id="{C0F7EE6C-B3B9-9646-B86A-2483C936C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1D358-180C-AB43-8EDF-E33317C893CF}"/>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288280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563C3-CBD4-3F46-B340-2DFA3F9494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1899E1-512B-2C4E-B241-2CA070F8CA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6F45F7-9F48-8541-B77A-F42849D8AEA0}"/>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5" name="Footer Placeholder 4">
            <a:extLst>
              <a:ext uri="{FF2B5EF4-FFF2-40B4-BE49-F238E27FC236}">
                <a16:creationId xmlns:a16="http://schemas.microsoft.com/office/drawing/2014/main" id="{56022FA3-F105-E044-8133-57BCAC920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1F7BC-ED41-6A49-B7B7-E7E217F6E90B}"/>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81099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21EB-0229-6646-B4DA-5455189A54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D47941-A02A-5349-9DBF-0E13D62E6B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D5243-68EE-F042-AC36-575472710D96}"/>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5" name="Footer Placeholder 4">
            <a:extLst>
              <a:ext uri="{FF2B5EF4-FFF2-40B4-BE49-F238E27FC236}">
                <a16:creationId xmlns:a16="http://schemas.microsoft.com/office/drawing/2014/main" id="{D5F85DB4-66F8-5A4F-BBF9-518D66560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0F6EB-2377-3647-8240-BFEE882C7C64}"/>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4851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F5BF-9992-D949-810F-FE2B869423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162C1E-F082-834F-A1D6-09BDEC386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32C9F6-C8E2-B64F-AE0F-75EE6BE52DA1}"/>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5" name="Footer Placeholder 4">
            <a:extLst>
              <a:ext uri="{FF2B5EF4-FFF2-40B4-BE49-F238E27FC236}">
                <a16:creationId xmlns:a16="http://schemas.microsoft.com/office/drawing/2014/main" id="{BC7288DE-3E4E-A945-B7B5-CBE6F4B5E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D2A13-D024-774D-8222-D1DEC7FE6BDD}"/>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42435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341E-CB38-0441-B7ED-1C11026CAA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38ED3C9-7D42-5C43-BAB5-49839BDD42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BF14DA3-1713-F541-AF1F-98FB0A927F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572DDD5-1102-C742-85EB-AEDA7F5CC6B2}"/>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6" name="Footer Placeholder 5">
            <a:extLst>
              <a:ext uri="{FF2B5EF4-FFF2-40B4-BE49-F238E27FC236}">
                <a16:creationId xmlns:a16="http://schemas.microsoft.com/office/drawing/2014/main" id="{6DE5980B-AFC0-414A-AE0B-C4AFFE13D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D9A6A-0CB7-CF45-AB1F-E92E94232873}"/>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6902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D58-EEFB-D74F-82BD-83D2025327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058172-CE00-F94D-BECF-0C519158D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A02F8E-2C90-E242-ADB0-EDA1F183AD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A448E50-4501-1F4E-BDD3-0437914C8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1F8158-3851-2041-8129-12B917A3DB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0A520B-28AA-2940-AEE2-1F7510938635}"/>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8" name="Footer Placeholder 7">
            <a:extLst>
              <a:ext uri="{FF2B5EF4-FFF2-40B4-BE49-F238E27FC236}">
                <a16:creationId xmlns:a16="http://schemas.microsoft.com/office/drawing/2014/main" id="{BC191F3E-F09D-134C-B179-D574CA9B5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E368D7-B416-DB45-A6AA-B9230A76556B}"/>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37289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975C-7C38-C544-9D11-510D9B56A86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A61827-7A59-B14E-8A92-29757C528A58}"/>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4" name="Footer Placeholder 3">
            <a:extLst>
              <a:ext uri="{FF2B5EF4-FFF2-40B4-BE49-F238E27FC236}">
                <a16:creationId xmlns:a16="http://schemas.microsoft.com/office/drawing/2014/main" id="{744868E0-0588-664B-B9AD-95E06CB20B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8C2182-F200-9A41-94F2-2A20B471E14F}"/>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247814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9A0BE-6E8C-4848-A062-2A12600300B8}"/>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3" name="Footer Placeholder 2">
            <a:extLst>
              <a:ext uri="{FF2B5EF4-FFF2-40B4-BE49-F238E27FC236}">
                <a16:creationId xmlns:a16="http://schemas.microsoft.com/office/drawing/2014/main" id="{791A97C3-8633-DE4E-99BA-565437DD00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1424A-EA7B-8F4F-8219-9BF9A0C44BA6}"/>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208674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0DED-9278-F448-8AFF-1101FB7B1E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BD4128-D4E8-B040-B086-E35DB5205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4A49F7-95FD-FD4E-BEF1-FAC6392AC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C8BFAA-62EE-7B46-BDA8-6BA47F6C03C8}"/>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6" name="Footer Placeholder 5">
            <a:extLst>
              <a:ext uri="{FF2B5EF4-FFF2-40B4-BE49-F238E27FC236}">
                <a16:creationId xmlns:a16="http://schemas.microsoft.com/office/drawing/2014/main" id="{A681DF0B-F9C4-7C4D-81D9-699FC9D44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DFF12-0EE6-A640-9025-A0F1FBDA3571}"/>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385150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C363-2688-1A4B-8709-20D3666B3A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71F4DD-3A32-D84F-8EAC-2E4677BB87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E4044-8B7A-974F-9810-696ABBF2C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B3F3F6-7A0C-A946-B267-B1978B78D8CC}"/>
              </a:ext>
            </a:extLst>
          </p:cNvPr>
          <p:cNvSpPr>
            <a:spLocks noGrp="1"/>
          </p:cNvSpPr>
          <p:nvPr>
            <p:ph type="dt" sz="half" idx="10"/>
          </p:nvPr>
        </p:nvSpPr>
        <p:spPr/>
        <p:txBody>
          <a:bodyPr/>
          <a:lstStyle/>
          <a:p>
            <a:fld id="{98E72F31-F74A-F44E-8A42-ACC8F68C8885}" type="datetimeFigureOut">
              <a:rPr lang="en-US" smtClean="0"/>
              <a:t>8/4/23</a:t>
            </a:fld>
            <a:endParaRPr lang="en-US"/>
          </a:p>
        </p:txBody>
      </p:sp>
      <p:sp>
        <p:nvSpPr>
          <p:cNvPr id="6" name="Footer Placeholder 5">
            <a:extLst>
              <a:ext uri="{FF2B5EF4-FFF2-40B4-BE49-F238E27FC236}">
                <a16:creationId xmlns:a16="http://schemas.microsoft.com/office/drawing/2014/main" id="{226F8C18-B35E-3746-9FED-3A9D0CEC1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A198C-9F2B-6B48-8AEB-D793BE68BBCF}"/>
              </a:ext>
            </a:extLst>
          </p:cNvPr>
          <p:cNvSpPr>
            <a:spLocks noGrp="1"/>
          </p:cNvSpPr>
          <p:nvPr>
            <p:ph type="sldNum" sz="quarter" idx="12"/>
          </p:nvPr>
        </p:nvSpPr>
        <p:spPr/>
        <p:txBody>
          <a:bodyPr/>
          <a:lstStyle/>
          <a:p>
            <a:fld id="{969330E5-1BE9-EA44-90A5-8510664CAB61}" type="slidenum">
              <a:rPr lang="en-US" smtClean="0"/>
              <a:t>‹#›</a:t>
            </a:fld>
            <a:endParaRPr lang="en-US"/>
          </a:p>
        </p:txBody>
      </p:sp>
    </p:spTree>
    <p:extLst>
      <p:ext uri="{BB962C8B-B14F-4D97-AF65-F5344CB8AC3E}">
        <p14:creationId xmlns:p14="http://schemas.microsoft.com/office/powerpoint/2010/main" val="17905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27762-4DE6-FF44-ADBE-43D62A624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8E497C-400D-BC4F-BBE8-89B6BAE1E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6B73EC-8727-FD48-8B3E-C3FC42722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2F31-F74A-F44E-8A42-ACC8F68C8885}" type="datetimeFigureOut">
              <a:rPr lang="en-US" smtClean="0"/>
              <a:t>8/4/23</a:t>
            </a:fld>
            <a:endParaRPr lang="en-US"/>
          </a:p>
        </p:txBody>
      </p:sp>
      <p:sp>
        <p:nvSpPr>
          <p:cNvPr id="5" name="Footer Placeholder 4">
            <a:extLst>
              <a:ext uri="{FF2B5EF4-FFF2-40B4-BE49-F238E27FC236}">
                <a16:creationId xmlns:a16="http://schemas.microsoft.com/office/drawing/2014/main" id="{9DF7CC34-A908-834F-BECD-DD6DD98CD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42959-118C-3D40-9D9E-3147C652D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30E5-1BE9-EA44-90A5-8510664CAB61}" type="slidenum">
              <a:rPr lang="en-US" smtClean="0"/>
              <a:t>‹#›</a:t>
            </a:fld>
            <a:endParaRPr lang="en-US"/>
          </a:p>
        </p:txBody>
      </p:sp>
    </p:spTree>
    <p:extLst>
      <p:ext uri="{BB962C8B-B14F-4D97-AF65-F5344CB8AC3E}">
        <p14:creationId xmlns:p14="http://schemas.microsoft.com/office/powerpoint/2010/main" val="1304486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947EFCBA-469B-237B-1233-74A1EFCDCE97}"/>
              </a:ext>
            </a:extLst>
          </p:cNvPr>
          <p:cNvPicPr>
            <a:picLocks noChangeAspect="1"/>
          </p:cNvPicPr>
          <p:nvPr/>
        </p:nvPicPr>
        <p:blipFill rotWithShape="1">
          <a:blip r:embed="rId3"/>
          <a:srcRect b="6639"/>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D2FC5-5475-7147-B72D-92EB94C01DA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Analysing and Interpreting Financial Statements</a:t>
            </a:r>
          </a:p>
        </p:txBody>
      </p:sp>
      <p:sp>
        <p:nvSpPr>
          <p:cNvPr id="3" name="Subtitle 2">
            <a:extLst>
              <a:ext uri="{FF2B5EF4-FFF2-40B4-BE49-F238E27FC236}">
                <a16:creationId xmlns:a16="http://schemas.microsoft.com/office/drawing/2014/main" id="{F6F4AC56-EF26-DF4E-A9E3-5DE6FAE2EBC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sz="2200">
                <a:solidFill>
                  <a:srgbClr val="FFFFFF"/>
                </a:solidFill>
              </a:rPr>
              <a:t>Bemm115DA</a:t>
            </a:r>
          </a:p>
          <a:p>
            <a:r>
              <a:rPr lang="en-US" sz="2200">
                <a:solidFill>
                  <a:srgbClr val="FFFFFF"/>
                </a:solidFill>
              </a:rPr>
              <a:t>Financial Ratios</a:t>
            </a:r>
          </a:p>
          <a:p>
            <a:r>
              <a:rPr lang="en-US" sz="2200">
                <a:solidFill>
                  <a:srgbClr val="FFFFFF"/>
                </a:solidFill>
              </a:rPr>
              <a:t>Martin Pike</a:t>
            </a:r>
          </a:p>
        </p:txBody>
      </p:sp>
    </p:spTree>
    <p:extLst>
      <p:ext uri="{BB962C8B-B14F-4D97-AF65-F5344CB8AC3E}">
        <p14:creationId xmlns:p14="http://schemas.microsoft.com/office/powerpoint/2010/main" val="272927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3F0EBC-AA37-5D43-6B63-1C7F0615A9CC}"/>
              </a:ext>
            </a:extLst>
          </p:cNvPr>
          <p:cNvPicPr>
            <a:picLocks noChangeAspect="1"/>
          </p:cNvPicPr>
          <p:nvPr/>
        </p:nvPicPr>
        <p:blipFill rotWithShape="1">
          <a:blip r:embed="rId2">
            <a:duotone>
              <a:schemeClr val="bg2">
                <a:shade val="45000"/>
                <a:satMod val="135000"/>
              </a:schemeClr>
              <a:prstClr val="white"/>
            </a:duotone>
          </a:blip>
          <a:srcRect t="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5C9C7-BDD5-CE46-88AD-5203D9FFADC9}"/>
              </a:ext>
            </a:extLst>
          </p:cNvPr>
          <p:cNvSpPr>
            <a:spLocks noGrp="1"/>
          </p:cNvSpPr>
          <p:nvPr>
            <p:ph type="title"/>
          </p:nvPr>
        </p:nvSpPr>
        <p:spPr>
          <a:xfrm>
            <a:off x="838200" y="365125"/>
            <a:ext cx="10515600" cy="1325563"/>
          </a:xfrm>
        </p:spPr>
        <p:txBody>
          <a:bodyPr>
            <a:normAutofit/>
          </a:bodyPr>
          <a:lstStyle/>
          <a:p>
            <a:r>
              <a:rPr lang="en-US" dirty="0"/>
              <a:t>Profitability Ratios</a:t>
            </a:r>
            <a:endParaRPr lang="en-US"/>
          </a:p>
        </p:txBody>
      </p:sp>
      <p:graphicFrame>
        <p:nvGraphicFramePr>
          <p:cNvPr id="5" name="Content Placeholder 2">
            <a:extLst>
              <a:ext uri="{FF2B5EF4-FFF2-40B4-BE49-F238E27FC236}">
                <a16:creationId xmlns:a16="http://schemas.microsoft.com/office/drawing/2014/main" id="{2DD1E34A-0D82-F81A-0FD5-4856E81D9F38}"/>
              </a:ext>
            </a:extLst>
          </p:cNvPr>
          <p:cNvGraphicFramePr>
            <a:graphicFrameLocks noGrp="1"/>
          </p:cNvGraphicFramePr>
          <p:nvPr>
            <p:ph idx="1"/>
            <p:extLst>
              <p:ext uri="{D42A27DB-BD31-4B8C-83A1-F6EECF244321}">
                <p14:modId xmlns:p14="http://schemas.microsoft.com/office/powerpoint/2010/main" val="21914706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58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7BDA-79E8-3048-A43A-A86103A8D318}"/>
              </a:ext>
            </a:extLst>
          </p:cNvPr>
          <p:cNvSpPr>
            <a:spLocks noGrp="1"/>
          </p:cNvSpPr>
          <p:nvPr>
            <p:ph type="title"/>
          </p:nvPr>
        </p:nvSpPr>
        <p:spPr/>
        <p:txBody>
          <a:bodyPr>
            <a:normAutofit fontScale="90000"/>
          </a:bodyPr>
          <a:lstStyle/>
          <a:p>
            <a:br>
              <a:rPr lang="en-US" dirty="0"/>
            </a:br>
            <a:r>
              <a:rPr lang="en-US" dirty="0"/>
              <a:t>Gross profit margin</a:t>
            </a:r>
            <a:br>
              <a:rPr lang="en-US" dirty="0"/>
            </a:br>
            <a:endParaRPr lang="en-US" dirty="0"/>
          </a:p>
        </p:txBody>
      </p:sp>
      <p:sp>
        <p:nvSpPr>
          <p:cNvPr id="3" name="Content Placeholder 2">
            <a:extLst>
              <a:ext uri="{FF2B5EF4-FFF2-40B4-BE49-F238E27FC236}">
                <a16:creationId xmlns:a16="http://schemas.microsoft.com/office/drawing/2014/main" id="{50B4ADB4-6806-A649-B1BF-09BF9CC095F5}"/>
              </a:ext>
            </a:extLst>
          </p:cNvPr>
          <p:cNvSpPr>
            <a:spLocks noGrp="1"/>
          </p:cNvSpPr>
          <p:nvPr>
            <p:ph idx="1"/>
          </p:nvPr>
        </p:nvSpPr>
        <p:spPr>
          <a:xfrm>
            <a:off x="838200" y="1513391"/>
            <a:ext cx="10515600" cy="3373804"/>
          </a:xfrm>
        </p:spPr>
        <p:txBody>
          <a:bodyPr>
            <a:normAutofit lnSpcReduction="10000"/>
          </a:bodyPr>
          <a:lstStyle/>
          <a:p>
            <a:pPr marL="0" indent="0">
              <a:buNone/>
            </a:pPr>
            <a:r>
              <a:rPr lang="en-US" dirty="0"/>
              <a:t>	Gross profit margin  =  	</a:t>
            </a:r>
            <a:r>
              <a:rPr lang="en-US" u="sng" dirty="0"/>
              <a:t>Gross profit </a:t>
            </a:r>
            <a:r>
              <a:rPr lang="en-US" dirty="0"/>
              <a:t>    x    100</a:t>
            </a:r>
          </a:p>
          <a:p>
            <a:pPr marL="0" indent="0">
              <a:buNone/>
            </a:pPr>
            <a:r>
              <a:rPr lang="en-US" dirty="0"/>
              <a:t>				          Sales revenue</a:t>
            </a:r>
          </a:p>
          <a:p>
            <a:pPr marL="0" indent="0">
              <a:buNone/>
            </a:pPr>
            <a:endParaRPr lang="en-US" dirty="0"/>
          </a:p>
          <a:p>
            <a:pPr marL="0" indent="0">
              <a:buNone/>
            </a:pPr>
            <a:r>
              <a:rPr lang="en-US" dirty="0"/>
              <a:t>	 Gross profit margin   =  	</a:t>
            </a:r>
            <a:r>
              <a:rPr lang="en-US" u="sng" dirty="0"/>
              <a:t>1040</a:t>
            </a:r>
            <a:r>
              <a:rPr lang="en-US" dirty="0"/>
              <a:t>   x 100   =  40%</a:t>
            </a:r>
          </a:p>
          <a:p>
            <a:pPr marL="0" indent="0">
              <a:buNone/>
            </a:pPr>
            <a:r>
              <a:rPr lang="en-US" dirty="0"/>
              <a:t>				           2600</a:t>
            </a:r>
          </a:p>
          <a:p>
            <a:pPr marL="0" indent="0">
              <a:buNone/>
            </a:pPr>
            <a:r>
              <a:rPr lang="en-US" dirty="0"/>
              <a:t>(for each £1 of sales revenue 40p was left to cover other operating expenses)</a:t>
            </a:r>
          </a:p>
          <a:p>
            <a:pPr marL="0" indent="0">
              <a:buNone/>
            </a:pPr>
            <a:endParaRPr lang="en-US" dirty="0"/>
          </a:p>
          <a:p>
            <a:pPr marL="0" indent="0">
              <a:buNone/>
            </a:pPr>
            <a:endParaRPr lang="en-US" dirty="0">
              <a:solidFill>
                <a:srgbClr val="C00000"/>
              </a:solidFill>
            </a:endParaRPr>
          </a:p>
          <a:p>
            <a:pPr marL="0" indent="0">
              <a:buNone/>
            </a:pPr>
            <a:endParaRPr lang="en-US" dirty="0"/>
          </a:p>
        </p:txBody>
      </p:sp>
      <p:sp>
        <p:nvSpPr>
          <p:cNvPr id="6" name="TextBox 5">
            <a:extLst>
              <a:ext uri="{FF2B5EF4-FFF2-40B4-BE49-F238E27FC236}">
                <a16:creationId xmlns:a16="http://schemas.microsoft.com/office/drawing/2014/main" id="{2228F6A8-9A37-3BD5-981D-365B960FC0DD}"/>
              </a:ext>
            </a:extLst>
          </p:cNvPr>
          <p:cNvSpPr txBox="1"/>
          <p:nvPr/>
        </p:nvSpPr>
        <p:spPr>
          <a:xfrm>
            <a:off x="838200" y="5113776"/>
            <a:ext cx="5885985" cy="461665"/>
          </a:xfrm>
          <a:prstGeom prst="rect">
            <a:avLst/>
          </a:prstGeom>
          <a:noFill/>
        </p:spPr>
        <p:txBody>
          <a:bodyPr wrap="square" rtlCol="0">
            <a:spAutoFit/>
          </a:bodyPr>
          <a:lstStyle/>
          <a:p>
            <a:r>
              <a:rPr lang="en-US" sz="2400" dirty="0">
                <a:solidFill>
                  <a:srgbClr val="C00000"/>
                </a:solidFill>
              </a:rPr>
              <a:t>Calculate the Gross Profit Margin for Last Year</a:t>
            </a:r>
          </a:p>
        </p:txBody>
      </p:sp>
      <p:sp>
        <p:nvSpPr>
          <p:cNvPr id="7" name="TextBox 6">
            <a:extLst>
              <a:ext uri="{FF2B5EF4-FFF2-40B4-BE49-F238E27FC236}">
                <a16:creationId xmlns:a16="http://schemas.microsoft.com/office/drawing/2014/main" id="{28286F95-D969-2435-45F4-93E3A2EC930B}"/>
              </a:ext>
            </a:extLst>
          </p:cNvPr>
          <p:cNvSpPr txBox="1"/>
          <p:nvPr/>
        </p:nvSpPr>
        <p:spPr>
          <a:xfrm>
            <a:off x="1148574" y="5934670"/>
            <a:ext cx="2274849" cy="646331"/>
          </a:xfrm>
          <a:prstGeom prst="rect">
            <a:avLst/>
          </a:prstGeom>
          <a:noFill/>
        </p:spPr>
        <p:txBody>
          <a:bodyPr wrap="square" rtlCol="0">
            <a:spAutoFit/>
          </a:bodyPr>
          <a:lstStyle/>
          <a:p>
            <a:pPr marL="342900" indent="-342900">
              <a:buAutoNum type="arabicPlain" startAt="1150"/>
            </a:pPr>
            <a:endParaRPr lang="en-US" dirty="0"/>
          </a:p>
          <a:p>
            <a:pPr marL="342900" indent="-342900">
              <a:buAutoNum type="arabicPlain" startAt="1150"/>
            </a:pPr>
            <a:endParaRPr lang="en-US" u="sng" dirty="0"/>
          </a:p>
        </p:txBody>
      </p:sp>
      <p:sp>
        <p:nvSpPr>
          <p:cNvPr id="8" name="TextBox 7">
            <a:extLst>
              <a:ext uri="{FF2B5EF4-FFF2-40B4-BE49-F238E27FC236}">
                <a16:creationId xmlns:a16="http://schemas.microsoft.com/office/drawing/2014/main" id="{946C4F2B-FFBE-7EB1-5A12-A6EA17BB75B4}"/>
              </a:ext>
            </a:extLst>
          </p:cNvPr>
          <p:cNvSpPr txBox="1"/>
          <p:nvPr/>
        </p:nvSpPr>
        <p:spPr>
          <a:xfrm>
            <a:off x="7248035" y="5113776"/>
            <a:ext cx="947695" cy="461665"/>
          </a:xfrm>
          <a:prstGeom prst="rect">
            <a:avLst/>
          </a:prstGeom>
          <a:noFill/>
        </p:spPr>
        <p:txBody>
          <a:bodyPr wrap="none" rtlCol="0">
            <a:spAutoFit/>
          </a:bodyPr>
          <a:lstStyle/>
          <a:p>
            <a:r>
              <a:rPr lang="en-US" sz="2400" dirty="0">
                <a:solidFill>
                  <a:srgbClr val="C00000"/>
                </a:solidFill>
              </a:rPr>
              <a:t>32.9%</a:t>
            </a:r>
          </a:p>
        </p:txBody>
      </p:sp>
      <p:sp>
        <p:nvSpPr>
          <p:cNvPr id="4" name="TextBox 3">
            <a:extLst>
              <a:ext uri="{FF2B5EF4-FFF2-40B4-BE49-F238E27FC236}">
                <a16:creationId xmlns:a16="http://schemas.microsoft.com/office/drawing/2014/main" id="{DE4C19EA-A01B-64D4-A90F-AC098BD55A31}"/>
              </a:ext>
            </a:extLst>
          </p:cNvPr>
          <p:cNvSpPr txBox="1"/>
          <p:nvPr/>
        </p:nvSpPr>
        <p:spPr>
          <a:xfrm>
            <a:off x="838200" y="246962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76390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DFDE-A8E5-D243-84BD-76E452D14362}"/>
              </a:ext>
            </a:extLst>
          </p:cNvPr>
          <p:cNvSpPr>
            <a:spLocks noGrp="1"/>
          </p:cNvSpPr>
          <p:nvPr>
            <p:ph type="title"/>
          </p:nvPr>
        </p:nvSpPr>
        <p:spPr/>
        <p:txBody>
          <a:bodyPr>
            <a:normAutofit fontScale="90000"/>
          </a:bodyPr>
          <a:lstStyle/>
          <a:p>
            <a:br>
              <a:rPr lang="en-US" dirty="0"/>
            </a:br>
            <a:r>
              <a:rPr lang="en-US" dirty="0"/>
              <a:t>Operating profit margin</a:t>
            </a:r>
            <a:br>
              <a:rPr lang="en-US" dirty="0"/>
            </a:br>
            <a:endParaRPr lang="en-US" dirty="0"/>
          </a:p>
        </p:txBody>
      </p:sp>
      <p:sp>
        <p:nvSpPr>
          <p:cNvPr id="3" name="Content Placeholder 2">
            <a:extLst>
              <a:ext uri="{FF2B5EF4-FFF2-40B4-BE49-F238E27FC236}">
                <a16:creationId xmlns:a16="http://schemas.microsoft.com/office/drawing/2014/main" id="{E0E37A06-D5E4-4242-B865-F04B6D1D31FC}"/>
              </a:ext>
            </a:extLst>
          </p:cNvPr>
          <p:cNvSpPr>
            <a:spLocks noGrp="1"/>
          </p:cNvSpPr>
          <p:nvPr>
            <p:ph idx="1"/>
          </p:nvPr>
        </p:nvSpPr>
        <p:spPr>
          <a:xfrm>
            <a:off x="838200" y="1546844"/>
            <a:ext cx="10515600" cy="3538112"/>
          </a:xfrm>
        </p:spPr>
        <p:txBody>
          <a:bodyPr>
            <a:normAutofit lnSpcReduction="10000"/>
          </a:bodyPr>
          <a:lstStyle/>
          <a:p>
            <a:endParaRPr lang="en-US" dirty="0"/>
          </a:p>
          <a:p>
            <a:pPr marL="0" indent="0">
              <a:buNone/>
            </a:pPr>
            <a:r>
              <a:rPr lang="en-US" dirty="0"/>
              <a:t>Operating profit margin =   </a:t>
            </a:r>
            <a:r>
              <a:rPr lang="en-US" u="sng" dirty="0"/>
              <a:t>Operating profit </a:t>
            </a:r>
            <a:r>
              <a:rPr lang="en-US" dirty="0"/>
              <a:t>  x  100			   </a:t>
            </a:r>
          </a:p>
          <a:p>
            <a:pPr marL="0" indent="0">
              <a:buNone/>
            </a:pPr>
            <a:r>
              <a:rPr lang="en-US" dirty="0"/>
              <a:t>				    Sales Revenue</a:t>
            </a:r>
          </a:p>
          <a:p>
            <a:pPr marL="0" indent="0">
              <a:buNone/>
            </a:pPr>
            <a:r>
              <a:rPr lang="en-US" dirty="0"/>
              <a:t>( Before interest payable – difference in financing does not influence)</a:t>
            </a:r>
          </a:p>
          <a:p>
            <a:pPr marL="0" indent="0">
              <a:buNone/>
            </a:pPr>
            <a:endParaRPr lang="en-US" dirty="0"/>
          </a:p>
          <a:p>
            <a:pPr marL="0" indent="0">
              <a:buNone/>
            </a:pPr>
            <a:r>
              <a:rPr lang="en-US" dirty="0"/>
              <a:t>Operating profit margin = 	</a:t>
            </a:r>
            <a:r>
              <a:rPr lang="en-US" u="sng" dirty="0"/>
              <a:t>310</a:t>
            </a:r>
            <a:r>
              <a:rPr lang="en-US" dirty="0"/>
              <a:t>    x  100  =  11.9%</a:t>
            </a:r>
          </a:p>
          <a:p>
            <a:pPr marL="0" indent="0">
              <a:buNone/>
            </a:pPr>
            <a:r>
              <a:rPr lang="en-US" dirty="0"/>
              <a:t>				          2600</a:t>
            </a:r>
          </a:p>
        </p:txBody>
      </p:sp>
      <p:sp>
        <p:nvSpPr>
          <p:cNvPr id="6" name="TextBox 5">
            <a:extLst>
              <a:ext uri="{FF2B5EF4-FFF2-40B4-BE49-F238E27FC236}">
                <a16:creationId xmlns:a16="http://schemas.microsoft.com/office/drawing/2014/main" id="{686959BB-572D-DCFA-9991-511EE3160161}"/>
              </a:ext>
            </a:extLst>
          </p:cNvPr>
          <p:cNvSpPr txBox="1"/>
          <p:nvPr/>
        </p:nvSpPr>
        <p:spPr>
          <a:xfrm>
            <a:off x="838200" y="5113776"/>
            <a:ext cx="6532756" cy="461665"/>
          </a:xfrm>
          <a:prstGeom prst="rect">
            <a:avLst/>
          </a:prstGeom>
          <a:noFill/>
        </p:spPr>
        <p:txBody>
          <a:bodyPr wrap="square" rtlCol="0">
            <a:spAutoFit/>
          </a:bodyPr>
          <a:lstStyle/>
          <a:p>
            <a:r>
              <a:rPr lang="en-US" sz="2400" dirty="0">
                <a:solidFill>
                  <a:srgbClr val="C00000"/>
                </a:solidFill>
              </a:rPr>
              <a:t>Calculate the Operating Profit Margin for Last Year</a:t>
            </a:r>
          </a:p>
        </p:txBody>
      </p:sp>
      <p:sp>
        <p:nvSpPr>
          <p:cNvPr id="7" name="TextBox 6">
            <a:extLst>
              <a:ext uri="{FF2B5EF4-FFF2-40B4-BE49-F238E27FC236}">
                <a16:creationId xmlns:a16="http://schemas.microsoft.com/office/drawing/2014/main" id="{B79BB15B-EF53-DA81-81D9-98E8F3B6A79C}"/>
              </a:ext>
            </a:extLst>
          </p:cNvPr>
          <p:cNvSpPr txBox="1"/>
          <p:nvPr/>
        </p:nvSpPr>
        <p:spPr>
          <a:xfrm>
            <a:off x="8128980" y="5113776"/>
            <a:ext cx="715260" cy="461665"/>
          </a:xfrm>
          <a:prstGeom prst="rect">
            <a:avLst/>
          </a:prstGeom>
          <a:noFill/>
        </p:spPr>
        <p:txBody>
          <a:bodyPr wrap="none" rtlCol="0">
            <a:spAutoFit/>
          </a:bodyPr>
          <a:lstStyle/>
          <a:p>
            <a:r>
              <a:rPr lang="en-US" sz="2400" dirty="0">
                <a:solidFill>
                  <a:srgbClr val="C00000"/>
                </a:solidFill>
              </a:rPr>
              <a:t>10%</a:t>
            </a:r>
          </a:p>
        </p:txBody>
      </p:sp>
      <p:sp>
        <p:nvSpPr>
          <p:cNvPr id="4" name="TextBox 3">
            <a:extLst>
              <a:ext uri="{FF2B5EF4-FFF2-40B4-BE49-F238E27FC236}">
                <a16:creationId xmlns:a16="http://schemas.microsoft.com/office/drawing/2014/main" id="{BCB5468E-67E0-FC4B-A37C-9D12E4EE17CE}"/>
              </a:ext>
            </a:extLst>
          </p:cNvPr>
          <p:cNvSpPr txBox="1"/>
          <p:nvPr/>
        </p:nvSpPr>
        <p:spPr>
          <a:xfrm>
            <a:off x="838200" y="3429000"/>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198767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5E4C-F508-B642-9C0D-317CB195E420}"/>
              </a:ext>
            </a:extLst>
          </p:cNvPr>
          <p:cNvSpPr>
            <a:spLocks noGrp="1"/>
          </p:cNvSpPr>
          <p:nvPr>
            <p:ph type="title"/>
          </p:nvPr>
        </p:nvSpPr>
        <p:spPr>
          <a:xfrm>
            <a:off x="838200" y="365125"/>
            <a:ext cx="10515600" cy="1032751"/>
          </a:xfrm>
        </p:spPr>
        <p:txBody>
          <a:bodyPr>
            <a:normAutofit fontScale="90000"/>
          </a:bodyPr>
          <a:lstStyle/>
          <a:p>
            <a:br>
              <a:rPr lang="en-US" dirty="0"/>
            </a:br>
            <a:r>
              <a:rPr lang="en-US" dirty="0"/>
              <a:t>Return on capital employed (ROCE)</a:t>
            </a:r>
            <a:br>
              <a:rPr lang="en-US" dirty="0"/>
            </a:br>
            <a:endParaRPr lang="en-US" dirty="0"/>
          </a:p>
        </p:txBody>
      </p:sp>
      <p:sp>
        <p:nvSpPr>
          <p:cNvPr id="3" name="Content Placeholder 2">
            <a:extLst>
              <a:ext uri="{FF2B5EF4-FFF2-40B4-BE49-F238E27FC236}">
                <a16:creationId xmlns:a16="http://schemas.microsoft.com/office/drawing/2014/main" id="{8654EB25-79C6-4A49-99AF-ACD46D4B7573}"/>
              </a:ext>
            </a:extLst>
          </p:cNvPr>
          <p:cNvSpPr>
            <a:spLocks noGrp="1"/>
          </p:cNvSpPr>
          <p:nvPr>
            <p:ph idx="1"/>
          </p:nvPr>
        </p:nvSpPr>
        <p:spPr>
          <a:xfrm>
            <a:off x="838200" y="1534510"/>
            <a:ext cx="10515600" cy="5100466"/>
          </a:xfrm>
        </p:spPr>
        <p:txBody>
          <a:bodyPr/>
          <a:lstStyle/>
          <a:p>
            <a:pPr marL="0" indent="0">
              <a:buNone/>
            </a:pPr>
            <a:endParaRPr lang="en-US" dirty="0"/>
          </a:p>
          <a:p>
            <a:pPr marL="0" indent="0">
              <a:buNone/>
            </a:pPr>
            <a:r>
              <a:rPr lang="en-US" dirty="0"/>
              <a:t>ROCE  = 			</a:t>
            </a:r>
            <a:r>
              <a:rPr lang="en-US" u="sng" dirty="0"/>
              <a:t>Operating profit </a:t>
            </a:r>
            <a:r>
              <a:rPr lang="en-US" dirty="0"/>
              <a:t>				x  100</a:t>
            </a:r>
          </a:p>
          <a:p>
            <a:pPr marL="0" indent="0">
              <a:buNone/>
            </a:pPr>
            <a:r>
              <a:rPr lang="en-US" dirty="0"/>
              <a:t>		Share capital + Reserves + Non-current liabilities </a:t>
            </a:r>
          </a:p>
          <a:p>
            <a:pPr marL="0" indent="0">
              <a:buNone/>
            </a:pPr>
            <a:r>
              <a:rPr lang="en-US" dirty="0"/>
              <a:t>(Profit before interest and tax is used)</a:t>
            </a:r>
          </a:p>
          <a:p>
            <a:pPr marL="0" indent="0">
              <a:buNone/>
            </a:pPr>
            <a:endParaRPr lang="en-US" dirty="0"/>
          </a:p>
          <a:p>
            <a:pPr marL="0" indent="0">
              <a:buNone/>
            </a:pPr>
            <a:r>
              <a:rPr lang="en-US" dirty="0"/>
              <a:t>ROCE = 		</a:t>
            </a:r>
            <a:r>
              <a:rPr lang="en-US" u="sng" dirty="0"/>
              <a:t>310</a:t>
            </a:r>
            <a:r>
              <a:rPr lang="en-US" dirty="0"/>
              <a:t>         x  100   =   19.4%</a:t>
            </a:r>
          </a:p>
          <a:p>
            <a:pPr marL="0" indent="0">
              <a:buNone/>
            </a:pPr>
            <a:r>
              <a:rPr lang="en-US" dirty="0"/>
              <a:t>		    1100 + 500		</a:t>
            </a:r>
          </a:p>
        </p:txBody>
      </p:sp>
      <p:sp>
        <p:nvSpPr>
          <p:cNvPr id="6" name="TextBox 5">
            <a:extLst>
              <a:ext uri="{FF2B5EF4-FFF2-40B4-BE49-F238E27FC236}">
                <a16:creationId xmlns:a16="http://schemas.microsoft.com/office/drawing/2014/main" id="{559111FB-DC1C-2D47-6610-E750542F4FF8}"/>
              </a:ext>
            </a:extLst>
          </p:cNvPr>
          <p:cNvSpPr txBox="1"/>
          <p:nvPr/>
        </p:nvSpPr>
        <p:spPr>
          <a:xfrm>
            <a:off x="838200" y="5323490"/>
            <a:ext cx="4358268" cy="461665"/>
          </a:xfrm>
          <a:prstGeom prst="rect">
            <a:avLst/>
          </a:prstGeom>
          <a:noFill/>
        </p:spPr>
        <p:txBody>
          <a:bodyPr wrap="square" rtlCol="0">
            <a:spAutoFit/>
          </a:bodyPr>
          <a:lstStyle/>
          <a:p>
            <a:r>
              <a:rPr lang="en-US" sz="2400" dirty="0">
                <a:solidFill>
                  <a:srgbClr val="C00000"/>
                </a:solidFill>
              </a:rPr>
              <a:t>Calculate the ROCE for Last Year</a:t>
            </a:r>
          </a:p>
        </p:txBody>
      </p:sp>
      <p:sp>
        <p:nvSpPr>
          <p:cNvPr id="7" name="TextBox 6">
            <a:extLst>
              <a:ext uri="{FF2B5EF4-FFF2-40B4-BE49-F238E27FC236}">
                <a16:creationId xmlns:a16="http://schemas.microsoft.com/office/drawing/2014/main" id="{72B1CDF6-F2BF-ED4A-BE71-72E31DECD215}"/>
              </a:ext>
            </a:extLst>
          </p:cNvPr>
          <p:cNvSpPr txBox="1"/>
          <p:nvPr/>
        </p:nvSpPr>
        <p:spPr>
          <a:xfrm>
            <a:off x="5622152" y="5323490"/>
            <a:ext cx="947695" cy="461665"/>
          </a:xfrm>
          <a:prstGeom prst="rect">
            <a:avLst/>
          </a:prstGeom>
          <a:noFill/>
        </p:spPr>
        <p:txBody>
          <a:bodyPr wrap="none" rtlCol="0">
            <a:spAutoFit/>
          </a:bodyPr>
          <a:lstStyle/>
          <a:p>
            <a:r>
              <a:rPr lang="en-US" sz="2400" dirty="0">
                <a:solidFill>
                  <a:srgbClr val="C00000"/>
                </a:solidFill>
              </a:rPr>
              <a:t>20.6%</a:t>
            </a:r>
          </a:p>
        </p:txBody>
      </p:sp>
      <p:sp>
        <p:nvSpPr>
          <p:cNvPr id="4" name="TextBox 3">
            <a:extLst>
              <a:ext uri="{FF2B5EF4-FFF2-40B4-BE49-F238E27FC236}">
                <a16:creationId xmlns:a16="http://schemas.microsoft.com/office/drawing/2014/main" id="{78EFE225-3596-A4F8-83CE-D67BE11EFE40}"/>
              </a:ext>
            </a:extLst>
          </p:cNvPr>
          <p:cNvSpPr txBox="1"/>
          <p:nvPr/>
        </p:nvSpPr>
        <p:spPr>
          <a:xfrm>
            <a:off x="838200" y="3715411"/>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561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950D-6C56-984F-B2A3-3B7376D6EBE7}"/>
              </a:ext>
            </a:extLst>
          </p:cNvPr>
          <p:cNvSpPr>
            <a:spLocks noGrp="1"/>
          </p:cNvSpPr>
          <p:nvPr>
            <p:ph type="title"/>
          </p:nvPr>
        </p:nvSpPr>
        <p:spPr>
          <a:xfrm>
            <a:off x="838200" y="365125"/>
            <a:ext cx="10515600" cy="1190405"/>
          </a:xfrm>
        </p:spPr>
        <p:txBody>
          <a:bodyPr>
            <a:normAutofit fontScale="90000"/>
          </a:bodyPr>
          <a:lstStyle/>
          <a:p>
            <a:pPr algn="ctr"/>
            <a:br>
              <a:rPr lang="en-US" dirty="0"/>
            </a:br>
            <a:r>
              <a:rPr lang="en-US" dirty="0"/>
              <a:t>Return on ordinary shareholders funds (ROSF)</a:t>
            </a:r>
            <a:br>
              <a:rPr lang="en-US" dirty="0"/>
            </a:br>
            <a:endParaRPr lang="en-US" dirty="0"/>
          </a:p>
        </p:txBody>
      </p:sp>
      <p:sp>
        <p:nvSpPr>
          <p:cNvPr id="3" name="Content Placeholder 2">
            <a:extLst>
              <a:ext uri="{FF2B5EF4-FFF2-40B4-BE49-F238E27FC236}">
                <a16:creationId xmlns:a16="http://schemas.microsoft.com/office/drawing/2014/main" id="{E44A1EE5-EB2A-F54D-B6BE-DFAFAC0083AD}"/>
              </a:ext>
            </a:extLst>
          </p:cNvPr>
          <p:cNvSpPr>
            <a:spLocks noGrp="1"/>
          </p:cNvSpPr>
          <p:nvPr>
            <p:ph idx="1"/>
          </p:nvPr>
        </p:nvSpPr>
        <p:spPr>
          <a:xfrm>
            <a:off x="838200" y="1857156"/>
            <a:ext cx="10515600" cy="2670239"/>
          </a:xfrm>
        </p:spPr>
        <p:txBody>
          <a:bodyPr/>
          <a:lstStyle/>
          <a:p>
            <a:pPr marL="0" indent="0">
              <a:buNone/>
            </a:pPr>
            <a:r>
              <a:rPr lang="en-US" dirty="0"/>
              <a:t>ROSF = 		</a:t>
            </a:r>
            <a:r>
              <a:rPr lang="en-US" u="sng" dirty="0"/>
              <a:t>Profit for the year </a:t>
            </a:r>
            <a:r>
              <a:rPr lang="en-US" dirty="0"/>
              <a:t>x   100</a:t>
            </a:r>
          </a:p>
          <a:p>
            <a:pPr marL="0" indent="0">
              <a:buNone/>
            </a:pPr>
            <a:r>
              <a:rPr lang="en-US" dirty="0"/>
              <a:t>		Ordinary share capital + Reserves</a:t>
            </a:r>
          </a:p>
          <a:p>
            <a:pPr marL="0" indent="0">
              <a:buNone/>
            </a:pPr>
            <a:endParaRPr lang="en-US" dirty="0"/>
          </a:p>
          <a:p>
            <a:pPr marL="0" indent="0">
              <a:buNone/>
            </a:pPr>
            <a:r>
              <a:rPr lang="en-US" dirty="0"/>
              <a:t>ROSF = 		</a:t>
            </a:r>
            <a:r>
              <a:rPr lang="en-US" u="sng" dirty="0"/>
              <a:t>155</a:t>
            </a:r>
            <a:r>
              <a:rPr lang="en-US" dirty="0"/>
              <a:t>	    x   100  =  14.1%</a:t>
            </a:r>
          </a:p>
          <a:p>
            <a:pPr marL="0" indent="0">
              <a:buNone/>
            </a:pPr>
            <a:r>
              <a:rPr lang="en-US" dirty="0"/>
              <a:t>		          1100	</a:t>
            </a:r>
          </a:p>
        </p:txBody>
      </p:sp>
      <p:sp>
        <p:nvSpPr>
          <p:cNvPr id="6" name="TextBox 5">
            <a:extLst>
              <a:ext uri="{FF2B5EF4-FFF2-40B4-BE49-F238E27FC236}">
                <a16:creationId xmlns:a16="http://schemas.microsoft.com/office/drawing/2014/main" id="{7B39E3D9-9537-5456-F60B-C440DB368DDC}"/>
              </a:ext>
            </a:extLst>
          </p:cNvPr>
          <p:cNvSpPr txBox="1"/>
          <p:nvPr/>
        </p:nvSpPr>
        <p:spPr>
          <a:xfrm>
            <a:off x="838200" y="5323490"/>
            <a:ext cx="4358268" cy="461665"/>
          </a:xfrm>
          <a:prstGeom prst="rect">
            <a:avLst/>
          </a:prstGeom>
          <a:noFill/>
        </p:spPr>
        <p:txBody>
          <a:bodyPr wrap="square" rtlCol="0">
            <a:spAutoFit/>
          </a:bodyPr>
          <a:lstStyle/>
          <a:p>
            <a:r>
              <a:rPr lang="en-US" sz="2400" dirty="0">
                <a:solidFill>
                  <a:srgbClr val="C00000"/>
                </a:solidFill>
              </a:rPr>
              <a:t>Calculate the ROSF for Last Year</a:t>
            </a:r>
          </a:p>
        </p:txBody>
      </p:sp>
      <p:sp>
        <p:nvSpPr>
          <p:cNvPr id="8" name="TextBox 7">
            <a:extLst>
              <a:ext uri="{FF2B5EF4-FFF2-40B4-BE49-F238E27FC236}">
                <a16:creationId xmlns:a16="http://schemas.microsoft.com/office/drawing/2014/main" id="{12ED4D1C-7049-09CD-FA27-BC5E1C7A96AA}"/>
              </a:ext>
            </a:extLst>
          </p:cNvPr>
          <p:cNvSpPr txBox="1"/>
          <p:nvPr/>
        </p:nvSpPr>
        <p:spPr>
          <a:xfrm>
            <a:off x="5449231" y="5323489"/>
            <a:ext cx="940418" cy="461665"/>
          </a:xfrm>
          <a:prstGeom prst="rect">
            <a:avLst/>
          </a:prstGeom>
          <a:noFill/>
        </p:spPr>
        <p:txBody>
          <a:bodyPr wrap="square">
            <a:spAutoFit/>
          </a:bodyPr>
          <a:lstStyle/>
          <a:p>
            <a:r>
              <a:rPr lang="en-US" sz="2400" dirty="0">
                <a:solidFill>
                  <a:srgbClr val="C00000"/>
                </a:solidFill>
              </a:rPr>
              <a:t>14.6%</a:t>
            </a:r>
            <a:endParaRPr lang="en-US" sz="2400" dirty="0"/>
          </a:p>
        </p:txBody>
      </p:sp>
      <p:sp>
        <p:nvSpPr>
          <p:cNvPr id="4" name="TextBox 3">
            <a:extLst>
              <a:ext uri="{FF2B5EF4-FFF2-40B4-BE49-F238E27FC236}">
                <a16:creationId xmlns:a16="http://schemas.microsoft.com/office/drawing/2014/main" id="{29A3F4EC-F9AE-76A1-E1A3-E8F30227341C}"/>
              </a:ext>
            </a:extLst>
          </p:cNvPr>
          <p:cNvSpPr txBox="1"/>
          <p:nvPr/>
        </p:nvSpPr>
        <p:spPr>
          <a:xfrm>
            <a:off x="838200" y="292682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37209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F3DCF-4CEB-564E-A4B8-7CC1360AD053}"/>
              </a:ext>
            </a:extLst>
          </p:cNvPr>
          <p:cNvSpPr>
            <a:spLocks noGrp="1"/>
          </p:cNvSpPr>
          <p:nvPr>
            <p:ph type="title"/>
          </p:nvPr>
        </p:nvSpPr>
        <p:spPr>
          <a:xfrm>
            <a:off x="4553733" y="548464"/>
            <a:ext cx="6798541" cy="1675623"/>
          </a:xfrm>
        </p:spPr>
        <p:txBody>
          <a:bodyPr anchor="b">
            <a:normAutofit/>
          </a:bodyPr>
          <a:lstStyle/>
          <a:p>
            <a:r>
              <a:rPr lang="en-US" sz="4000"/>
              <a:t>Observations</a:t>
            </a:r>
          </a:p>
        </p:txBody>
      </p:sp>
      <p:pic>
        <p:nvPicPr>
          <p:cNvPr id="6" name="Picture 5">
            <a:extLst>
              <a:ext uri="{FF2B5EF4-FFF2-40B4-BE49-F238E27FC236}">
                <a16:creationId xmlns:a16="http://schemas.microsoft.com/office/drawing/2014/main" id="{A5538056-61BA-2B00-9778-97DD3E40584E}"/>
              </a:ext>
            </a:extLst>
          </p:cNvPr>
          <p:cNvPicPr>
            <a:picLocks noChangeAspect="1"/>
          </p:cNvPicPr>
          <p:nvPr/>
        </p:nvPicPr>
        <p:blipFill rotWithShape="1">
          <a:blip r:embed="rId2"/>
          <a:srcRect l="30460" r="28694"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EE2B3361-AD1E-C423-EC5C-C29E987AD199}"/>
              </a:ext>
            </a:extLst>
          </p:cNvPr>
          <p:cNvGraphicFramePr>
            <a:graphicFrameLocks noGrp="1"/>
          </p:cNvGraphicFramePr>
          <p:nvPr>
            <p:ph idx="1"/>
            <p:extLst>
              <p:ext uri="{D42A27DB-BD31-4B8C-83A1-F6EECF244321}">
                <p14:modId xmlns:p14="http://schemas.microsoft.com/office/powerpoint/2010/main" val="1553123725"/>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319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036D3-A3D8-7442-94AE-F25C764D7623}"/>
              </a:ext>
            </a:extLst>
          </p:cNvPr>
          <p:cNvSpPr>
            <a:spLocks noGrp="1"/>
          </p:cNvSpPr>
          <p:nvPr>
            <p:ph type="title"/>
          </p:nvPr>
        </p:nvSpPr>
        <p:spPr>
          <a:xfrm>
            <a:off x="4553733" y="548464"/>
            <a:ext cx="6798541" cy="1675623"/>
          </a:xfrm>
        </p:spPr>
        <p:txBody>
          <a:bodyPr anchor="b">
            <a:normAutofit/>
          </a:bodyPr>
          <a:lstStyle/>
          <a:p>
            <a:r>
              <a:rPr lang="en-US" sz="4000"/>
              <a:t>Efficiency Ratios</a:t>
            </a:r>
          </a:p>
        </p:txBody>
      </p:sp>
      <p:pic>
        <p:nvPicPr>
          <p:cNvPr id="6" name="Picture 5">
            <a:extLst>
              <a:ext uri="{FF2B5EF4-FFF2-40B4-BE49-F238E27FC236}">
                <a16:creationId xmlns:a16="http://schemas.microsoft.com/office/drawing/2014/main" id="{FC5248AE-D037-E634-4DAC-460BF2E00CBA}"/>
              </a:ext>
            </a:extLst>
          </p:cNvPr>
          <p:cNvPicPr>
            <a:picLocks noChangeAspect="1"/>
          </p:cNvPicPr>
          <p:nvPr/>
        </p:nvPicPr>
        <p:blipFill rotWithShape="1">
          <a:blip r:embed="rId2"/>
          <a:srcRect l="34767" r="24387"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7FEF7FAB-69A6-2B7D-DB43-BD9874AE9758}"/>
              </a:ext>
            </a:extLst>
          </p:cNvPr>
          <p:cNvGraphicFramePr>
            <a:graphicFrameLocks noGrp="1"/>
          </p:cNvGraphicFramePr>
          <p:nvPr>
            <p:ph idx="1"/>
            <p:extLst>
              <p:ext uri="{D42A27DB-BD31-4B8C-83A1-F6EECF244321}">
                <p14:modId xmlns:p14="http://schemas.microsoft.com/office/powerpoint/2010/main" val="2872644907"/>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50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8767-4583-1348-9EDF-FD9F9ADC86B2}"/>
              </a:ext>
            </a:extLst>
          </p:cNvPr>
          <p:cNvSpPr>
            <a:spLocks noGrp="1"/>
          </p:cNvSpPr>
          <p:nvPr>
            <p:ph type="title"/>
          </p:nvPr>
        </p:nvSpPr>
        <p:spPr>
          <a:xfrm>
            <a:off x="838200" y="365125"/>
            <a:ext cx="10515600" cy="1062231"/>
          </a:xfrm>
        </p:spPr>
        <p:txBody>
          <a:bodyPr>
            <a:normAutofit fontScale="90000"/>
          </a:bodyPr>
          <a:lstStyle/>
          <a:p>
            <a:br>
              <a:rPr lang="en-US" dirty="0"/>
            </a:br>
            <a:r>
              <a:rPr lang="en-US" dirty="0"/>
              <a:t>Inventories Turnover Period</a:t>
            </a:r>
            <a:br>
              <a:rPr lang="en-US" dirty="0"/>
            </a:br>
            <a:endParaRPr lang="en-US" dirty="0"/>
          </a:p>
        </p:txBody>
      </p:sp>
      <p:sp>
        <p:nvSpPr>
          <p:cNvPr id="3" name="Content Placeholder 2">
            <a:extLst>
              <a:ext uri="{FF2B5EF4-FFF2-40B4-BE49-F238E27FC236}">
                <a16:creationId xmlns:a16="http://schemas.microsoft.com/office/drawing/2014/main" id="{ED86F4DF-D024-B341-B5CB-17B12053A0CD}"/>
              </a:ext>
            </a:extLst>
          </p:cNvPr>
          <p:cNvSpPr>
            <a:spLocks noGrp="1"/>
          </p:cNvSpPr>
          <p:nvPr>
            <p:ph idx="1"/>
          </p:nvPr>
        </p:nvSpPr>
        <p:spPr>
          <a:xfrm>
            <a:off x="838199" y="1736416"/>
            <a:ext cx="10515600" cy="2958247"/>
          </a:xfrm>
        </p:spPr>
        <p:txBody>
          <a:bodyPr/>
          <a:lstStyle/>
          <a:p>
            <a:pPr marL="0" indent="0">
              <a:buNone/>
            </a:pPr>
            <a:r>
              <a:rPr lang="en-US" dirty="0"/>
              <a:t>Inventories turnover period = 		 </a:t>
            </a:r>
            <a:r>
              <a:rPr lang="en-US" u="sng" dirty="0"/>
              <a:t>Inventories    </a:t>
            </a:r>
            <a:r>
              <a:rPr lang="en-US" dirty="0"/>
              <a:t>x   365</a:t>
            </a:r>
            <a:endParaRPr lang="en-US" u="sng" dirty="0"/>
          </a:p>
          <a:p>
            <a:pPr marL="0" indent="0">
              <a:buNone/>
            </a:pPr>
            <a:r>
              <a:rPr lang="en-US" dirty="0"/>
              <a:t>					        	Cost of sales</a:t>
            </a:r>
          </a:p>
          <a:p>
            <a:pPr marL="0" indent="0">
              <a:buNone/>
            </a:pPr>
            <a:endParaRPr lang="en-US" dirty="0"/>
          </a:p>
          <a:p>
            <a:pPr marL="0" indent="0">
              <a:buNone/>
            </a:pPr>
            <a:r>
              <a:rPr lang="en-US" dirty="0"/>
              <a:t>Inventories turnover  period =  	 </a:t>
            </a:r>
            <a:r>
              <a:rPr lang="en-US" u="sng" dirty="0"/>
              <a:t>250</a:t>
            </a:r>
            <a:r>
              <a:rPr lang="en-US" dirty="0"/>
              <a:t>  x  365    = 	58 Days</a:t>
            </a:r>
            <a:endParaRPr lang="en-US" u="sng" dirty="0"/>
          </a:p>
          <a:p>
            <a:pPr marL="0" indent="0">
              <a:buNone/>
            </a:pPr>
            <a:r>
              <a:rPr lang="en-US" dirty="0"/>
              <a:t>					1560        	</a:t>
            </a:r>
          </a:p>
        </p:txBody>
      </p:sp>
      <p:sp>
        <p:nvSpPr>
          <p:cNvPr id="6" name="TextBox 5">
            <a:extLst>
              <a:ext uri="{FF2B5EF4-FFF2-40B4-BE49-F238E27FC236}">
                <a16:creationId xmlns:a16="http://schemas.microsoft.com/office/drawing/2014/main" id="{03C17989-361A-83BB-3CC5-2C31FDE64219}"/>
              </a:ext>
            </a:extLst>
          </p:cNvPr>
          <p:cNvSpPr txBox="1"/>
          <p:nvPr/>
        </p:nvSpPr>
        <p:spPr>
          <a:xfrm>
            <a:off x="838199" y="5092656"/>
            <a:ext cx="7056863" cy="461665"/>
          </a:xfrm>
          <a:prstGeom prst="rect">
            <a:avLst/>
          </a:prstGeom>
          <a:noFill/>
        </p:spPr>
        <p:txBody>
          <a:bodyPr wrap="square" rtlCol="0">
            <a:spAutoFit/>
          </a:bodyPr>
          <a:lstStyle/>
          <a:p>
            <a:r>
              <a:rPr lang="en-US" sz="2400" dirty="0">
                <a:solidFill>
                  <a:srgbClr val="C00000"/>
                </a:solidFill>
              </a:rPr>
              <a:t>Calculate the Inventory turnover period for Last Year</a:t>
            </a:r>
          </a:p>
        </p:txBody>
      </p:sp>
      <p:sp>
        <p:nvSpPr>
          <p:cNvPr id="7" name="TextBox 6">
            <a:extLst>
              <a:ext uri="{FF2B5EF4-FFF2-40B4-BE49-F238E27FC236}">
                <a16:creationId xmlns:a16="http://schemas.microsoft.com/office/drawing/2014/main" id="{4DA2CD50-D518-5205-F5F2-E5F3699973A7}"/>
              </a:ext>
            </a:extLst>
          </p:cNvPr>
          <p:cNvSpPr txBox="1"/>
          <p:nvPr/>
        </p:nvSpPr>
        <p:spPr>
          <a:xfrm>
            <a:off x="8073224" y="5092655"/>
            <a:ext cx="1152303" cy="461665"/>
          </a:xfrm>
          <a:prstGeom prst="rect">
            <a:avLst/>
          </a:prstGeom>
          <a:noFill/>
        </p:spPr>
        <p:txBody>
          <a:bodyPr wrap="none" rtlCol="0">
            <a:spAutoFit/>
          </a:bodyPr>
          <a:lstStyle/>
          <a:p>
            <a:r>
              <a:rPr lang="en-US" sz="2400" dirty="0">
                <a:solidFill>
                  <a:srgbClr val="C00000"/>
                </a:solidFill>
              </a:rPr>
              <a:t>62 Days</a:t>
            </a:r>
          </a:p>
        </p:txBody>
      </p:sp>
      <p:sp>
        <p:nvSpPr>
          <p:cNvPr id="4" name="TextBox 3">
            <a:extLst>
              <a:ext uri="{FF2B5EF4-FFF2-40B4-BE49-F238E27FC236}">
                <a16:creationId xmlns:a16="http://schemas.microsoft.com/office/drawing/2014/main" id="{0A51E648-BE7A-1EBE-C867-64E85E1509F0}"/>
              </a:ext>
            </a:extLst>
          </p:cNvPr>
          <p:cNvSpPr txBox="1"/>
          <p:nvPr/>
        </p:nvSpPr>
        <p:spPr>
          <a:xfrm>
            <a:off x="838199" y="2846207"/>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56985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C0F6-DC2C-F647-99BC-85A2324FB05E}"/>
              </a:ext>
            </a:extLst>
          </p:cNvPr>
          <p:cNvSpPr>
            <a:spLocks noGrp="1"/>
          </p:cNvSpPr>
          <p:nvPr>
            <p:ph type="title"/>
          </p:nvPr>
        </p:nvSpPr>
        <p:spPr/>
        <p:txBody>
          <a:bodyPr>
            <a:normAutofit/>
          </a:bodyPr>
          <a:lstStyle/>
          <a:p>
            <a:r>
              <a:rPr lang="en-US" sz="4000" dirty="0"/>
              <a:t>Settlement period for trade receivables</a:t>
            </a:r>
          </a:p>
        </p:txBody>
      </p:sp>
      <p:sp>
        <p:nvSpPr>
          <p:cNvPr id="3" name="Content Placeholder 2">
            <a:extLst>
              <a:ext uri="{FF2B5EF4-FFF2-40B4-BE49-F238E27FC236}">
                <a16:creationId xmlns:a16="http://schemas.microsoft.com/office/drawing/2014/main" id="{D3E28937-9DFA-CB47-8944-6FD67C4127C5}"/>
              </a:ext>
            </a:extLst>
          </p:cNvPr>
          <p:cNvSpPr>
            <a:spLocks noGrp="1"/>
          </p:cNvSpPr>
          <p:nvPr>
            <p:ph idx="1"/>
          </p:nvPr>
        </p:nvSpPr>
        <p:spPr>
          <a:xfrm>
            <a:off x="838200" y="1825625"/>
            <a:ext cx="10515600" cy="3125516"/>
          </a:xfrm>
        </p:spPr>
        <p:txBody>
          <a:bodyPr>
            <a:normAutofit fontScale="92500" lnSpcReduction="10000"/>
          </a:bodyPr>
          <a:lstStyle/>
          <a:p>
            <a:pPr marL="0" indent="0">
              <a:buNone/>
            </a:pPr>
            <a:r>
              <a:rPr lang="en-US" dirty="0"/>
              <a:t>Settlement period for trade receivables 	=</a:t>
            </a:r>
          </a:p>
          <a:p>
            <a:pPr marL="0" indent="0">
              <a:buNone/>
            </a:pPr>
            <a:r>
              <a:rPr lang="en-US" dirty="0"/>
              <a:t>		</a:t>
            </a:r>
          </a:p>
          <a:p>
            <a:pPr marL="0" indent="0">
              <a:buNone/>
            </a:pPr>
            <a:r>
              <a:rPr lang="en-US" dirty="0"/>
              <a:t>		  </a:t>
            </a:r>
            <a:r>
              <a:rPr lang="en-US" u="sng" dirty="0"/>
              <a:t>Trade receivables</a:t>
            </a:r>
            <a:r>
              <a:rPr lang="en-US" dirty="0"/>
              <a:t>         x  365</a:t>
            </a:r>
            <a:endParaRPr lang="en-US" u="sng" dirty="0"/>
          </a:p>
          <a:p>
            <a:pPr marL="0" indent="0">
              <a:buNone/>
            </a:pPr>
            <a:r>
              <a:rPr lang="en-US" dirty="0"/>
              <a:t>		Credit sales revenue</a:t>
            </a:r>
          </a:p>
          <a:p>
            <a:pPr marL="0" indent="0">
              <a:buNone/>
            </a:pPr>
            <a:endParaRPr lang="en-US" dirty="0"/>
          </a:p>
          <a:p>
            <a:pPr marL="0" indent="0">
              <a:buNone/>
            </a:pPr>
            <a:r>
              <a:rPr lang="en-US" sz="2400" dirty="0"/>
              <a:t>Settlement period for trade receivables </a:t>
            </a:r>
            <a:r>
              <a:rPr lang="en-US" dirty="0"/>
              <a:t>=  	 </a:t>
            </a:r>
            <a:r>
              <a:rPr lang="en-US" u="sng" dirty="0"/>
              <a:t>105</a:t>
            </a:r>
            <a:r>
              <a:rPr lang="en-US" dirty="0"/>
              <a:t>    x  365  = 15 Days</a:t>
            </a:r>
            <a:endParaRPr lang="en-US" u="sng" dirty="0"/>
          </a:p>
          <a:p>
            <a:pPr marL="0" indent="0">
              <a:buNone/>
            </a:pPr>
            <a:r>
              <a:rPr lang="en-US" dirty="0"/>
              <a:t>						2600</a:t>
            </a:r>
          </a:p>
          <a:p>
            <a:pPr marL="0" indent="0">
              <a:buNone/>
            </a:pPr>
            <a:endParaRPr lang="en-US" dirty="0"/>
          </a:p>
        </p:txBody>
      </p:sp>
      <p:sp>
        <p:nvSpPr>
          <p:cNvPr id="6" name="TextBox 5">
            <a:extLst>
              <a:ext uri="{FF2B5EF4-FFF2-40B4-BE49-F238E27FC236}">
                <a16:creationId xmlns:a16="http://schemas.microsoft.com/office/drawing/2014/main" id="{6BF656DF-04B3-E289-576C-F399DD22AD77}"/>
              </a:ext>
            </a:extLst>
          </p:cNvPr>
          <p:cNvSpPr txBox="1"/>
          <p:nvPr/>
        </p:nvSpPr>
        <p:spPr>
          <a:xfrm>
            <a:off x="838199" y="5092656"/>
            <a:ext cx="8339255" cy="461665"/>
          </a:xfrm>
          <a:prstGeom prst="rect">
            <a:avLst/>
          </a:prstGeom>
          <a:noFill/>
        </p:spPr>
        <p:txBody>
          <a:bodyPr wrap="square" rtlCol="0">
            <a:spAutoFit/>
          </a:bodyPr>
          <a:lstStyle/>
          <a:p>
            <a:r>
              <a:rPr lang="en-US" sz="2400" dirty="0">
                <a:solidFill>
                  <a:srgbClr val="C00000"/>
                </a:solidFill>
              </a:rPr>
              <a:t>Calculate the Settlement period for trade receivables for Last Year</a:t>
            </a:r>
          </a:p>
        </p:txBody>
      </p:sp>
      <p:sp>
        <p:nvSpPr>
          <p:cNvPr id="7" name="TextBox 6">
            <a:extLst>
              <a:ext uri="{FF2B5EF4-FFF2-40B4-BE49-F238E27FC236}">
                <a16:creationId xmlns:a16="http://schemas.microsoft.com/office/drawing/2014/main" id="{DAD42F90-090B-EF0E-F3BF-E7AC3124E4A0}"/>
              </a:ext>
            </a:extLst>
          </p:cNvPr>
          <p:cNvSpPr txBox="1"/>
          <p:nvPr/>
        </p:nvSpPr>
        <p:spPr>
          <a:xfrm>
            <a:off x="9455975" y="5111507"/>
            <a:ext cx="1152303" cy="461665"/>
          </a:xfrm>
          <a:prstGeom prst="rect">
            <a:avLst/>
          </a:prstGeom>
          <a:noFill/>
        </p:spPr>
        <p:txBody>
          <a:bodyPr wrap="none" rtlCol="0">
            <a:spAutoFit/>
          </a:bodyPr>
          <a:lstStyle/>
          <a:p>
            <a:r>
              <a:rPr lang="en-US" sz="2400" dirty="0">
                <a:solidFill>
                  <a:srgbClr val="C00000"/>
                </a:solidFill>
              </a:rPr>
              <a:t>15 Days</a:t>
            </a:r>
          </a:p>
        </p:txBody>
      </p:sp>
      <p:sp>
        <p:nvSpPr>
          <p:cNvPr id="4" name="TextBox 3">
            <a:extLst>
              <a:ext uri="{FF2B5EF4-FFF2-40B4-BE49-F238E27FC236}">
                <a16:creationId xmlns:a16="http://schemas.microsoft.com/office/drawing/2014/main" id="{7D82CD95-642A-BDF0-F80F-A7EE252A95B0}"/>
              </a:ext>
            </a:extLst>
          </p:cNvPr>
          <p:cNvSpPr txBox="1"/>
          <p:nvPr/>
        </p:nvSpPr>
        <p:spPr>
          <a:xfrm>
            <a:off x="838199" y="3584744"/>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256016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B10E-A47B-B741-BD5D-B69BD6DEB1AE}"/>
              </a:ext>
            </a:extLst>
          </p:cNvPr>
          <p:cNvSpPr>
            <a:spLocks noGrp="1"/>
          </p:cNvSpPr>
          <p:nvPr>
            <p:ph type="title"/>
          </p:nvPr>
        </p:nvSpPr>
        <p:spPr/>
        <p:txBody>
          <a:bodyPr>
            <a:normAutofit fontScale="90000"/>
          </a:bodyPr>
          <a:lstStyle/>
          <a:p>
            <a:br>
              <a:rPr lang="en-US" dirty="0"/>
            </a:br>
            <a:r>
              <a:rPr lang="en-US" dirty="0"/>
              <a:t>Settlement period for trade payables</a:t>
            </a:r>
            <a:br>
              <a:rPr lang="en-US" dirty="0"/>
            </a:br>
            <a:endParaRPr lang="en-US" dirty="0"/>
          </a:p>
        </p:txBody>
      </p:sp>
      <p:sp>
        <p:nvSpPr>
          <p:cNvPr id="3" name="Content Placeholder 2">
            <a:extLst>
              <a:ext uri="{FF2B5EF4-FFF2-40B4-BE49-F238E27FC236}">
                <a16:creationId xmlns:a16="http://schemas.microsoft.com/office/drawing/2014/main" id="{CE122A18-6338-F54B-8810-70859BF43F7A}"/>
              </a:ext>
            </a:extLst>
          </p:cNvPr>
          <p:cNvSpPr>
            <a:spLocks noGrp="1"/>
          </p:cNvSpPr>
          <p:nvPr>
            <p:ph idx="1"/>
          </p:nvPr>
        </p:nvSpPr>
        <p:spPr>
          <a:xfrm>
            <a:off x="838200" y="1825625"/>
            <a:ext cx="10515600" cy="3082706"/>
          </a:xfrm>
        </p:spPr>
        <p:txBody>
          <a:bodyPr>
            <a:normAutofit fontScale="92500" lnSpcReduction="10000"/>
          </a:bodyPr>
          <a:lstStyle/>
          <a:p>
            <a:pPr marL="0" indent="0">
              <a:buNone/>
            </a:pPr>
            <a:endParaRPr lang="en-US" dirty="0"/>
          </a:p>
          <a:p>
            <a:pPr marL="0" indent="0">
              <a:buNone/>
            </a:pPr>
            <a:r>
              <a:rPr lang="en-US" dirty="0"/>
              <a:t>Settlement period for trade payables =</a:t>
            </a:r>
          </a:p>
          <a:p>
            <a:pPr marL="0" indent="0">
              <a:buNone/>
            </a:pPr>
            <a:r>
              <a:rPr lang="en-US" dirty="0"/>
              <a:t>		</a:t>
            </a:r>
            <a:r>
              <a:rPr lang="en-US" u="sng" dirty="0"/>
              <a:t>Trade payables</a:t>
            </a:r>
            <a:r>
              <a:rPr lang="en-US" dirty="0"/>
              <a:t>     x   365</a:t>
            </a:r>
            <a:endParaRPr lang="en-US" u="sng" dirty="0"/>
          </a:p>
          <a:p>
            <a:pPr marL="0" indent="0">
              <a:buNone/>
            </a:pPr>
            <a:r>
              <a:rPr lang="en-US" dirty="0"/>
              <a:t>	          Credit purchases</a:t>
            </a:r>
          </a:p>
          <a:p>
            <a:pPr marL="0" indent="0">
              <a:buNone/>
            </a:pPr>
            <a:endParaRPr lang="en-US" dirty="0"/>
          </a:p>
          <a:p>
            <a:pPr marL="0" indent="0">
              <a:buNone/>
            </a:pPr>
            <a:r>
              <a:rPr lang="en-US" sz="2400" dirty="0"/>
              <a:t>Settlement period for trade payables  </a:t>
            </a:r>
            <a:r>
              <a:rPr lang="en-US" dirty="0"/>
              <a:t>=   	 </a:t>
            </a:r>
            <a:r>
              <a:rPr lang="en-US" u="sng" dirty="0"/>
              <a:t>300</a:t>
            </a:r>
            <a:r>
              <a:rPr lang="en-US" dirty="0"/>
              <a:t>  x  365 = 70 Days</a:t>
            </a:r>
            <a:endParaRPr lang="en-US" u="sng" dirty="0"/>
          </a:p>
          <a:p>
            <a:pPr marL="0" indent="0">
              <a:buNone/>
            </a:pPr>
            <a:r>
              <a:rPr lang="en-US" dirty="0"/>
              <a:t>					      	1560</a:t>
            </a:r>
          </a:p>
          <a:p>
            <a:pPr marL="0" indent="0">
              <a:buNone/>
            </a:pPr>
            <a:endParaRPr lang="en-US" dirty="0"/>
          </a:p>
        </p:txBody>
      </p:sp>
      <p:sp>
        <p:nvSpPr>
          <p:cNvPr id="6" name="TextBox 5">
            <a:extLst>
              <a:ext uri="{FF2B5EF4-FFF2-40B4-BE49-F238E27FC236}">
                <a16:creationId xmlns:a16="http://schemas.microsoft.com/office/drawing/2014/main" id="{538CF586-7723-3F2A-6072-3AE16E13AA86}"/>
              </a:ext>
            </a:extLst>
          </p:cNvPr>
          <p:cNvSpPr txBox="1"/>
          <p:nvPr/>
        </p:nvSpPr>
        <p:spPr>
          <a:xfrm>
            <a:off x="838199" y="5092656"/>
            <a:ext cx="8339255" cy="461665"/>
          </a:xfrm>
          <a:prstGeom prst="rect">
            <a:avLst/>
          </a:prstGeom>
          <a:noFill/>
        </p:spPr>
        <p:txBody>
          <a:bodyPr wrap="square" rtlCol="0">
            <a:spAutoFit/>
          </a:bodyPr>
          <a:lstStyle/>
          <a:p>
            <a:r>
              <a:rPr lang="en-US" sz="2400" dirty="0">
                <a:solidFill>
                  <a:srgbClr val="C00000"/>
                </a:solidFill>
              </a:rPr>
              <a:t>Calculate the Settlement period for trade payables for Last Year</a:t>
            </a:r>
          </a:p>
        </p:txBody>
      </p:sp>
      <p:sp>
        <p:nvSpPr>
          <p:cNvPr id="7" name="TextBox 6">
            <a:extLst>
              <a:ext uri="{FF2B5EF4-FFF2-40B4-BE49-F238E27FC236}">
                <a16:creationId xmlns:a16="http://schemas.microsoft.com/office/drawing/2014/main" id="{69049D49-55BB-C4E3-3DE5-481924745237}"/>
              </a:ext>
            </a:extLst>
          </p:cNvPr>
          <p:cNvSpPr txBox="1"/>
          <p:nvPr/>
        </p:nvSpPr>
        <p:spPr>
          <a:xfrm>
            <a:off x="9433672" y="5092656"/>
            <a:ext cx="1152303" cy="461665"/>
          </a:xfrm>
          <a:prstGeom prst="rect">
            <a:avLst/>
          </a:prstGeom>
          <a:noFill/>
        </p:spPr>
        <p:txBody>
          <a:bodyPr wrap="none" rtlCol="0">
            <a:spAutoFit/>
          </a:bodyPr>
          <a:lstStyle/>
          <a:p>
            <a:r>
              <a:rPr lang="en-US" sz="2400" dirty="0">
                <a:solidFill>
                  <a:srgbClr val="C00000"/>
                </a:solidFill>
              </a:rPr>
              <a:t>58 Days</a:t>
            </a:r>
          </a:p>
        </p:txBody>
      </p:sp>
      <p:sp>
        <p:nvSpPr>
          <p:cNvPr id="4" name="TextBox 3">
            <a:extLst>
              <a:ext uri="{FF2B5EF4-FFF2-40B4-BE49-F238E27FC236}">
                <a16:creationId xmlns:a16="http://schemas.microsoft.com/office/drawing/2014/main" id="{01A94655-6004-B77D-9585-3BF1FB190212}"/>
              </a:ext>
            </a:extLst>
          </p:cNvPr>
          <p:cNvSpPr txBox="1"/>
          <p:nvPr/>
        </p:nvSpPr>
        <p:spPr>
          <a:xfrm>
            <a:off x="838199" y="3562441"/>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97920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272F08-385E-9B68-BE98-E5920180FF28}"/>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101F2-ED81-E540-B1D6-31B4AB5D08C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Learning Outcomes</a:t>
            </a:r>
          </a:p>
        </p:txBody>
      </p:sp>
      <p:graphicFrame>
        <p:nvGraphicFramePr>
          <p:cNvPr id="7" name="TextBox 4">
            <a:extLst>
              <a:ext uri="{FF2B5EF4-FFF2-40B4-BE49-F238E27FC236}">
                <a16:creationId xmlns:a16="http://schemas.microsoft.com/office/drawing/2014/main" id="{660AB694-F92F-8084-617B-85A4F0408D5D}"/>
              </a:ext>
            </a:extLst>
          </p:cNvPr>
          <p:cNvGraphicFramePr/>
          <p:nvPr>
            <p:extLst>
              <p:ext uri="{D42A27DB-BD31-4B8C-83A1-F6EECF244321}">
                <p14:modId xmlns:p14="http://schemas.microsoft.com/office/powerpoint/2010/main" val="1866310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7825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1478-317C-304B-B546-730DBED2FEA3}"/>
              </a:ext>
            </a:extLst>
          </p:cNvPr>
          <p:cNvSpPr>
            <a:spLocks noGrp="1"/>
          </p:cNvSpPr>
          <p:nvPr>
            <p:ph type="title"/>
          </p:nvPr>
        </p:nvSpPr>
        <p:spPr/>
        <p:txBody>
          <a:bodyPr>
            <a:normAutofit fontScale="90000"/>
          </a:bodyPr>
          <a:lstStyle/>
          <a:p>
            <a:br>
              <a:rPr lang="en-US" dirty="0"/>
            </a:br>
            <a:r>
              <a:rPr lang="en-US" dirty="0"/>
              <a:t>Sales revenue per employee</a:t>
            </a:r>
            <a:br>
              <a:rPr lang="en-US" dirty="0"/>
            </a:br>
            <a:endParaRPr lang="en-US" dirty="0"/>
          </a:p>
        </p:txBody>
      </p:sp>
      <p:sp>
        <p:nvSpPr>
          <p:cNvPr id="3" name="Content Placeholder 2">
            <a:extLst>
              <a:ext uri="{FF2B5EF4-FFF2-40B4-BE49-F238E27FC236}">
                <a16:creationId xmlns:a16="http://schemas.microsoft.com/office/drawing/2014/main" id="{C3A58074-9DFD-FA46-82C7-AE14E78F8F66}"/>
              </a:ext>
            </a:extLst>
          </p:cNvPr>
          <p:cNvSpPr>
            <a:spLocks noGrp="1"/>
          </p:cNvSpPr>
          <p:nvPr>
            <p:ph idx="1"/>
          </p:nvPr>
        </p:nvSpPr>
        <p:spPr>
          <a:xfrm>
            <a:off x="838200" y="2372035"/>
            <a:ext cx="10515600" cy="1765068"/>
          </a:xfrm>
        </p:spPr>
        <p:txBody>
          <a:bodyPr/>
          <a:lstStyle/>
          <a:p>
            <a:pPr marL="0" indent="0">
              <a:buNone/>
            </a:pPr>
            <a:endParaRPr lang="en-US" dirty="0"/>
          </a:p>
          <a:p>
            <a:pPr marL="0" indent="0">
              <a:buNone/>
            </a:pPr>
            <a:r>
              <a:rPr lang="en-US" dirty="0"/>
              <a:t>Sales revenue per employee = 		</a:t>
            </a:r>
            <a:r>
              <a:rPr lang="en-US" u="sng" dirty="0"/>
              <a:t>Sales revenue</a:t>
            </a:r>
          </a:p>
          <a:p>
            <a:pPr marL="0" indent="0">
              <a:buNone/>
            </a:pPr>
            <a:r>
              <a:rPr lang="en-US" dirty="0"/>
              <a:t>					      Number of employees</a:t>
            </a:r>
          </a:p>
          <a:p>
            <a:pPr marL="0" indent="0">
              <a:buNone/>
            </a:pPr>
            <a:endParaRPr lang="en-US" dirty="0"/>
          </a:p>
        </p:txBody>
      </p:sp>
    </p:spTree>
    <p:extLst>
      <p:ext uri="{BB962C8B-B14F-4D97-AF65-F5344CB8AC3E}">
        <p14:creationId xmlns:p14="http://schemas.microsoft.com/office/powerpoint/2010/main" val="287471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189F-4689-2844-80F0-73818CEE65FA}"/>
              </a:ext>
            </a:extLst>
          </p:cNvPr>
          <p:cNvSpPr>
            <a:spLocks noGrp="1"/>
          </p:cNvSpPr>
          <p:nvPr>
            <p:ph type="title"/>
          </p:nvPr>
        </p:nvSpPr>
        <p:spPr>
          <a:xfrm>
            <a:off x="838200" y="365126"/>
            <a:ext cx="10515600" cy="833054"/>
          </a:xfrm>
        </p:spPr>
        <p:txBody>
          <a:bodyPr/>
          <a:lstStyle/>
          <a:p>
            <a:r>
              <a:rPr lang="en-US" dirty="0"/>
              <a:t>Efficiency/Activity ratios </a:t>
            </a:r>
            <a:r>
              <a:rPr lang="en-US" dirty="0" err="1"/>
              <a:t>summarised</a:t>
            </a:r>
            <a:endParaRPr lang="en-US" dirty="0"/>
          </a:p>
        </p:txBody>
      </p:sp>
      <p:graphicFrame>
        <p:nvGraphicFramePr>
          <p:cNvPr id="4" name="Table 4">
            <a:extLst>
              <a:ext uri="{FF2B5EF4-FFF2-40B4-BE49-F238E27FC236}">
                <a16:creationId xmlns:a16="http://schemas.microsoft.com/office/drawing/2014/main" id="{D911EBAD-4A69-4647-A69C-D9104B130CC1}"/>
              </a:ext>
            </a:extLst>
          </p:cNvPr>
          <p:cNvGraphicFramePr>
            <a:graphicFrameLocks noGrp="1"/>
          </p:cNvGraphicFramePr>
          <p:nvPr>
            <p:ph idx="1"/>
            <p:extLst>
              <p:ext uri="{D42A27DB-BD31-4B8C-83A1-F6EECF244321}">
                <p14:modId xmlns:p14="http://schemas.microsoft.com/office/powerpoint/2010/main" val="1269085293"/>
              </p:ext>
            </p:extLst>
          </p:nvPr>
        </p:nvGraphicFramePr>
        <p:xfrm>
          <a:off x="3178098" y="1459604"/>
          <a:ext cx="6046043" cy="2651760"/>
        </p:xfrm>
        <a:graphic>
          <a:graphicData uri="http://schemas.openxmlformats.org/drawingml/2006/table">
            <a:tbl>
              <a:tblPr firstRow="1" bandRow="1">
                <a:tableStyleId>{5C22544A-7EE6-4342-B048-85BDC9FD1C3A}</a:tableStyleId>
              </a:tblPr>
              <a:tblGrid>
                <a:gridCol w="3397435">
                  <a:extLst>
                    <a:ext uri="{9D8B030D-6E8A-4147-A177-3AD203B41FA5}">
                      <a16:colId xmlns:a16="http://schemas.microsoft.com/office/drawing/2014/main" val="2115470957"/>
                    </a:ext>
                  </a:extLst>
                </a:gridCol>
                <a:gridCol w="1261241">
                  <a:extLst>
                    <a:ext uri="{9D8B030D-6E8A-4147-A177-3AD203B41FA5}">
                      <a16:colId xmlns:a16="http://schemas.microsoft.com/office/drawing/2014/main" val="3116196065"/>
                    </a:ext>
                  </a:extLst>
                </a:gridCol>
                <a:gridCol w="1387367">
                  <a:extLst>
                    <a:ext uri="{9D8B030D-6E8A-4147-A177-3AD203B41FA5}">
                      <a16:colId xmlns:a16="http://schemas.microsoft.com/office/drawing/2014/main" val="3003470747"/>
                    </a:ext>
                  </a:extLst>
                </a:gridCol>
              </a:tblGrid>
              <a:tr h="305197">
                <a:tc>
                  <a:txBody>
                    <a:bodyPr/>
                    <a:lstStyle/>
                    <a:p>
                      <a:pPr algn="ctr"/>
                      <a:endParaRPr lang="en-US" dirty="0"/>
                    </a:p>
                  </a:txBody>
                  <a:tcPr/>
                </a:tc>
                <a:tc>
                  <a:txBody>
                    <a:bodyPr/>
                    <a:lstStyle/>
                    <a:p>
                      <a:pPr algn="ctr"/>
                      <a:r>
                        <a:rPr lang="en-US" dirty="0"/>
                        <a:t>Year before last</a:t>
                      </a:r>
                    </a:p>
                  </a:txBody>
                  <a:tcPr/>
                </a:tc>
                <a:tc>
                  <a:txBody>
                    <a:bodyPr/>
                    <a:lstStyle/>
                    <a:p>
                      <a:pPr algn="ctr"/>
                      <a:r>
                        <a:rPr lang="en-US" dirty="0"/>
                        <a:t>Last year</a:t>
                      </a:r>
                    </a:p>
                  </a:txBody>
                  <a:tcPr/>
                </a:tc>
                <a:extLst>
                  <a:ext uri="{0D108BD9-81ED-4DB2-BD59-A6C34878D82A}">
                    <a16:rowId xmlns:a16="http://schemas.microsoft.com/office/drawing/2014/main" val="2134034710"/>
                  </a:ext>
                </a:extLst>
              </a:tr>
              <a:tr h="305197">
                <a:tc>
                  <a:txBody>
                    <a:bodyPr/>
                    <a:lstStyle/>
                    <a:p>
                      <a:pPr algn="ctr"/>
                      <a:r>
                        <a:rPr lang="en-US" dirty="0"/>
                        <a:t>Average inventories turnover </a:t>
                      </a:r>
                    </a:p>
                  </a:txBody>
                  <a:tcPr/>
                </a:tc>
                <a:tc>
                  <a:txBody>
                    <a:bodyPr/>
                    <a:lstStyle/>
                    <a:p>
                      <a:pPr algn="ctr"/>
                      <a:r>
                        <a:rPr lang="en-US" dirty="0"/>
                        <a:t>58 days</a:t>
                      </a:r>
                    </a:p>
                  </a:txBody>
                  <a:tcPr/>
                </a:tc>
                <a:tc>
                  <a:txBody>
                    <a:bodyPr/>
                    <a:lstStyle/>
                    <a:p>
                      <a:pPr algn="ctr"/>
                      <a:r>
                        <a:rPr lang="en-US" dirty="0"/>
                        <a:t>62 days</a:t>
                      </a:r>
                    </a:p>
                  </a:txBody>
                  <a:tcPr/>
                </a:tc>
                <a:extLst>
                  <a:ext uri="{0D108BD9-81ED-4DB2-BD59-A6C34878D82A}">
                    <a16:rowId xmlns:a16="http://schemas.microsoft.com/office/drawing/2014/main" val="392087871"/>
                  </a:ext>
                </a:extLst>
              </a:tr>
              <a:tr h="305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Settlement period for trade receivables</a:t>
                      </a:r>
                    </a:p>
                  </a:txBody>
                  <a:tcPr/>
                </a:tc>
                <a:tc>
                  <a:txBody>
                    <a:bodyPr/>
                    <a:lstStyle/>
                    <a:p>
                      <a:pPr algn="ctr"/>
                      <a:r>
                        <a:rPr lang="en-US" dirty="0"/>
                        <a:t>15 days</a:t>
                      </a:r>
                    </a:p>
                  </a:txBody>
                  <a:tcPr/>
                </a:tc>
                <a:tc>
                  <a:txBody>
                    <a:bodyPr/>
                    <a:lstStyle/>
                    <a:p>
                      <a:pPr algn="ctr"/>
                      <a:r>
                        <a:rPr lang="en-US" dirty="0"/>
                        <a:t>15 days</a:t>
                      </a:r>
                    </a:p>
                  </a:txBody>
                  <a:tcPr/>
                </a:tc>
                <a:extLst>
                  <a:ext uri="{0D108BD9-81ED-4DB2-BD59-A6C34878D82A}">
                    <a16:rowId xmlns:a16="http://schemas.microsoft.com/office/drawing/2014/main" val="1670113346"/>
                  </a:ext>
                </a:extLst>
              </a:tr>
              <a:tr h="305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Settlement period for trade payables</a:t>
                      </a:r>
                    </a:p>
                  </a:txBody>
                  <a:tcPr/>
                </a:tc>
                <a:tc>
                  <a:txBody>
                    <a:bodyPr/>
                    <a:lstStyle/>
                    <a:p>
                      <a:pPr algn="ctr"/>
                      <a:r>
                        <a:rPr lang="en-US" dirty="0"/>
                        <a:t>70 days</a:t>
                      </a:r>
                    </a:p>
                  </a:txBody>
                  <a:tcPr/>
                </a:tc>
                <a:tc>
                  <a:txBody>
                    <a:bodyPr/>
                    <a:lstStyle/>
                    <a:p>
                      <a:pPr algn="ctr"/>
                      <a:r>
                        <a:rPr lang="en-US" dirty="0"/>
                        <a:t>58 days</a:t>
                      </a:r>
                    </a:p>
                  </a:txBody>
                  <a:tcPr/>
                </a:tc>
                <a:extLst>
                  <a:ext uri="{0D108BD9-81ED-4DB2-BD59-A6C34878D82A}">
                    <a16:rowId xmlns:a16="http://schemas.microsoft.com/office/drawing/2014/main" val="938000816"/>
                  </a:ext>
                </a:extLst>
              </a:tr>
              <a:tr h="305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Sales revenue per employee</a:t>
                      </a:r>
                    </a:p>
                  </a:txBody>
                  <a:tcPr/>
                </a:tc>
                <a:tc>
                  <a:txBody>
                    <a:bodyPr/>
                    <a:lstStyle/>
                    <a:p>
                      <a:pPr algn="ctr"/>
                      <a:r>
                        <a:rPr lang="en-US" dirty="0"/>
                        <a:t>N/A</a:t>
                      </a:r>
                    </a:p>
                  </a:txBody>
                  <a:tcPr/>
                </a:tc>
                <a:tc>
                  <a:txBody>
                    <a:bodyPr/>
                    <a:lstStyle/>
                    <a:p>
                      <a:pPr algn="ctr"/>
                      <a:r>
                        <a:rPr lang="en-US" dirty="0"/>
                        <a:t>N/A</a:t>
                      </a:r>
                    </a:p>
                  </a:txBody>
                  <a:tcPr/>
                </a:tc>
                <a:extLst>
                  <a:ext uri="{0D108BD9-81ED-4DB2-BD59-A6C34878D82A}">
                    <a16:rowId xmlns:a16="http://schemas.microsoft.com/office/drawing/2014/main" val="1799476498"/>
                  </a:ext>
                </a:extLst>
              </a:tr>
            </a:tbl>
          </a:graphicData>
        </a:graphic>
      </p:graphicFrame>
      <p:sp>
        <p:nvSpPr>
          <p:cNvPr id="8" name="TextBox 7">
            <a:extLst>
              <a:ext uri="{FF2B5EF4-FFF2-40B4-BE49-F238E27FC236}">
                <a16:creationId xmlns:a16="http://schemas.microsoft.com/office/drawing/2014/main" id="{96EA2556-D8C0-7D45-BFDA-EE9DE6114219}"/>
              </a:ext>
            </a:extLst>
          </p:cNvPr>
          <p:cNvSpPr txBox="1"/>
          <p:nvPr/>
        </p:nvSpPr>
        <p:spPr>
          <a:xfrm>
            <a:off x="725042" y="4738548"/>
            <a:ext cx="9803196" cy="1200329"/>
          </a:xfrm>
          <a:prstGeom prst="rect">
            <a:avLst/>
          </a:prstGeom>
          <a:noFill/>
        </p:spPr>
        <p:txBody>
          <a:bodyPr wrap="none" rtlCol="0">
            <a:spAutoFit/>
          </a:bodyPr>
          <a:lstStyle/>
          <a:p>
            <a:pPr marL="285750" indent="-285750">
              <a:buFont typeface="Arial" panose="020B0604020202020204" pitchFamily="34" charset="0"/>
              <a:buChar char="•"/>
            </a:pPr>
            <a:r>
              <a:rPr lang="en-US" dirty="0"/>
              <a:t>Inventories turnover period maintained</a:t>
            </a:r>
          </a:p>
          <a:p>
            <a:pPr marL="285750" indent="-285750">
              <a:buFont typeface="Arial" panose="020B0604020202020204" pitchFamily="34" charset="0"/>
              <a:buChar char="•"/>
            </a:pPr>
            <a:r>
              <a:rPr lang="en-US" dirty="0"/>
              <a:t>Trade receivables settlement period maintained/shorter trade payables settlement period – careful </a:t>
            </a:r>
          </a:p>
          <a:p>
            <a:r>
              <a:rPr lang="en-US" dirty="0"/>
              <a:t>	about goodwill</a:t>
            </a:r>
          </a:p>
          <a:p>
            <a:pPr marL="285750" indent="-285750">
              <a:buFont typeface="Arial" panose="020B0604020202020204" pitchFamily="34" charset="0"/>
              <a:buChar char="•"/>
            </a:pPr>
            <a:r>
              <a:rPr lang="en-US" dirty="0"/>
              <a:t>All results need to be compared with planned targets set</a:t>
            </a:r>
          </a:p>
        </p:txBody>
      </p:sp>
    </p:spTree>
    <p:extLst>
      <p:ext uri="{BB962C8B-B14F-4D97-AF65-F5344CB8AC3E}">
        <p14:creationId xmlns:p14="http://schemas.microsoft.com/office/powerpoint/2010/main" val="175546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F15E7-E155-6C48-AE6B-9A003939CEB1}"/>
              </a:ext>
            </a:extLst>
          </p:cNvPr>
          <p:cNvSpPr>
            <a:spLocks noGrp="1"/>
          </p:cNvSpPr>
          <p:nvPr>
            <p:ph type="title"/>
          </p:nvPr>
        </p:nvSpPr>
        <p:spPr>
          <a:xfrm>
            <a:off x="4553733" y="548465"/>
            <a:ext cx="6798541" cy="975536"/>
          </a:xfrm>
        </p:spPr>
        <p:txBody>
          <a:bodyPr anchor="b">
            <a:normAutofit/>
          </a:bodyPr>
          <a:lstStyle/>
          <a:p>
            <a:r>
              <a:rPr lang="en-US" dirty="0"/>
              <a:t>Liquidity ratios</a:t>
            </a:r>
          </a:p>
        </p:txBody>
      </p:sp>
      <p:pic>
        <p:nvPicPr>
          <p:cNvPr id="5" name="Picture 4" descr="Magnifying glass showing decling performance">
            <a:extLst>
              <a:ext uri="{FF2B5EF4-FFF2-40B4-BE49-F238E27FC236}">
                <a16:creationId xmlns:a16="http://schemas.microsoft.com/office/drawing/2014/main" id="{16DA518F-14F6-97B8-E709-52EE4D98719E}"/>
              </a:ext>
            </a:extLst>
          </p:cNvPr>
          <p:cNvPicPr>
            <a:picLocks noChangeAspect="1"/>
          </p:cNvPicPr>
          <p:nvPr/>
        </p:nvPicPr>
        <p:blipFill rotWithShape="1">
          <a:blip r:embed="rId2"/>
          <a:srcRect l="14295" r="44859"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A973999E-69D4-3C48-B701-4EE4E3CA6665}"/>
              </a:ext>
            </a:extLst>
          </p:cNvPr>
          <p:cNvSpPr>
            <a:spLocks noGrp="1"/>
          </p:cNvSpPr>
          <p:nvPr>
            <p:ph idx="1"/>
          </p:nvPr>
        </p:nvSpPr>
        <p:spPr>
          <a:xfrm>
            <a:off x="4673477" y="2072466"/>
            <a:ext cx="6798539" cy="3971143"/>
          </a:xfrm>
        </p:spPr>
        <p:txBody>
          <a:bodyPr>
            <a:normAutofit/>
          </a:bodyPr>
          <a:lstStyle/>
          <a:p>
            <a:r>
              <a:rPr lang="en-US" sz="3600" dirty="0"/>
              <a:t>Current ratio</a:t>
            </a:r>
          </a:p>
          <a:p>
            <a:r>
              <a:rPr lang="en-US" sz="3600" dirty="0"/>
              <a:t>Acid test ratio</a:t>
            </a:r>
          </a:p>
          <a:p>
            <a:r>
              <a:rPr lang="en-US" sz="3600" dirty="0"/>
              <a:t>Gearing ratio</a:t>
            </a:r>
          </a:p>
          <a:p>
            <a:r>
              <a:rPr lang="en-US" sz="3600" dirty="0"/>
              <a:t>Interest cover ratio</a:t>
            </a:r>
          </a:p>
          <a:p>
            <a:pPr marL="0" indent="0">
              <a:buNone/>
            </a:pPr>
            <a:endParaRPr lang="en-US" sz="2000" dirty="0"/>
          </a:p>
        </p:txBody>
      </p:sp>
    </p:spTree>
    <p:extLst>
      <p:ext uri="{BB962C8B-B14F-4D97-AF65-F5344CB8AC3E}">
        <p14:creationId xmlns:p14="http://schemas.microsoft.com/office/powerpoint/2010/main" val="306705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A758-A9C5-BA45-905C-A91ED270EA39}"/>
              </a:ext>
            </a:extLst>
          </p:cNvPr>
          <p:cNvSpPr>
            <a:spLocks noGrp="1"/>
          </p:cNvSpPr>
          <p:nvPr>
            <p:ph type="title"/>
          </p:nvPr>
        </p:nvSpPr>
        <p:spPr/>
        <p:txBody>
          <a:bodyPr/>
          <a:lstStyle/>
          <a:p>
            <a:r>
              <a:rPr lang="en-US" dirty="0"/>
              <a:t>Current ratio</a:t>
            </a:r>
          </a:p>
        </p:txBody>
      </p:sp>
      <p:sp>
        <p:nvSpPr>
          <p:cNvPr id="3" name="Content Placeholder 2">
            <a:extLst>
              <a:ext uri="{FF2B5EF4-FFF2-40B4-BE49-F238E27FC236}">
                <a16:creationId xmlns:a16="http://schemas.microsoft.com/office/drawing/2014/main" id="{1BDB39FE-9441-9D44-B0E5-90A09A3B2528}"/>
              </a:ext>
            </a:extLst>
          </p:cNvPr>
          <p:cNvSpPr>
            <a:spLocks noGrp="1"/>
          </p:cNvSpPr>
          <p:nvPr>
            <p:ph idx="1"/>
          </p:nvPr>
        </p:nvSpPr>
        <p:spPr/>
        <p:txBody>
          <a:bodyPr/>
          <a:lstStyle/>
          <a:p>
            <a:pPr marL="0" indent="0">
              <a:buNone/>
            </a:pPr>
            <a:r>
              <a:rPr lang="en-US" dirty="0"/>
              <a:t> </a:t>
            </a:r>
          </a:p>
          <a:p>
            <a:pPr marL="0" indent="0">
              <a:buNone/>
            </a:pPr>
            <a:r>
              <a:rPr lang="en-US" dirty="0"/>
              <a:t>		Current ratio =	</a:t>
            </a:r>
            <a:r>
              <a:rPr lang="en-US" u="sng" dirty="0"/>
              <a:t>Current assets </a:t>
            </a:r>
          </a:p>
          <a:p>
            <a:pPr marL="0" indent="0">
              <a:buNone/>
            </a:pPr>
            <a:r>
              <a:rPr lang="en-US" dirty="0"/>
              <a:t>					Current liabilities</a:t>
            </a:r>
          </a:p>
          <a:p>
            <a:pPr marL="0" indent="0">
              <a:buNone/>
            </a:pPr>
            <a:endParaRPr lang="en-US" dirty="0"/>
          </a:p>
          <a:p>
            <a:pPr marL="0" indent="0">
              <a:buNone/>
            </a:pPr>
            <a:r>
              <a:rPr lang="en-US" dirty="0"/>
              <a:t>		 Current ratio = 	</a:t>
            </a:r>
            <a:r>
              <a:rPr lang="en-US" u="sng" dirty="0"/>
              <a:t>735</a:t>
            </a:r>
            <a:r>
              <a:rPr lang="en-US" dirty="0"/>
              <a:t>	=	1.8 or (1.8:1)</a:t>
            </a:r>
            <a:endParaRPr lang="en-US" u="sng" dirty="0"/>
          </a:p>
          <a:p>
            <a:pPr marL="0" indent="0">
              <a:buNone/>
            </a:pPr>
            <a:r>
              <a:rPr lang="en-US" dirty="0"/>
              <a:t>					400</a:t>
            </a:r>
          </a:p>
        </p:txBody>
      </p:sp>
      <p:sp>
        <p:nvSpPr>
          <p:cNvPr id="6" name="TextBox 5">
            <a:extLst>
              <a:ext uri="{FF2B5EF4-FFF2-40B4-BE49-F238E27FC236}">
                <a16:creationId xmlns:a16="http://schemas.microsoft.com/office/drawing/2014/main" id="{E163C3B2-68AF-094C-2CC3-81873371CB0A}"/>
              </a:ext>
            </a:extLst>
          </p:cNvPr>
          <p:cNvSpPr txBox="1"/>
          <p:nvPr/>
        </p:nvSpPr>
        <p:spPr>
          <a:xfrm>
            <a:off x="838200" y="5092656"/>
            <a:ext cx="5389606" cy="461665"/>
          </a:xfrm>
          <a:prstGeom prst="rect">
            <a:avLst/>
          </a:prstGeom>
          <a:noFill/>
        </p:spPr>
        <p:txBody>
          <a:bodyPr wrap="square" rtlCol="0">
            <a:spAutoFit/>
          </a:bodyPr>
          <a:lstStyle/>
          <a:p>
            <a:r>
              <a:rPr lang="en-US" sz="2400" dirty="0">
                <a:solidFill>
                  <a:srgbClr val="C00000"/>
                </a:solidFill>
              </a:rPr>
              <a:t>Calculate the Current Ratio for Last Year</a:t>
            </a:r>
          </a:p>
        </p:txBody>
      </p:sp>
      <p:sp>
        <p:nvSpPr>
          <p:cNvPr id="7" name="TextBox 6">
            <a:extLst>
              <a:ext uri="{FF2B5EF4-FFF2-40B4-BE49-F238E27FC236}">
                <a16:creationId xmlns:a16="http://schemas.microsoft.com/office/drawing/2014/main" id="{F20FFE71-563E-4600-4D0E-A8599070C899}"/>
              </a:ext>
            </a:extLst>
          </p:cNvPr>
          <p:cNvSpPr txBox="1"/>
          <p:nvPr/>
        </p:nvSpPr>
        <p:spPr>
          <a:xfrm>
            <a:off x="6517477" y="5092656"/>
            <a:ext cx="1790875" cy="461665"/>
          </a:xfrm>
          <a:prstGeom prst="rect">
            <a:avLst/>
          </a:prstGeom>
          <a:noFill/>
        </p:spPr>
        <p:txBody>
          <a:bodyPr wrap="none" rtlCol="0">
            <a:spAutoFit/>
          </a:bodyPr>
          <a:lstStyle/>
          <a:p>
            <a:r>
              <a:rPr lang="en-US" sz="2400" dirty="0">
                <a:solidFill>
                  <a:srgbClr val="C00000"/>
                </a:solidFill>
              </a:rPr>
              <a:t>1.4 or (1.4:1)</a:t>
            </a:r>
          </a:p>
        </p:txBody>
      </p:sp>
      <p:sp>
        <p:nvSpPr>
          <p:cNvPr id="4" name="TextBox 3">
            <a:extLst>
              <a:ext uri="{FF2B5EF4-FFF2-40B4-BE49-F238E27FC236}">
                <a16:creationId xmlns:a16="http://schemas.microsoft.com/office/drawing/2014/main" id="{7F53DCAB-3684-D33D-8660-D2A74E357472}"/>
              </a:ext>
            </a:extLst>
          </p:cNvPr>
          <p:cNvSpPr txBox="1"/>
          <p:nvPr/>
        </p:nvSpPr>
        <p:spPr>
          <a:xfrm>
            <a:off x="838200" y="3429000"/>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193270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D8EA-DC15-F742-A365-15437037CAE6}"/>
              </a:ext>
            </a:extLst>
          </p:cNvPr>
          <p:cNvSpPr>
            <a:spLocks noGrp="1"/>
          </p:cNvSpPr>
          <p:nvPr>
            <p:ph type="title"/>
          </p:nvPr>
        </p:nvSpPr>
        <p:spPr/>
        <p:txBody>
          <a:bodyPr/>
          <a:lstStyle/>
          <a:p>
            <a:r>
              <a:rPr lang="en-US" dirty="0"/>
              <a:t>Acid test ratio</a:t>
            </a:r>
          </a:p>
        </p:txBody>
      </p:sp>
      <p:sp>
        <p:nvSpPr>
          <p:cNvPr id="3" name="Content Placeholder 2">
            <a:extLst>
              <a:ext uri="{FF2B5EF4-FFF2-40B4-BE49-F238E27FC236}">
                <a16:creationId xmlns:a16="http://schemas.microsoft.com/office/drawing/2014/main" id="{1964FA40-D3A1-F94B-9026-51ECFA7800FA}"/>
              </a:ext>
            </a:extLst>
          </p:cNvPr>
          <p:cNvSpPr>
            <a:spLocks noGrp="1"/>
          </p:cNvSpPr>
          <p:nvPr>
            <p:ph idx="1"/>
          </p:nvPr>
        </p:nvSpPr>
        <p:spPr/>
        <p:txBody>
          <a:bodyPr/>
          <a:lstStyle/>
          <a:p>
            <a:pPr marL="0" indent="0">
              <a:buNone/>
            </a:pPr>
            <a:endParaRPr lang="en-US" dirty="0"/>
          </a:p>
          <a:p>
            <a:pPr marL="0" indent="0">
              <a:buNone/>
            </a:pPr>
            <a:r>
              <a:rPr lang="en-US" dirty="0"/>
              <a:t>	Acid test ratio =	</a:t>
            </a:r>
            <a:r>
              <a:rPr lang="en-US" u="sng" dirty="0"/>
              <a:t>Current assets less inventories</a:t>
            </a:r>
          </a:p>
          <a:p>
            <a:pPr marL="0" indent="0">
              <a:buNone/>
            </a:pPr>
            <a:r>
              <a:rPr lang="en-US" dirty="0"/>
              <a:t>					Current liabilities</a:t>
            </a:r>
          </a:p>
          <a:p>
            <a:pPr marL="0" indent="0">
              <a:buNone/>
            </a:pPr>
            <a:endParaRPr lang="en-US" dirty="0"/>
          </a:p>
          <a:p>
            <a:pPr marL="0" indent="0">
              <a:buNone/>
            </a:pPr>
            <a:r>
              <a:rPr lang="en-US" dirty="0"/>
              <a:t>	 Acid test ratio =	</a:t>
            </a:r>
            <a:r>
              <a:rPr lang="en-US" u="sng" dirty="0"/>
              <a:t>735 - 250</a:t>
            </a:r>
            <a:r>
              <a:rPr lang="en-US" dirty="0"/>
              <a:t>	=	1.2 or (1.2:1)	</a:t>
            </a:r>
            <a:endParaRPr lang="en-US" u="sng" dirty="0"/>
          </a:p>
          <a:p>
            <a:pPr marL="0" indent="0">
              <a:buNone/>
            </a:pPr>
            <a:r>
              <a:rPr lang="en-US" dirty="0"/>
              <a:t>				    400</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325DB6B9-AB01-FB94-3E2F-FE35244577E7}"/>
              </a:ext>
            </a:extLst>
          </p:cNvPr>
          <p:cNvSpPr txBox="1"/>
          <p:nvPr/>
        </p:nvSpPr>
        <p:spPr>
          <a:xfrm>
            <a:off x="838200" y="5092656"/>
            <a:ext cx="5389606" cy="461665"/>
          </a:xfrm>
          <a:prstGeom prst="rect">
            <a:avLst/>
          </a:prstGeom>
          <a:noFill/>
        </p:spPr>
        <p:txBody>
          <a:bodyPr wrap="square" rtlCol="0">
            <a:spAutoFit/>
          </a:bodyPr>
          <a:lstStyle/>
          <a:p>
            <a:r>
              <a:rPr lang="en-US" sz="2400" dirty="0">
                <a:solidFill>
                  <a:srgbClr val="C00000"/>
                </a:solidFill>
              </a:rPr>
              <a:t>Calculate the Acid Test Ratio for Last Year</a:t>
            </a:r>
          </a:p>
        </p:txBody>
      </p:sp>
      <p:sp>
        <p:nvSpPr>
          <p:cNvPr id="7" name="TextBox 6">
            <a:extLst>
              <a:ext uri="{FF2B5EF4-FFF2-40B4-BE49-F238E27FC236}">
                <a16:creationId xmlns:a16="http://schemas.microsoft.com/office/drawing/2014/main" id="{F55F34F5-D1A3-A59E-072E-287F8425FA22}"/>
              </a:ext>
            </a:extLst>
          </p:cNvPr>
          <p:cNvSpPr txBox="1"/>
          <p:nvPr/>
        </p:nvSpPr>
        <p:spPr>
          <a:xfrm>
            <a:off x="6495175" y="5100356"/>
            <a:ext cx="1790875" cy="461665"/>
          </a:xfrm>
          <a:prstGeom prst="rect">
            <a:avLst/>
          </a:prstGeom>
          <a:noFill/>
        </p:spPr>
        <p:txBody>
          <a:bodyPr wrap="none" rtlCol="0">
            <a:spAutoFit/>
          </a:bodyPr>
          <a:lstStyle/>
          <a:p>
            <a:r>
              <a:rPr lang="en-US" sz="2400" dirty="0">
                <a:solidFill>
                  <a:srgbClr val="C00000"/>
                </a:solidFill>
              </a:rPr>
              <a:t>0.5 or (0.5:1)</a:t>
            </a:r>
          </a:p>
        </p:txBody>
      </p:sp>
      <p:sp>
        <p:nvSpPr>
          <p:cNvPr id="4" name="TextBox 3">
            <a:extLst>
              <a:ext uri="{FF2B5EF4-FFF2-40B4-BE49-F238E27FC236}">
                <a16:creationId xmlns:a16="http://schemas.microsoft.com/office/drawing/2014/main" id="{2C43F85C-81D6-BCAB-FD30-082AF7B4BD96}"/>
              </a:ext>
            </a:extLst>
          </p:cNvPr>
          <p:cNvSpPr txBox="1"/>
          <p:nvPr/>
        </p:nvSpPr>
        <p:spPr>
          <a:xfrm>
            <a:off x="838200" y="3429000"/>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5648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0209-52D3-B243-939D-F1F1653370EC}"/>
              </a:ext>
            </a:extLst>
          </p:cNvPr>
          <p:cNvSpPr>
            <a:spLocks noGrp="1"/>
          </p:cNvSpPr>
          <p:nvPr>
            <p:ph type="title"/>
          </p:nvPr>
        </p:nvSpPr>
        <p:spPr/>
        <p:txBody>
          <a:bodyPr/>
          <a:lstStyle/>
          <a:p>
            <a:r>
              <a:rPr lang="en-US" dirty="0"/>
              <a:t>Thoughts on the two ratios</a:t>
            </a:r>
          </a:p>
        </p:txBody>
      </p:sp>
      <p:graphicFrame>
        <p:nvGraphicFramePr>
          <p:cNvPr id="6" name="Table 6">
            <a:extLst>
              <a:ext uri="{FF2B5EF4-FFF2-40B4-BE49-F238E27FC236}">
                <a16:creationId xmlns:a16="http://schemas.microsoft.com/office/drawing/2014/main" id="{B57A376A-57C8-2D4A-A529-2444EE3B1680}"/>
              </a:ext>
            </a:extLst>
          </p:cNvPr>
          <p:cNvGraphicFramePr>
            <a:graphicFrameLocks noGrp="1"/>
          </p:cNvGraphicFramePr>
          <p:nvPr>
            <p:extLst>
              <p:ext uri="{D42A27DB-BD31-4B8C-83A1-F6EECF244321}">
                <p14:modId xmlns:p14="http://schemas.microsoft.com/office/powerpoint/2010/main" val="2828318148"/>
              </p:ext>
            </p:extLst>
          </p:nvPr>
        </p:nvGraphicFramePr>
        <p:xfrm>
          <a:off x="2941582" y="1699721"/>
          <a:ext cx="6308835" cy="1381760"/>
        </p:xfrm>
        <a:graphic>
          <a:graphicData uri="http://schemas.openxmlformats.org/drawingml/2006/table">
            <a:tbl>
              <a:tblPr firstRow="1" bandRow="1">
                <a:tableStyleId>{5C22544A-7EE6-4342-B048-85BDC9FD1C3A}</a:tableStyleId>
              </a:tblPr>
              <a:tblGrid>
                <a:gridCol w="3334406">
                  <a:extLst>
                    <a:ext uri="{9D8B030D-6E8A-4147-A177-3AD203B41FA5}">
                      <a16:colId xmlns:a16="http://schemas.microsoft.com/office/drawing/2014/main" val="107451745"/>
                    </a:ext>
                  </a:extLst>
                </a:gridCol>
                <a:gridCol w="1471448">
                  <a:extLst>
                    <a:ext uri="{9D8B030D-6E8A-4147-A177-3AD203B41FA5}">
                      <a16:colId xmlns:a16="http://schemas.microsoft.com/office/drawing/2014/main" val="4070327162"/>
                    </a:ext>
                  </a:extLst>
                </a:gridCol>
                <a:gridCol w="1502981">
                  <a:extLst>
                    <a:ext uri="{9D8B030D-6E8A-4147-A177-3AD203B41FA5}">
                      <a16:colId xmlns:a16="http://schemas.microsoft.com/office/drawing/2014/main" val="2697323325"/>
                    </a:ext>
                  </a:extLst>
                </a:gridCol>
              </a:tblGrid>
              <a:tr h="370840">
                <a:tc>
                  <a:txBody>
                    <a:bodyPr/>
                    <a:lstStyle/>
                    <a:p>
                      <a:endParaRPr lang="en-US"/>
                    </a:p>
                  </a:txBody>
                  <a:tcPr/>
                </a:tc>
                <a:tc>
                  <a:txBody>
                    <a:bodyPr/>
                    <a:lstStyle/>
                    <a:p>
                      <a:pPr algn="ctr"/>
                      <a:r>
                        <a:rPr lang="en-US" dirty="0"/>
                        <a:t>Year before last</a:t>
                      </a:r>
                    </a:p>
                  </a:txBody>
                  <a:tcPr/>
                </a:tc>
                <a:tc>
                  <a:txBody>
                    <a:bodyPr/>
                    <a:lstStyle/>
                    <a:p>
                      <a:pPr algn="ctr"/>
                      <a:r>
                        <a:rPr lang="en-US" dirty="0"/>
                        <a:t>Last year</a:t>
                      </a:r>
                    </a:p>
                  </a:txBody>
                  <a:tcPr/>
                </a:tc>
                <a:extLst>
                  <a:ext uri="{0D108BD9-81ED-4DB2-BD59-A6C34878D82A}">
                    <a16:rowId xmlns:a16="http://schemas.microsoft.com/office/drawing/2014/main" val="2339080651"/>
                  </a:ext>
                </a:extLst>
              </a:tr>
              <a:tr h="370840">
                <a:tc>
                  <a:txBody>
                    <a:bodyPr/>
                    <a:lstStyle/>
                    <a:p>
                      <a:r>
                        <a:rPr lang="en-US" dirty="0"/>
                        <a:t>Current ratio</a:t>
                      </a:r>
                    </a:p>
                  </a:txBody>
                  <a:tcPr/>
                </a:tc>
                <a:tc>
                  <a:txBody>
                    <a:bodyPr/>
                    <a:lstStyle/>
                    <a:p>
                      <a:pPr algn="ctr"/>
                      <a:r>
                        <a:rPr lang="en-US" dirty="0"/>
                        <a:t>1.8</a:t>
                      </a:r>
                    </a:p>
                  </a:txBody>
                  <a:tcPr/>
                </a:tc>
                <a:tc>
                  <a:txBody>
                    <a:bodyPr/>
                    <a:lstStyle/>
                    <a:p>
                      <a:pPr algn="ctr"/>
                      <a:r>
                        <a:rPr lang="en-US" dirty="0"/>
                        <a:t>1.4</a:t>
                      </a:r>
                    </a:p>
                  </a:txBody>
                  <a:tcPr/>
                </a:tc>
                <a:extLst>
                  <a:ext uri="{0D108BD9-81ED-4DB2-BD59-A6C34878D82A}">
                    <a16:rowId xmlns:a16="http://schemas.microsoft.com/office/drawing/2014/main" val="1968516245"/>
                  </a:ext>
                </a:extLst>
              </a:tr>
              <a:tr h="370840">
                <a:tc>
                  <a:txBody>
                    <a:bodyPr/>
                    <a:lstStyle/>
                    <a:p>
                      <a:r>
                        <a:rPr lang="en-US" dirty="0"/>
                        <a:t>Acid test ratio</a:t>
                      </a:r>
                    </a:p>
                  </a:txBody>
                  <a:tcPr/>
                </a:tc>
                <a:tc>
                  <a:txBody>
                    <a:bodyPr/>
                    <a:lstStyle/>
                    <a:p>
                      <a:pPr algn="ctr"/>
                      <a:r>
                        <a:rPr lang="en-US" dirty="0"/>
                        <a:t>1.2</a:t>
                      </a:r>
                    </a:p>
                  </a:txBody>
                  <a:tcPr/>
                </a:tc>
                <a:tc>
                  <a:txBody>
                    <a:bodyPr/>
                    <a:lstStyle/>
                    <a:p>
                      <a:pPr algn="ctr"/>
                      <a:r>
                        <a:rPr lang="en-US" dirty="0"/>
                        <a:t>0.5</a:t>
                      </a:r>
                    </a:p>
                  </a:txBody>
                  <a:tcPr/>
                </a:tc>
                <a:extLst>
                  <a:ext uri="{0D108BD9-81ED-4DB2-BD59-A6C34878D82A}">
                    <a16:rowId xmlns:a16="http://schemas.microsoft.com/office/drawing/2014/main" val="3664707690"/>
                  </a:ext>
                </a:extLst>
              </a:tr>
            </a:tbl>
          </a:graphicData>
        </a:graphic>
      </p:graphicFrame>
      <p:sp>
        <p:nvSpPr>
          <p:cNvPr id="7" name="TextBox 6">
            <a:extLst>
              <a:ext uri="{FF2B5EF4-FFF2-40B4-BE49-F238E27FC236}">
                <a16:creationId xmlns:a16="http://schemas.microsoft.com/office/drawing/2014/main" id="{7E967F9B-9D1C-B740-BEDF-93C1741B6AFF}"/>
              </a:ext>
            </a:extLst>
          </p:cNvPr>
          <p:cNvSpPr txBox="1"/>
          <p:nvPr/>
        </p:nvSpPr>
        <p:spPr>
          <a:xfrm>
            <a:off x="242955" y="3429000"/>
            <a:ext cx="11949045"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Last year ratios significantly less – cause for concern – investigated and corrective action taken</a:t>
            </a:r>
          </a:p>
          <a:p>
            <a:endParaRPr lang="en-US" sz="2400" dirty="0"/>
          </a:p>
          <a:p>
            <a:pPr marL="285750" indent="-285750">
              <a:buFont typeface="Arial" panose="020B0604020202020204" pitchFamily="34" charset="0"/>
              <a:buChar char="•"/>
            </a:pPr>
            <a:r>
              <a:rPr lang="en-US" sz="2400" dirty="0"/>
              <a:t> Could be planned in short-term – linked to increase in non-current assets and employees</a:t>
            </a:r>
          </a:p>
          <a:p>
            <a:endParaRPr lang="en-US" sz="2400" dirty="0"/>
          </a:p>
          <a:p>
            <a:pPr marL="285750" indent="-285750">
              <a:buFont typeface="Arial" panose="020B0604020202020204" pitchFamily="34" charset="0"/>
              <a:buChar char="•"/>
            </a:pPr>
            <a:r>
              <a:rPr lang="en-US" sz="2400" dirty="0"/>
              <a:t>Lenders and suppliers may become anxious – press for payment – cause further problems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6620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135F-BEF2-4448-A124-A6A45D63E8DD}"/>
              </a:ext>
            </a:extLst>
          </p:cNvPr>
          <p:cNvSpPr>
            <a:spLocks noGrp="1"/>
          </p:cNvSpPr>
          <p:nvPr>
            <p:ph type="title"/>
          </p:nvPr>
        </p:nvSpPr>
        <p:spPr>
          <a:xfrm>
            <a:off x="838200" y="365125"/>
            <a:ext cx="10515600" cy="843903"/>
          </a:xfrm>
        </p:spPr>
        <p:txBody>
          <a:bodyPr/>
          <a:lstStyle/>
          <a:p>
            <a:r>
              <a:rPr lang="en-US" dirty="0"/>
              <a:t>Gearing ratio</a:t>
            </a:r>
          </a:p>
        </p:txBody>
      </p:sp>
      <p:sp>
        <p:nvSpPr>
          <p:cNvPr id="6" name="TextBox 5">
            <a:extLst>
              <a:ext uri="{FF2B5EF4-FFF2-40B4-BE49-F238E27FC236}">
                <a16:creationId xmlns:a16="http://schemas.microsoft.com/office/drawing/2014/main" id="{71397994-2FEC-4845-B87D-B2F4951CF14B}"/>
              </a:ext>
            </a:extLst>
          </p:cNvPr>
          <p:cNvSpPr txBox="1"/>
          <p:nvPr/>
        </p:nvSpPr>
        <p:spPr>
          <a:xfrm>
            <a:off x="838200" y="1364867"/>
            <a:ext cx="7888891" cy="646331"/>
          </a:xfrm>
          <a:prstGeom prst="rect">
            <a:avLst/>
          </a:prstGeom>
          <a:noFill/>
        </p:spPr>
        <p:txBody>
          <a:bodyPr wrap="none" rtlCol="0">
            <a:spAutoFit/>
          </a:bodyPr>
          <a:lstStyle/>
          <a:p>
            <a:r>
              <a:rPr lang="en-US" dirty="0"/>
              <a:t>The gearing ratio measures the contribution of long-term lenders to the long-term</a:t>
            </a:r>
          </a:p>
          <a:p>
            <a:r>
              <a:rPr lang="en-US" dirty="0"/>
              <a:t>Capital structure of a business</a:t>
            </a:r>
          </a:p>
        </p:txBody>
      </p:sp>
      <p:sp>
        <p:nvSpPr>
          <p:cNvPr id="7" name="TextBox 6">
            <a:extLst>
              <a:ext uri="{FF2B5EF4-FFF2-40B4-BE49-F238E27FC236}">
                <a16:creationId xmlns:a16="http://schemas.microsoft.com/office/drawing/2014/main" id="{665E4168-155E-B74B-AD2D-A3EC6709C370}"/>
              </a:ext>
            </a:extLst>
          </p:cNvPr>
          <p:cNvSpPr txBox="1"/>
          <p:nvPr/>
        </p:nvSpPr>
        <p:spPr>
          <a:xfrm>
            <a:off x="46908" y="2598003"/>
            <a:ext cx="12098184" cy="830997"/>
          </a:xfrm>
          <a:prstGeom prst="rect">
            <a:avLst/>
          </a:prstGeom>
          <a:noFill/>
        </p:spPr>
        <p:txBody>
          <a:bodyPr wrap="none" rtlCol="0">
            <a:spAutoFit/>
          </a:bodyPr>
          <a:lstStyle/>
          <a:p>
            <a:r>
              <a:rPr lang="en-US" dirty="0"/>
              <a:t>	</a:t>
            </a:r>
            <a:r>
              <a:rPr lang="en-US" sz="2400" dirty="0"/>
              <a:t>Gearing ratio = 		</a:t>
            </a:r>
            <a:r>
              <a:rPr lang="en-US" sz="2400" u="sng" dirty="0"/>
              <a:t>Long-term(Non-current) Liabilities</a:t>
            </a:r>
            <a:r>
              <a:rPr lang="en-US" sz="2400" dirty="0"/>
              <a:t>			X   100</a:t>
            </a:r>
            <a:endParaRPr lang="en-US" sz="2400" u="sng" dirty="0"/>
          </a:p>
          <a:p>
            <a:r>
              <a:rPr lang="en-US" sz="2400" dirty="0"/>
              <a:t>			Share capital + Reserves + Long-term(Non-current) Liabilities</a:t>
            </a:r>
          </a:p>
        </p:txBody>
      </p:sp>
      <p:sp>
        <p:nvSpPr>
          <p:cNvPr id="11" name="TextBox 10">
            <a:extLst>
              <a:ext uri="{FF2B5EF4-FFF2-40B4-BE49-F238E27FC236}">
                <a16:creationId xmlns:a16="http://schemas.microsoft.com/office/drawing/2014/main" id="{928111E3-F63E-544F-8DD8-5F541915F0A1}"/>
              </a:ext>
            </a:extLst>
          </p:cNvPr>
          <p:cNvSpPr txBox="1"/>
          <p:nvPr/>
        </p:nvSpPr>
        <p:spPr>
          <a:xfrm>
            <a:off x="1967997" y="3950264"/>
            <a:ext cx="7411003" cy="1107996"/>
          </a:xfrm>
          <a:prstGeom prst="rect">
            <a:avLst/>
          </a:prstGeom>
          <a:noFill/>
        </p:spPr>
        <p:txBody>
          <a:bodyPr wrap="none" rtlCol="0">
            <a:spAutoFit/>
          </a:bodyPr>
          <a:lstStyle/>
          <a:p>
            <a:r>
              <a:rPr lang="en-US" sz="2400" dirty="0"/>
              <a:t>Gearing ratio =	    </a:t>
            </a:r>
            <a:r>
              <a:rPr lang="en-US" sz="2400" u="sng" dirty="0"/>
              <a:t>500</a:t>
            </a:r>
            <a:r>
              <a:rPr lang="en-US" sz="2400" dirty="0"/>
              <a:t>	         x 100	=	31.3%</a:t>
            </a:r>
            <a:endParaRPr lang="en-US" sz="2400" u="sng" dirty="0"/>
          </a:p>
          <a:p>
            <a:r>
              <a:rPr lang="en-US" sz="2400" dirty="0"/>
              <a:t>		            1100+500	</a:t>
            </a:r>
          </a:p>
          <a:p>
            <a:endParaRPr lang="en-US" dirty="0"/>
          </a:p>
        </p:txBody>
      </p:sp>
      <p:sp>
        <p:nvSpPr>
          <p:cNvPr id="3" name="TextBox 2">
            <a:extLst>
              <a:ext uri="{FF2B5EF4-FFF2-40B4-BE49-F238E27FC236}">
                <a16:creationId xmlns:a16="http://schemas.microsoft.com/office/drawing/2014/main" id="{EB8BA1E1-0AC0-BBE8-232D-C160B4FB36DE}"/>
              </a:ext>
            </a:extLst>
          </p:cNvPr>
          <p:cNvSpPr txBox="1"/>
          <p:nvPr/>
        </p:nvSpPr>
        <p:spPr>
          <a:xfrm>
            <a:off x="838200" y="5058260"/>
            <a:ext cx="5389606" cy="461665"/>
          </a:xfrm>
          <a:prstGeom prst="rect">
            <a:avLst/>
          </a:prstGeom>
          <a:noFill/>
        </p:spPr>
        <p:txBody>
          <a:bodyPr wrap="square" rtlCol="0">
            <a:spAutoFit/>
          </a:bodyPr>
          <a:lstStyle/>
          <a:p>
            <a:r>
              <a:rPr lang="en-US" sz="2400" dirty="0">
                <a:solidFill>
                  <a:srgbClr val="C00000"/>
                </a:solidFill>
              </a:rPr>
              <a:t>Calculate the Gearing Ratio for Last Year</a:t>
            </a:r>
          </a:p>
        </p:txBody>
      </p:sp>
      <p:sp>
        <p:nvSpPr>
          <p:cNvPr id="4" name="TextBox 3">
            <a:extLst>
              <a:ext uri="{FF2B5EF4-FFF2-40B4-BE49-F238E27FC236}">
                <a16:creationId xmlns:a16="http://schemas.microsoft.com/office/drawing/2014/main" id="{55DB44AA-A9A7-2B62-C7E5-A0A5C57BDE76}"/>
              </a:ext>
            </a:extLst>
          </p:cNvPr>
          <p:cNvSpPr txBox="1"/>
          <p:nvPr/>
        </p:nvSpPr>
        <p:spPr>
          <a:xfrm>
            <a:off x="6673594" y="5058259"/>
            <a:ext cx="947695" cy="461665"/>
          </a:xfrm>
          <a:prstGeom prst="rect">
            <a:avLst/>
          </a:prstGeom>
          <a:noFill/>
        </p:spPr>
        <p:txBody>
          <a:bodyPr wrap="none" rtlCol="0">
            <a:spAutoFit/>
          </a:bodyPr>
          <a:lstStyle/>
          <a:p>
            <a:r>
              <a:rPr lang="en-US" sz="2400" dirty="0">
                <a:solidFill>
                  <a:srgbClr val="C00000"/>
                </a:solidFill>
              </a:rPr>
              <a:t>29.4%</a:t>
            </a:r>
          </a:p>
        </p:txBody>
      </p:sp>
      <p:sp>
        <p:nvSpPr>
          <p:cNvPr id="5" name="TextBox 4">
            <a:extLst>
              <a:ext uri="{FF2B5EF4-FFF2-40B4-BE49-F238E27FC236}">
                <a16:creationId xmlns:a16="http://schemas.microsoft.com/office/drawing/2014/main" id="{98EC300A-DCCB-BFDD-4802-215FD92B7FFC}"/>
              </a:ext>
            </a:extLst>
          </p:cNvPr>
          <p:cNvSpPr txBox="1"/>
          <p:nvPr/>
        </p:nvSpPr>
        <p:spPr>
          <a:xfrm>
            <a:off x="8537041" y="5058259"/>
            <a:ext cx="2396362" cy="646331"/>
          </a:xfrm>
          <a:prstGeom prst="rect">
            <a:avLst/>
          </a:prstGeom>
          <a:noFill/>
        </p:spPr>
        <p:txBody>
          <a:bodyPr wrap="none" rtlCol="0">
            <a:spAutoFit/>
          </a:bodyPr>
          <a:lstStyle/>
          <a:p>
            <a:r>
              <a:rPr lang="en-US" dirty="0"/>
              <a:t>Reasonably low gearing</a:t>
            </a:r>
          </a:p>
          <a:p>
            <a:r>
              <a:rPr lang="en-US" dirty="0"/>
              <a:t>No cause for concern</a:t>
            </a:r>
          </a:p>
        </p:txBody>
      </p:sp>
      <p:sp>
        <p:nvSpPr>
          <p:cNvPr id="8" name="TextBox 7">
            <a:extLst>
              <a:ext uri="{FF2B5EF4-FFF2-40B4-BE49-F238E27FC236}">
                <a16:creationId xmlns:a16="http://schemas.microsoft.com/office/drawing/2014/main" id="{322108FA-9D6B-F9A7-377F-A333C36DB26B}"/>
              </a:ext>
            </a:extLst>
          </p:cNvPr>
          <p:cNvSpPr txBox="1"/>
          <p:nvPr/>
        </p:nvSpPr>
        <p:spPr>
          <a:xfrm>
            <a:off x="838200" y="358093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6808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0B7C-C6E7-9741-B27D-6C06D2F41A4A}"/>
              </a:ext>
            </a:extLst>
          </p:cNvPr>
          <p:cNvSpPr>
            <a:spLocks noGrp="1"/>
          </p:cNvSpPr>
          <p:nvPr>
            <p:ph type="title"/>
          </p:nvPr>
        </p:nvSpPr>
        <p:spPr>
          <a:xfrm>
            <a:off x="838200" y="365126"/>
            <a:ext cx="10515600" cy="748972"/>
          </a:xfrm>
        </p:spPr>
        <p:txBody>
          <a:bodyPr/>
          <a:lstStyle/>
          <a:p>
            <a:r>
              <a:rPr lang="en-US" dirty="0"/>
              <a:t>Interest cover ratio</a:t>
            </a:r>
          </a:p>
        </p:txBody>
      </p:sp>
      <p:sp>
        <p:nvSpPr>
          <p:cNvPr id="3" name="Content Placeholder 2">
            <a:extLst>
              <a:ext uri="{FF2B5EF4-FFF2-40B4-BE49-F238E27FC236}">
                <a16:creationId xmlns:a16="http://schemas.microsoft.com/office/drawing/2014/main" id="{65EFAB2E-7ED6-904F-81E7-CD78264332A0}"/>
              </a:ext>
            </a:extLst>
          </p:cNvPr>
          <p:cNvSpPr>
            <a:spLocks noGrp="1"/>
          </p:cNvSpPr>
          <p:nvPr>
            <p:ph idx="1"/>
          </p:nvPr>
        </p:nvSpPr>
        <p:spPr>
          <a:xfrm>
            <a:off x="838200" y="1198179"/>
            <a:ext cx="10515600" cy="2921876"/>
          </a:xfrm>
        </p:spPr>
        <p:txBody>
          <a:bodyPr>
            <a:normAutofit lnSpcReduction="10000"/>
          </a:bodyPr>
          <a:lstStyle/>
          <a:p>
            <a:r>
              <a:rPr lang="en-US" sz="2400" dirty="0"/>
              <a:t>This measures the amount of operating profit available to cover interest payable</a:t>
            </a:r>
          </a:p>
          <a:p>
            <a:pPr marL="0" indent="0">
              <a:buNone/>
            </a:pPr>
            <a:endParaRPr lang="en-US" sz="2400" dirty="0"/>
          </a:p>
          <a:p>
            <a:pPr marL="0" indent="0">
              <a:buNone/>
            </a:pPr>
            <a:r>
              <a:rPr lang="en-US" sz="2400" dirty="0"/>
              <a:t>	Interest cover ratio  =  	</a:t>
            </a:r>
            <a:r>
              <a:rPr lang="en-US" sz="2400" u="sng" dirty="0"/>
              <a:t>Operating profit</a:t>
            </a:r>
          </a:p>
          <a:p>
            <a:pPr marL="0" indent="0">
              <a:buNone/>
            </a:pPr>
            <a:r>
              <a:rPr lang="en-US" sz="2400" dirty="0"/>
              <a:t>					Interest payable</a:t>
            </a:r>
          </a:p>
          <a:p>
            <a:pPr marL="0" indent="0">
              <a:buNone/>
            </a:pPr>
            <a:endParaRPr lang="en-US" sz="2400" dirty="0"/>
          </a:p>
          <a:p>
            <a:pPr marL="0" indent="0">
              <a:buNone/>
            </a:pPr>
            <a:r>
              <a:rPr lang="en-US" sz="2400" dirty="0"/>
              <a:t>	 Interest cover ratio  = 	</a:t>
            </a:r>
            <a:r>
              <a:rPr lang="en-US" sz="2400" u="sng" dirty="0"/>
              <a:t>310</a:t>
            </a:r>
            <a:r>
              <a:rPr lang="en-US" sz="2400" dirty="0"/>
              <a:t> 	=	6.2 times</a:t>
            </a:r>
            <a:endParaRPr lang="en-US" sz="2400" u="sng" dirty="0"/>
          </a:p>
          <a:p>
            <a:pPr marL="0" indent="0">
              <a:buNone/>
            </a:pPr>
            <a:r>
              <a:rPr lang="en-US" sz="2400" dirty="0"/>
              <a:t>					 50</a:t>
            </a:r>
          </a:p>
        </p:txBody>
      </p:sp>
      <p:sp>
        <p:nvSpPr>
          <p:cNvPr id="4" name="TextBox 3">
            <a:extLst>
              <a:ext uri="{FF2B5EF4-FFF2-40B4-BE49-F238E27FC236}">
                <a16:creationId xmlns:a16="http://schemas.microsoft.com/office/drawing/2014/main" id="{9A3651AA-B0C9-92CB-D866-0428B2258012}"/>
              </a:ext>
            </a:extLst>
          </p:cNvPr>
          <p:cNvSpPr txBox="1"/>
          <p:nvPr/>
        </p:nvSpPr>
        <p:spPr>
          <a:xfrm>
            <a:off x="838200" y="5058260"/>
            <a:ext cx="5389606" cy="461665"/>
          </a:xfrm>
          <a:prstGeom prst="rect">
            <a:avLst/>
          </a:prstGeom>
          <a:noFill/>
        </p:spPr>
        <p:txBody>
          <a:bodyPr wrap="square" rtlCol="0">
            <a:spAutoFit/>
          </a:bodyPr>
          <a:lstStyle/>
          <a:p>
            <a:r>
              <a:rPr lang="en-US" sz="2400" dirty="0">
                <a:solidFill>
                  <a:srgbClr val="C00000"/>
                </a:solidFill>
              </a:rPr>
              <a:t>Calculate the Interest cover for Last Year</a:t>
            </a:r>
          </a:p>
        </p:txBody>
      </p:sp>
      <p:sp>
        <p:nvSpPr>
          <p:cNvPr id="8" name="TextBox 7">
            <a:extLst>
              <a:ext uri="{FF2B5EF4-FFF2-40B4-BE49-F238E27FC236}">
                <a16:creationId xmlns:a16="http://schemas.microsoft.com/office/drawing/2014/main" id="{EA90C5AA-2B83-AEB4-D2A5-96C76974E0E6}"/>
              </a:ext>
            </a:extLst>
          </p:cNvPr>
          <p:cNvSpPr txBox="1"/>
          <p:nvPr/>
        </p:nvSpPr>
        <p:spPr>
          <a:xfrm>
            <a:off x="6673594" y="5058259"/>
            <a:ext cx="1101584" cy="461665"/>
          </a:xfrm>
          <a:prstGeom prst="rect">
            <a:avLst/>
          </a:prstGeom>
          <a:noFill/>
        </p:spPr>
        <p:txBody>
          <a:bodyPr wrap="none" rtlCol="0">
            <a:spAutoFit/>
          </a:bodyPr>
          <a:lstStyle/>
          <a:p>
            <a:r>
              <a:rPr lang="en-US" sz="2400" dirty="0">
                <a:solidFill>
                  <a:srgbClr val="C00000"/>
                </a:solidFill>
              </a:rPr>
              <a:t>7 times</a:t>
            </a:r>
          </a:p>
        </p:txBody>
      </p:sp>
      <p:sp>
        <p:nvSpPr>
          <p:cNvPr id="5" name="TextBox 4">
            <a:extLst>
              <a:ext uri="{FF2B5EF4-FFF2-40B4-BE49-F238E27FC236}">
                <a16:creationId xmlns:a16="http://schemas.microsoft.com/office/drawing/2014/main" id="{4B477C2C-AE7C-EB35-E900-5247CCA4E4E3}"/>
              </a:ext>
            </a:extLst>
          </p:cNvPr>
          <p:cNvSpPr txBox="1"/>
          <p:nvPr/>
        </p:nvSpPr>
        <p:spPr>
          <a:xfrm>
            <a:off x="838200" y="2837612"/>
            <a:ext cx="1635191" cy="369332"/>
          </a:xfrm>
          <a:prstGeom prst="rect">
            <a:avLst/>
          </a:prstGeom>
          <a:noFill/>
        </p:spPr>
        <p:txBody>
          <a:bodyPr wrap="none" rtlCol="0">
            <a:spAutoFit/>
          </a:bodyPr>
          <a:lstStyle/>
          <a:p>
            <a:r>
              <a:rPr lang="en-US" dirty="0"/>
              <a:t>Year before last</a:t>
            </a:r>
          </a:p>
        </p:txBody>
      </p:sp>
    </p:spTree>
    <p:extLst>
      <p:ext uri="{BB962C8B-B14F-4D97-AF65-F5344CB8AC3E}">
        <p14:creationId xmlns:p14="http://schemas.microsoft.com/office/powerpoint/2010/main" val="134026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6FD51-3CD9-2F48-9CBB-79B53D8F590C}"/>
              </a:ext>
            </a:extLst>
          </p:cNvPr>
          <p:cNvSpPr>
            <a:spLocks noGrp="1"/>
          </p:cNvSpPr>
          <p:nvPr>
            <p:ph type="title"/>
          </p:nvPr>
        </p:nvSpPr>
        <p:spPr>
          <a:xfrm>
            <a:off x="4553733" y="548464"/>
            <a:ext cx="6798541" cy="1675623"/>
          </a:xfrm>
        </p:spPr>
        <p:txBody>
          <a:bodyPr anchor="b">
            <a:normAutofit/>
          </a:bodyPr>
          <a:lstStyle/>
          <a:p>
            <a:r>
              <a:rPr lang="en-US" sz="4000"/>
              <a:t>Further ratios</a:t>
            </a:r>
          </a:p>
        </p:txBody>
      </p:sp>
      <p:pic>
        <p:nvPicPr>
          <p:cNvPr id="6" name="Picture 5">
            <a:extLst>
              <a:ext uri="{FF2B5EF4-FFF2-40B4-BE49-F238E27FC236}">
                <a16:creationId xmlns:a16="http://schemas.microsoft.com/office/drawing/2014/main" id="{21635E15-57B9-7D5A-9F26-DE12222D865B}"/>
              </a:ext>
            </a:extLst>
          </p:cNvPr>
          <p:cNvPicPr>
            <a:picLocks noChangeAspect="1"/>
          </p:cNvPicPr>
          <p:nvPr/>
        </p:nvPicPr>
        <p:blipFill rotWithShape="1">
          <a:blip r:embed="rId2"/>
          <a:srcRect l="32593" r="26562"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10174283-96EF-B49D-AB63-C34158B81E88}"/>
              </a:ext>
            </a:extLst>
          </p:cNvPr>
          <p:cNvGraphicFramePr>
            <a:graphicFrameLocks noGrp="1"/>
          </p:cNvGraphicFramePr>
          <p:nvPr>
            <p:ph idx="1"/>
            <p:extLst>
              <p:ext uri="{D42A27DB-BD31-4B8C-83A1-F6EECF244321}">
                <p14:modId xmlns:p14="http://schemas.microsoft.com/office/powerpoint/2010/main" val="1397801085"/>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12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F2BA1A-A322-3A11-D586-190F6E6B37FD}"/>
              </a:ext>
            </a:extLst>
          </p:cNvPr>
          <p:cNvPicPr>
            <a:picLocks noChangeAspect="1"/>
          </p:cNvPicPr>
          <p:nvPr/>
        </p:nvPicPr>
        <p:blipFill>
          <a:blip r:embed="rId2"/>
          <a:stretch>
            <a:fillRect/>
          </a:stretch>
        </p:blipFill>
        <p:spPr>
          <a:xfrm>
            <a:off x="717703" y="724828"/>
            <a:ext cx="10667879" cy="5363737"/>
          </a:xfrm>
          <a:prstGeom prst="rect">
            <a:avLst/>
          </a:prstGeom>
        </p:spPr>
      </p:pic>
    </p:spTree>
    <p:extLst>
      <p:ext uri="{BB962C8B-B14F-4D97-AF65-F5344CB8AC3E}">
        <p14:creationId xmlns:p14="http://schemas.microsoft.com/office/powerpoint/2010/main" val="16207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D451DF-C551-D088-7DD5-9A0B6E0C597E}"/>
              </a:ext>
            </a:extLst>
          </p:cNvPr>
          <p:cNvPicPr>
            <a:picLocks noChangeAspect="1"/>
          </p:cNvPicPr>
          <p:nvPr/>
        </p:nvPicPr>
        <p:blipFill>
          <a:blip r:embed="rId2"/>
          <a:stretch>
            <a:fillRect/>
          </a:stretch>
        </p:blipFill>
        <p:spPr>
          <a:xfrm>
            <a:off x="1169687" y="1386626"/>
            <a:ext cx="9852626" cy="5471374"/>
          </a:xfrm>
          <a:prstGeom prst="rect">
            <a:avLst/>
          </a:prstGeom>
        </p:spPr>
      </p:pic>
      <p:sp>
        <p:nvSpPr>
          <p:cNvPr id="3" name="TextBox 2">
            <a:extLst>
              <a:ext uri="{FF2B5EF4-FFF2-40B4-BE49-F238E27FC236}">
                <a16:creationId xmlns:a16="http://schemas.microsoft.com/office/drawing/2014/main" id="{7D55E81B-0317-333F-FBE6-936DEEAB0370}"/>
              </a:ext>
            </a:extLst>
          </p:cNvPr>
          <p:cNvSpPr txBox="1"/>
          <p:nvPr/>
        </p:nvSpPr>
        <p:spPr>
          <a:xfrm>
            <a:off x="1209085" y="555629"/>
            <a:ext cx="9773829" cy="830997"/>
          </a:xfrm>
          <a:prstGeom prst="rect">
            <a:avLst/>
          </a:prstGeom>
          <a:noFill/>
        </p:spPr>
        <p:txBody>
          <a:bodyPr wrap="none" rtlCol="0">
            <a:spAutoFit/>
          </a:bodyPr>
          <a:lstStyle/>
          <a:p>
            <a:r>
              <a:rPr lang="en-US" sz="2400" dirty="0"/>
              <a:t>Previously, we identified stakeholders.  </a:t>
            </a:r>
          </a:p>
          <a:p>
            <a:r>
              <a:rPr lang="en-US" sz="2400" dirty="0"/>
              <a:t>These parties may be interested in the interpretation of financial statements.</a:t>
            </a:r>
          </a:p>
        </p:txBody>
      </p:sp>
    </p:spTree>
    <p:extLst>
      <p:ext uri="{BB962C8B-B14F-4D97-AF65-F5344CB8AC3E}">
        <p14:creationId xmlns:p14="http://schemas.microsoft.com/office/powerpoint/2010/main" val="2962643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57410C-3FAA-1502-1C06-4FB8B9AC6ECD}"/>
              </a:ext>
            </a:extLst>
          </p:cNvPr>
          <p:cNvPicPr>
            <a:picLocks noChangeAspect="1"/>
          </p:cNvPicPr>
          <p:nvPr/>
        </p:nvPicPr>
        <p:blipFill rotWithShape="1">
          <a:blip r:embed="rId2"/>
          <a:srcRect t="4023"/>
          <a:stretch/>
        </p:blipFill>
        <p:spPr>
          <a:xfrm>
            <a:off x="27296" y="1929161"/>
            <a:ext cx="12129957" cy="2263698"/>
          </a:xfrm>
          <a:prstGeom prst="rect">
            <a:avLst/>
          </a:prstGeom>
        </p:spPr>
      </p:pic>
    </p:spTree>
    <p:extLst>
      <p:ext uri="{BB962C8B-B14F-4D97-AF65-F5344CB8AC3E}">
        <p14:creationId xmlns:p14="http://schemas.microsoft.com/office/powerpoint/2010/main" val="3276010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D4118-5267-D84A-9F0B-EA6E19E7B6A4}"/>
              </a:ext>
            </a:extLst>
          </p:cNvPr>
          <p:cNvSpPr>
            <a:spLocks noGrp="1"/>
          </p:cNvSpPr>
          <p:nvPr>
            <p:ph type="title"/>
          </p:nvPr>
        </p:nvSpPr>
        <p:spPr>
          <a:xfrm>
            <a:off x="504967" y="675564"/>
            <a:ext cx="3609833" cy="5204085"/>
          </a:xfrm>
        </p:spPr>
        <p:txBody>
          <a:bodyPr>
            <a:normAutofit/>
          </a:bodyPr>
          <a:lstStyle/>
          <a:p>
            <a:r>
              <a:rPr lang="en-US" dirty="0"/>
              <a:t>Limitations of Ratio Analysis</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C69C44-DD5B-22C7-3D6C-5D8FE8834732}"/>
              </a:ext>
            </a:extLst>
          </p:cNvPr>
          <p:cNvGraphicFramePr>
            <a:graphicFrameLocks noGrp="1"/>
          </p:cNvGraphicFramePr>
          <p:nvPr>
            <p:ph idx="1"/>
            <p:extLst>
              <p:ext uri="{D42A27DB-BD31-4B8C-83A1-F6EECF244321}">
                <p14:modId xmlns:p14="http://schemas.microsoft.com/office/powerpoint/2010/main" val="158244950"/>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014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AFC4B-5D4C-5744-99A1-710130EA4415}"/>
              </a:ext>
            </a:extLst>
          </p:cNvPr>
          <p:cNvSpPr>
            <a:spLocks noGrp="1"/>
          </p:cNvSpPr>
          <p:nvPr>
            <p:ph type="title"/>
          </p:nvPr>
        </p:nvSpPr>
        <p:spPr>
          <a:xfrm>
            <a:off x="504967" y="675564"/>
            <a:ext cx="3609833" cy="5204085"/>
          </a:xfrm>
        </p:spPr>
        <p:txBody>
          <a:bodyPr>
            <a:normAutofit/>
          </a:bodyPr>
          <a:lstStyle/>
          <a:p>
            <a:r>
              <a:rPr lang="en-US" dirty="0"/>
              <a:t>Lord Weinstock (1924 -2002) wrote:-</a:t>
            </a:r>
          </a:p>
        </p:txBody>
      </p:sp>
      <p:cxnSp>
        <p:nvCxnSpPr>
          <p:cNvPr id="18" name="Straight Connector 17">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3341F9-D47A-074A-8002-F3F8430CF852}"/>
              </a:ext>
            </a:extLst>
          </p:cNvPr>
          <p:cNvSpPr>
            <a:spLocks noGrp="1"/>
          </p:cNvSpPr>
          <p:nvPr>
            <p:ph idx="1"/>
          </p:nvPr>
        </p:nvSpPr>
        <p:spPr>
          <a:xfrm>
            <a:off x="4776730" y="2065701"/>
            <a:ext cx="6251707" cy="2413840"/>
          </a:xfrm>
        </p:spPr>
        <p:txBody>
          <a:bodyPr>
            <a:normAutofit fontScale="92500"/>
          </a:bodyPr>
          <a:lstStyle/>
          <a:p>
            <a:pPr marL="0" indent="0" defTabSz="539496">
              <a:spcBef>
                <a:spcPts val="590"/>
              </a:spcBef>
              <a:buNone/>
            </a:pPr>
            <a:r>
              <a:rPr lang="en-US" sz="1700" kern="1200">
                <a:solidFill>
                  <a:schemeClr val="tx1"/>
                </a:solidFill>
                <a:latin typeface="+mn-lt"/>
                <a:ea typeface="+mn-ea"/>
                <a:cs typeface="+mn-cs"/>
              </a:rPr>
              <a:t>The operating ratios are of great value as measures of efficiency, but they are only the measures and not efficiency itself.  Statistics will not design a product better, make it for a lower cost or increase sales.  If ill-used, they may so guide action as to diminish resources for the sake of apparent but false signs of improvement.</a:t>
            </a:r>
          </a:p>
          <a:p>
            <a:pPr marL="0" indent="0" defTabSz="539496">
              <a:spcBef>
                <a:spcPts val="590"/>
              </a:spcBef>
              <a:buNone/>
            </a:pPr>
            <a:r>
              <a:rPr lang="en-US" sz="1700" kern="1200">
                <a:solidFill>
                  <a:schemeClr val="tx1"/>
                </a:solidFill>
                <a:latin typeface="+mn-lt"/>
                <a:ea typeface="+mn-ea"/>
                <a:cs typeface="+mn-cs"/>
              </a:rPr>
              <a:t>Management remains a matter of judgement, of knowledge of products and processes and of understanding and skill in dealing with people.  The ratios will indicate how well all these things are being done and will show comparison with how they are done elsewhere.  But they will tell us nothing about how to do them.  That is what you are meant to do.</a:t>
            </a:r>
            <a:endParaRPr lang="en-US" sz="1700"/>
          </a:p>
        </p:txBody>
      </p:sp>
      <p:pic>
        <p:nvPicPr>
          <p:cNvPr id="5" name="Picture 4">
            <a:extLst>
              <a:ext uri="{FF2B5EF4-FFF2-40B4-BE49-F238E27FC236}">
                <a16:creationId xmlns:a16="http://schemas.microsoft.com/office/drawing/2014/main" id="{FB2E1116-B876-384C-9A0F-5876B6EA3B6B}"/>
              </a:ext>
            </a:extLst>
          </p:cNvPr>
          <p:cNvPicPr>
            <a:picLocks noChangeAspect="1"/>
          </p:cNvPicPr>
          <p:nvPr/>
        </p:nvPicPr>
        <p:blipFill>
          <a:blip r:embed="rId2"/>
          <a:stretch>
            <a:fillRect/>
          </a:stretch>
        </p:blipFill>
        <p:spPr>
          <a:xfrm>
            <a:off x="7613456" y="4718875"/>
            <a:ext cx="3752534" cy="98155"/>
          </a:xfrm>
          <a:prstGeom prst="rect">
            <a:avLst/>
          </a:prstGeom>
        </p:spPr>
      </p:pic>
    </p:spTree>
    <p:extLst>
      <p:ext uri="{BB962C8B-B14F-4D97-AF65-F5344CB8AC3E}">
        <p14:creationId xmlns:p14="http://schemas.microsoft.com/office/powerpoint/2010/main" val="396383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CBFA19-2B67-3849-B234-9067760BFA17}"/>
              </a:ext>
            </a:extLst>
          </p:cNvPr>
          <p:cNvPicPr>
            <a:picLocks noChangeAspect="1"/>
          </p:cNvPicPr>
          <p:nvPr/>
        </p:nvPicPr>
        <p:blipFill>
          <a:blip r:embed="rId2"/>
          <a:stretch>
            <a:fillRect/>
          </a:stretch>
        </p:blipFill>
        <p:spPr>
          <a:xfrm>
            <a:off x="3044089" y="0"/>
            <a:ext cx="6103821" cy="6858000"/>
          </a:xfrm>
          <a:prstGeom prst="rect">
            <a:avLst/>
          </a:prstGeom>
        </p:spPr>
      </p:pic>
      <p:sp>
        <p:nvSpPr>
          <p:cNvPr id="3" name="TextBox 2">
            <a:extLst>
              <a:ext uri="{FF2B5EF4-FFF2-40B4-BE49-F238E27FC236}">
                <a16:creationId xmlns:a16="http://schemas.microsoft.com/office/drawing/2014/main" id="{C7FBDE76-A8A8-E507-C648-FA1A451FB325}"/>
              </a:ext>
            </a:extLst>
          </p:cNvPr>
          <p:cNvSpPr txBox="1"/>
          <p:nvPr/>
        </p:nvSpPr>
        <p:spPr>
          <a:xfrm>
            <a:off x="10394731" y="147144"/>
            <a:ext cx="1173719" cy="369332"/>
          </a:xfrm>
          <a:prstGeom prst="rect">
            <a:avLst/>
          </a:prstGeom>
          <a:noFill/>
        </p:spPr>
        <p:txBody>
          <a:bodyPr wrap="none" rtlCol="0">
            <a:spAutoFit/>
          </a:bodyPr>
          <a:lstStyle/>
          <a:p>
            <a:r>
              <a:rPr lang="en-US" dirty="0">
                <a:solidFill>
                  <a:srgbClr val="FF0000"/>
                </a:solidFill>
              </a:rPr>
              <a:t>Handout 5</a:t>
            </a:r>
          </a:p>
        </p:txBody>
      </p:sp>
    </p:spTree>
    <p:extLst>
      <p:ext uri="{BB962C8B-B14F-4D97-AF65-F5344CB8AC3E}">
        <p14:creationId xmlns:p14="http://schemas.microsoft.com/office/powerpoint/2010/main" val="418742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987E25-65B5-7147-B10B-CEB9A0D2F871}"/>
              </a:ext>
            </a:extLst>
          </p:cNvPr>
          <p:cNvPicPr>
            <a:picLocks noChangeAspect="1"/>
          </p:cNvPicPr>
          <p:nvPr/>
        </p:nvPicPr>
        <p:blipFill>
          <a:blip r:embed="rId2"/>
          <a:stretch>
            <a:fillRect/>
          </a:stretch>
        </p:blipFill>
        <p:spPr>
          <a:xfrm>
            <a:off x="1917700" y="196850"/>
            <a:ext cx="8356600" cy="6464300"/>
          </a:xfrm>
          <a:prstGeom prst="rect">
            <a:avLst/>
          </a:prstGeom>
        </p:spPr>
      </p:pic>
      <p:sp>
        <p:nvSpPr>
          <p:cNvPr id="3" name="TextBox 2">
            <a:extLst>
              <a:ext uri="{FF2B5EF4-FFF2-40B4-BE49-F238E27FC236}">
                <a16:creationId xmlns:a16="http://schemas.microsoft.com/office/drawing/2014/main" id="{66D59C2B-667F-11BF-F68B-100CF2D67569}"/>
              </a:ext>
            </a:extLst>
          </p:cNvPr>
          <p:cNvSpPr txBox="1"/>
          <p:nvPr/>
        </p:nvSpPr>
        <p:spPr>
          <a:xfrm>
            <a:off x="10394731" y="147144"/>
            <a:ext cx="1173719" cy="369332"/>
          </a:xfrm>
          <a:prstGeom prst="rect">
            <a:avLst/>
          </a:prstGeom>
          <a:noFill/>
        </p:spPr>
        <p:txBody>
          <a:bodyPr wrap="none" rtlCol="0">
            <a:spAutoFit/>
          </a:bodyPr>
          <a:lstStyle/>
          <a:p>
            <a:r>
              <a:rPr lang="en-US" dirty="0">
                <a:solidFill>
                  <a:srgbClr val="FF0000"/>
                </a:solidFill>
              </a:rPr>
              <a:t>Handout 5</a:t>
            </a:r>
          </a:p>
        </p:txBody>
      </p:sp>
    </p:spTree>
    <p:extLst>
      <p:ext uri="{BB962C8B-B14F-4D97-AF65-F5344CB8AC3E}">
        <p14:creationId xmlns:p14="http://schemas.microsoft.com/office/powerpoint/2010/main" val="162777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D405C-D9F6-BA4F-8C78-7A9430AEDE87}"/>
              </a:ext>
            </a:extLst>
          </p:cNvPr>
          <p:cNvPicPr>
            <a:picLocks noChangeAspect="1"/>
          </p:cNvPicPr>
          <p:nvPr/>
        </p:nvPicPr>
        <p:blipFill>
          <a:blip r:embed="rId2"/>
          <a:stretch>
            <a:fillRect/>
          </a:stretch>
        </p:blipFill>
        <p:spPr>
          <a:xfrm>
            <a:off x="1324303" y="71552"/>
            <a:ext cx="9645086" cy="6786448"/>
          </a:xfrm>
          <a:prstGeom prst="rect">
            <a:avLst/>
          </a:prstGeom>
        </p:spPr>
      </p:pic>
    </p:spTree>
    <p:extLst>
      <p:ext uri="{BB962C8B-B14F-4D97-AF65-F5344CB8AC3E}">
        <p14:creationId xmlns:p14="http://schemas.microsoft.com/office/powerpoint/2010/main" val="415748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24C6-ED36-524B-80B5-98F9E707D30B}"/>
              </a:ext>
            </a:extLst>
          </p:cNvPr>
          <p:cNvSpPr>
            <a:spLocks noGrp="1"/>
          </p:cNvSpPr>
          <p:nvPr>
            <p:ph type="title"/>
          </p:nvPr>
        </p:nvSpPr>
        <p:spPr>
          <a:xfrm>
            <a:off x="838200" y="365125"/>
            <a:ext cx="10515600" cy="887631"/>
          </a:xfrm>
        </p:spPr>
        <p:txBody>
          <a:bodyPr/>
          <a:lstStyle/>
          <a:p>
            <a:pPr algn="ctr"/>
            <a:r>
              <a:rPr lang="en-US" dirty="0"/>
              <a:t>Need for Comparison</a:t>
            </a:r>
          </a:p>
        </p:txBody>
      </p:sp>
      <p:pic>
        <p:nvPicPr>
          <p:cNvPr id="4" name="Picture 3">
            <a:extLst>
              <a:ext uri="{FF2B5EF4-FFF2-40B4-BE49-F238E27FC236}">
                <a16:creationId xmlns:a16="http://schemas.microsoft.com/office/drawing/2014/main" id="{09A5E3E1-4D13-3C43-99EA-BA6E96600497}"/>
              </a:ext>
            </a:extLst>
          </p:cNvPr>
          <p:cNvPicPr>
            <a:picLocks noChangeAspect="1"/>
          </p:cNvPicPr>
          <p:nvPr/>
        </p:nvPicPr>
        <p:blipFill>
          <a:blip r:embed="rId2"/>
          <a:stretch>
            <a:fillRect/>
          </a:stretch>
        </p:blipFill>
        <p:spPr>
          <a:xfrm>
            <a:off x="1607689" y="1975944"/>
            <a:ext cx="8976622" cy="3867807"/>
          </a:xfrm>
          <a:prstGeom prst="rect">
            <a:avLst/>
          </a:prstGeom>
        </p:spPr>
      </p:pic>
    </p:spTree>
    <p:extLst>
      <p:ext uri="{BB962C8B-B14F-4D97-AF65-F5344CB8AC3E}">
        <p14:creationId xmlns:p14="http://schemas.microsoft.com/office/powerpoint/2010/main" val="217429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40EC-5842-024B-AEF9-A0EA6E18DFE6}"/>
              </a:ext>
            </a:extLst>
          </p:cNvPr>
          <p:cNvSpPr>
            <a:spLocks noGrp="1"/>
          </p:cNvSpPr>
          <p:nvPr>
            <p:ph type="title"/>
          </p:nvPr>
        </p:nvSpPr>
        <p:spPr/>
        <p:txBody>
          <a:bodyPr/>
          <a:lstStyle/>
          <a:p>
            <a:pPr algn="ctr"/>
            <a:r>
              <a:rPr lang="en-US" dirty="0"/>
              <a:t>Ratio Classification</a:t>
            </a:r>
          </a:p>
        </p:txBody>
      </p:sp>
      <p:pic>
        <p:nvPicPr>
          <p:cNvPr id="5" name="Picture 4">
            <a:extLst>
              <a:ext uri="{FF2B5EF4-FFF2-40B4-BE49-F238E27FC236}">
                <a16:creationId xmlns:a16="http://schemas.microsoft.com/office/drawing/2014/main" id="{B31EA561-F3F2-D34D-88E0-94A322C8024D}"/>
              </a:ext>
            </a:extLst>
          </p:cNvPr>
          <p:cNvPicPr>
            <a:picLocks noChangeAspect="1"/>
          </p:cNvPicPr>
          <p:nvPr/>
        </p:nvPicPr>
        <p:blipFill>
          <a:blip r:embed="rId2"/>
          <a:stretch>
            <a:fillRect/>
          </a:stretch>
        </p:blipFill>
        <p:spPr>
          <a:xfrm>
            <a:off x="1637464" y="1828801"/>
            <a:ext cx="8917071" cy="4203762"/>
          </a:xfrm>
          <a:prstGeom prst="rect">
            <a:avLst/>
          </a:prstGeom>
        </p:spPr>
      </p:pic>
    </p:spTree>
    <p:extLst>
      <p:ext uri="{BB962C8B-B14F-4D97-AF65-F5344CB8AC3E}">
        <p14:creationId xmlns:p14="http://schemas.microsoft.com/office/powerpoint/2010/main" val="307100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2A6566-BC81-725A-D002-D6933F07997E}"/>
              </a:ext>
            </a:extLst>
          </p:cNvPr>
          <p:cNvPicPr>
            <a:picLocks noChangeAspect="1"/>
          </p:cNvPicPr>
          <p:nvPr/>
        </p:nvPicPr>
        <p:blipFill>
          <a:blip r:embed="rId2"/>
          <a:stretch>
            <a:fillRect/>
          </a:stretch>
        </p:blipFill>
        <p:spPr>
          <a:xfrm>
            <a:off x="427008" y="580766"/>
            <a:ext cx="11337983" cy="4337223"/>
          </a:xfrm>
          <a:prstGeom prst="rect">
            <a:avLst/>
          </a:prstGeom>
        </p:spPr>
      </p:pic>
      <p:sp>
        <p:nvSpPr>
          <p:cNvPr id="3" name="TextBox 2">
            <a:extLst>
              <a:ext uri="{FF2B5EF4-FFF2-40B4-BE49-F238E27FC236}">
                <a16:creationId xmlns:a16="http://schemas.microsoft.com/office/drawing/2014/main" id="{809588EA-A95C-A94D-AF7A-4A8EEF8D81A5}"/>
              </a:ext>
            </a:extLst>
          </p:cNvPr>
          <p:cNvSpPr txBox="1"/>
          <p:nvPr/>
        </p:nvSpPr>
        <p:spPr>
          <a:xfrm>
            <a:off x="8629966" y="6277234"/>
            <a:ext cx="3135025" cy="369332"/>
          </a:xfrm>
          <a:prstGeom prst="rect">
            <a:avLst/>
          </a:prstGeom>
          <a:noFill/>
        </p:spPr>
        <p:txBody>
          <a:bodyPr wrap="none" rtlCol="0">
            <a:spAutoFit/>
          </a:bodyPr>
          <a:lstStyle/>
          <a:p>
            <a:r>
              <a:rPr lang="en-US" dirty="0" err="1"/>
              <a:t>Atrill</a:t>
            </a:r>
            <a:r>
              <a:rPr lang="en-US" dirty="0"/>
              <a:t> and McLaney  Exercise 6.5</a:t>
            </a:r>
          </a:p>
        </p:txBody>
      </p:sp>
    </p:spTree>
    <p:extLst>
      <p:ext uri="{BB962C8B-B14F-4D97-AF65-F5344CB8AC3E}">
        <p14:creationId xmlns:p14="http://schemas.microsoft.com/office/powerpoint/2010/main" val="169359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C5B0E33-418E-E853-D1C5-54385FD91B06}"/>
              </a:ext>
            </a:extLst>
          </p:cNvPr>
          <p:cNvPicPr>
            <a:picLocks noChangeAspect="1"/>
          </p:cNvPicPr>
          <p:nvPr/>
        </p:nvPicPr>
        <p:blipFill>
          <a:blip r:embed="rId2"/>
          <a:stretch>
            <a:fillRect/>
          </a:stretch>
        </p:blipFill>
        <p:spPr>
          <a:xfrm>
            <a:off x="962162" y="678447"/>
            <a:ext cx="8676107" cy="5552709"/>
          </a:xfrm>
          <a:prstGeom prst="rect">
            <a:avLst/>
          </a:prstGeom>
        </p:spPr>
      </p:pic>
    </p:spTree>
    <p:extLst>
      <p:ext uri="{BB962C8B-B14F-4D97-AF65-F5344CB8AC3E}">
        <p14:creationId xmlns:p14="http://schemas.microsoft.com/office/powerpoint/2010/main" val="20534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87BE11-F63D-8958-F732-E25088FE2660}"/>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244231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195372-07DB-9838-D5E4-F385819429CD}"/>
              </a:ext>
            </a:extLst>
          </p:cNvPr>
          <p:cNvPicPr>
            <a:picLocks noChangeAspect="1"/>
          </p:cNvPicPr>
          <p:nvPr/>
        </p:nvPicPr>
        <p:blipFill>
          <a:blip r:embed="rId2"/>
          <a:stretch>
            <a:fillRect/>
          </a:stretch>
        </p:blipFill>
        <p:spPr>
          <a:xfrm>
            <a:off x="3772344" y="1"/>
            <a:ext cx="5469253" cy="6857999"/>
          </a:xfrm>
          <a:prstGeom prst="rect">
            <a:avLst/>
          </a:prstGeom>
          <a:ln>
            <a:noFill/>
          </a:ln>
        </p:spPr>
      </p:pic>
    </p:spTree>
    <p:extLst>
      <p:ext uri="{BB962C8B-B14F-4D97-AF65-F5344CB8AC3E}">
        <p14:creationId xmlns:p14="http://schemas.microsoft.com/office/powerpoint/2010/main" val="67852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1287</Words>
  <Application>Microsoft Macintosh PowerPoint</Application>
  <PresentationFormat>Widescreen</PresentationFormat>
  <Paragraphs>209</Paragraphs>
  <Slides>35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Analysing and Interpreting Financial Statements</vt:lpstr>
      <vt:lpstr>Learning Outcomes</vt:lpstr>
      <vt:lpstr>PowerPoint Presentation</vt:lpstr>
      <vt:lpstr>Need for Comparison</vt:lpstr>
      <vt:lpstr>Ratio Classification</vt:lpstr>
      <vt:lpstr>PowerPoint Presentation</vt:lpstr>
      <vt:lpstr>PowerPoint Presentation</vt:lpstr>
      <vt:lpstr>PowerPoint Presentation</vt:lpstr>
      <vt:lpstr>PowerPoint Presentation</vt:lpstr>
      <vt:lpstr>Profitability Ratios</vt:lpstr>
      <vt:lpstr> Gross profit margin </vt:lpstr>
      <vt:lpstr> Operating profit margin </vt:lpstr>
      <vt:lpstr> Return on capital employed (ROCE) </vt:lpstr>
      <vt:lpstr> Return on ordinary shareholders funds (ROSF) </vt:lpstr>
      <vt:lpstr>Observations</vt:lpstr>
      <vt:lpstr>Efficiency Ratios</vt:lpstr>
      <vt:lpstr> Inventories Turnover Period </vt:lpstr>
      <vt:lpstr>Settlement period for trade receivables</vt:lpstr>
      <vt:lpstr> Settlement period for trade payables </vt:lpstr>
      <vt:lpstr> Sales revenue per employee </vt:lpstr>
      <vt:lpstr>Efficiency/Activity ratios summarised</vt:lpstr>
      <vt:lpstr>Liquidity ratios</vt:lpstr>
      <vt:lpstr>Current ratio</vt:lpstr>
      <vt:lpstr>Acid test ratio</vt:lpstr>
      <vt:lpstr>Thoughts on the two ratios</vt:lpstr>
      <vt:lpstr>Gearing ratio</vt:lpstr>
      <vt:lpstr>Interest cover ratio</vt:lpstr>
      <vt:lpstr>Further ratios</vt:lpstr>
      <vt:lpstr>PowerPoint Presentation</vt:lpstr>
      <vt:lpstr>PowerPoint Presentation</vt:lpstr>
      <vt:lpstr>Limitations of Ratio Analysis</vt:lpstr>
      <vt:lpstr>Lord Weinstock (1924 -2002) wrote:-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Pike, Martin</dc:creator>
  <cp:lastModifiedBy>Pike, Martin</cp:lastModifiedBy>
  <cp:revision>84</cp:revision>
  <cp:lastPrinted>2023-07-19T09:22:01Z</cp:lastPrinted>
  <dcterms:created xsi:type="dcterms:W3CDTF">2022-02-07T11:23:53Z</dcterms:created>
  <dcterms:modified xsi:type="dcterms:W3CDTF">2023-08-04T10:35:10Z</dcterms:modified>
</cp:coreProperties>
</file>