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9" r:id="rId4"/>
    <p:sldId id="270" r:id="rId5"/>
    <p:sldId id="271" r:id="rId6"/>
    <p:sldId id="275" r:id="rId7"/>
    <p:sldId id="274" r:id="rId8"/>
    <p:sldId id="268" r:id="rId9"/>
    <p:sldId id="276" r:id="rId10"/>
    <p:sldId id="277" r:id="rId11"/>
    <p:sldId id="278" r:id="rId12"/>
    <p:sldId id="365" r:id="rId13"/>
    <p:sldId id="366" r:id="rId14"/>
    <p:sldId id="367" r:id="rId15"/>
    <p:sldId id="393" r:id="rId16"/>
    <p:sldId id="368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8" r:id="rId25"/>
    <p:sldId id="301" r:id="rId26"/>
    <p:sldId id="380" r:id="rId27"/>
    <p:sldId id="381" r:id="rId28"/>
    <p:sldId id="382" r:id="rId29"/>
    <p:sldId id="391" r:id="rId30"/>
    <p:sldId id="395" r:id="rId31"/>
    <p:sldId id="397" r:id="rId32"/>
    <p:sldId id="398" r:id="rId33"/>
    <p:sldId id="407" r:id="rId34"/>
    <p:sldId id="410" r:id="rId35"/>
    <p:sldId id="399" r:id="rId36"/>
    <p:sldId id="400" r:id="rId37"/>
    <p:sldId id="401" r:id="rId38"/>
    <p:sldId id="402" r:id="rId39"/>
    <p:sldId id="403" r:id="rId40"/>
    <p:sldId id="404" r:id="rId41"/>
    <p:sldId id="406" r:id="rId42"/>
    <p:sldId id="405" r:id="rId43"/>
    <p:sldId id="323" r:id="rId44"/>
    <p:sldId id="325" r:id="rId45"/>
    <p:sldId id="326" r:id="rId46"/>
    <p:sldId id="328" r:id="rId47"/>
    <p:sldId id="336" r:id="rId48"/>
    <p:sldId id="337" r:id="rId49"/>
    <p:sldId id="33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79" d="100"/>
          <a:sy n="79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ED27-89FF-41C8-9E6D-ABA91596C49D}" type="datetimeFigureOut">
              <a:rPr lang="en-GB" smtClean="0"/>
              <a:pPr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5C66B-14A6-432C-A929-5970F42B0AC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File:Tata_logo.sv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Tata_Comm_logo.svg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en.wikipedia.org/wiki/File:Tata_Steel_Logo.svg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File:TCS_Logo.svg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File:Taj_Hotel_Logo.svg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image" Target="../media/image20.png"/><Relationship Id="rId3" Type="http://schemas.openxmlformats.org/officeDocument/2006/relationships/hyperlink" Target="http://www.eightoclock.com/" TargetMode="External"/><Relationship Id="rId7" Type="http://schemas.openxmlformats.org/officeDocument/2006/relationships/hyperlink" Target="http://www.british-salt.co.uk/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18.png"/><Relationship Id="rId5" Type="http://schemas.openxmlformats.org/officeDocument/2006/relationships/hyperlink" Target="http://www.genchem.com/default.asp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hyperlink" Target="http://www.teleglobenet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en.wikipedia.org/wiki/File:Dorabji_Tata.jp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en.wikipedia.org/wiki/File:JRD_TATA_of_bombay_house.jp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hashtag/ThisIsTata?src=hashtag_click" TargetMode="External"/><Relationship Id="rId3" Type="http://schemas.openxmlformats.org/officeDocument/2006/relationships/image" Target="../media/image28.jpeg"/><Relationship Id="rId7" Type="http://schemas.openxmlformats.org/officeDocument/2006/relationships/hyperlink" Target="https://twitter.com/hashtag/AirIndiaOnBoard?src=hashtag_click" TargetMode="External"/><Relationship Id="rId2" Type="http://schemas.openxmlformats.org/officeDocument/2006/relationships/hyperlink" Target="https://en.wikipedia.org/wiki/File:TataAirlinesLogo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witter.com/airindiain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s://en.wikipedia.org/wiki/File:Air_India_Old_Logo.sv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://www.tata.com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en.wikipedia.org/wiki/File:Tea_Estate_in_Munnar.jpg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D2D4-12DA-D00B-CF42-2B5E17C5F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Don’t believe everything you think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C4565-A759-F006-248C-845832B3B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Thubten</a:t>
            </a:r>
            <a:r>
              <a:rPr lang="en-GB" dirty="0">
                <a:solidFill>
                  <a:schemeClr val="tx1"/>
                </a:solidFill>
              </a:rPr>
              <a:t> Chodron)</a:t>
            </a:r>
          </a:p>
        </p:txBody>
      </p:sp>
    </p:spTree>
    <p:extLst>
      <p:ext uri="{BB962C8B-B14F-4D97-AF65-F5344CB8AC3E}">
        <p14:creationId xmlns:p14="http://schemas.microsoft.com/office/powerpoint/2010/main" val="379586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‘A person, group or organisation that has interest or concern in an organisation’ (Post </a:t>
            </a:r>
            <a:r>
              <a:rPr lang="en-GB" i="1" dirty="0"/>
              <a:t>et al.</a:t>
            </a:r>
            <a:r>
              <a:rPr lang="en-GB" dirty="0"/>
              <a:t>, </a:t>
            </a:r>
            <a:r>
              <a:rPr lang="en-GB" i="1" dirty="0"/>
              <a:t>Redefining the Corporation</a:t>
            </a:r>
            <a:r>
              <a:rPr lang="en-GB" dirty="0"/>
              <a:t>, 2002)</a:t>
            </a:r>
          </a:p>
          <a:p>
            <a:r>
              <a:rPr lang="en-GB" dirty="0"/>
              <a:t>A stakeholder is any entity that is affected by the organisation and its operations, positively or negatively.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pic>
        <p:nvPicPr>
          <p:cNvPr id="4" name="Content Placeholder 3" descr="Business Model: Business Models And Theorie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48072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ogo of Tata Group">
            <a:hlinkClick r:id="rId2" tooltip="Logo of Tata Grou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7814" y="1700808"/>
            <a:ext cx="3348372" cy="3348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srtt.org/images/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5766" y="3591018"/>
            <a:ext cx="4536504" cy="911535"/>
          </a:xfrm>
          <a:prstGeom prst="rect">
            <a:avLst/>
          </a:prstGeom>
          <a:noFill/>
        </p:spPr>
      </p:pic>
      <p:pic>
        <p:nvPicPr>
          <p:cNvPr id="19464" name="Picture 8" descr="Dorabji Tru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5706" y="2672916"/>
            <a:ext cx="5429250" cy="324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duckduckgo.com/i/67a85a6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646" y="1160748"/>
            <a:ext cx="4374486" cy="432048"/>
          </a:xfrm>
          <a:prstGeom prst="rect">
            <a:avLst/>
          </a:prstGeom>
          <a:noFill/>
        </p:spPr>
      </p:pic>
      <p:pic>
        <p:nvPicPr>
          <p:cNvPr id="18438" name="Picture 6" descr="Tata Steel Logo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9982" y="1808820"/>
            <a:ext cx="3240360" cy="486054"/>
          </a:xfrm>
          <a:prstGeom prst="rect">
            <a:avLst/>
          </a:prstGeom>
          <a:noFill/>
        </p:spPr>
      </p:pic>
      <p:pic>
        <p:nvPicPr>
          <p:cNvPr id="18440" name="Picture 8" descr="https://duckduckgo.com/i/144f046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7634" y="2510898"/>
            <a:ext cx="3645024" cy="432048"/>
          </a:xfrm>
          <a:prstGeom prst="rect">
            <a:avLst/>
          </a:prstGeom>
          <a:noFill/>
        </p:spPr>
      </p:pic>
      <p:pic>
        <p:nvPicPr>
          <p:cNvPr id="18442" name="Picture 10" descr="TCS logo">
            <a:hlinkClick r:id="rId6" tooltip="TCS logo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7904" y="3483006"/>
            <a:ext cx="2400858" cy="864096"/>
          </a:xfrm>
          <a:prstGeom prst="rect">
            <a:avLst/>
          </a:prstGeom>
          <a:noFill/>
        </p:spPr>
      </p:pic>
      <p:pic>
        <p:nvPicPr>
          <p:cNvPr id="18444" name="Picture 12" descr="Tata Comm logo.sv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1670" y="4887162"/>
            <a:ext cx="3834426" cy="324036"/>
          </a:xfrm>
          <a:prstGeom prst="rect">
            <a:avLst/>
          </a:prstGeom>
          <a:noFill/>
        </p:spPr>
      </p:pic>
      <p:pic>
        <p:nvPicPr>
          <p:cNvPr id="18446" name="Picture 14" descr="Taj Hotel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33718" y="3266982"/>
            <a:ext cx="1071563" cy="1228725"/>
          </a:xfrm>
          <a:prstGeom prst="rect">
            <a:avLst/>
          </a:prstGeom>
          <a:noFill/>
        </p:spPr>
      </p:pic>
      <p:pic>
        <p:nvPicPr>
          <p:cNvPr id="18448" name="Picture 16" descr="https://duckduckgo.com/i/c98cabfd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08204" y="2780928"/>
            <a:ext cx="1385888" cy="1428750"/>
          </a:xfrm>
          <a:prstGeom prst="rect">
            <a:avLst/>
          </a:prstGeom>
          <a:noFill/>
        </p:spPr>
      </p:pic>
      <p:pic>
        <p:nvPicPr>
          <p:cNvPr id="18450" name="Picture 18" descr="https://duckduckgo.com/i/30e46387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23928" y="5481228"/>
            <a:ext cx="3672408" cy="3034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 descr="Tetle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053" y="1214754"/>
            <a:ext cx="3103924" cy="2106234"/>
          </a:xfrm>
          <a:prstGeom prst="rect">
            <a:avLst/>
          </a:prstGeom>
          <a:noFill/>
        </p:spPr>
      </p:pic>
      <p:pic>
        <p:nvPicPr>
          <p:cNvPr id="35845" name="Picture 5" descr="Eight O' Clock Coffee">
            <a:hlinkClick r:id="rId3" tooltip="Eight O' Clock Coffe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019" y="1160748"/>
            <a:ext cx="1907381" cy="1521620"/>
          </a:xfrm>
          <a:prstGeom prst="rect">
            <a:avLst/>
          </a:prstGeom>
          <a:noFill/>
        </p:spPr>
      </p:pic>
      <p:pic>
        <p:nvPicPr>
          <p:cNvPr id="35847" name="Picture 7" descr="Default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9653" y="4185084"/>
            <a:ext cx="1678781" cy="1428750"/>
          </a:xfrm>
          <a:prstGeom prst="rect">
            <a:avLst/>
          </a:prstGeom>
          <a:noFill/>
        </p:spPr>
      </p:pic>
      <p:pic>
        <p:nvPicPr>
          <p:cNvPr id="35849" name="Picture 9" descr="http://www.tatachemicals.com/europe/images/LHS_British_Salt.gif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61911" y="4563127"/>
            <a:ext cx="1250156" cy="728663"/>
          </a:xfrm>
          <a:prstGeom prst="rect">
            <a:avLst/>
          </a:prstGeom>
          <a:noFill/>
        </p:spPr>
      </p:pic>
      <p:pic>
        <p:nvPicPr>
          <p:cNvPr id="35851" name="Picture 11" descr="TeleGlobe Freedom Calling VOIP Service | Affordable VOIP telephony with 99% Uptime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06126" y="4401108"/>
            <a:ext cx="1620180" cy="1134126"/>
          </a:xfrm>
          <a:prstGeom prst="rect">
            <a:avLst/>
          </a:prstGeom>
          <a:noFill/>
        </p:spPr>
      </p:pic>
      <p:pic>
        <p:nvPicPr>
          <p:cNvPr id="35853" name="Picture 13" descr="Jaguar Car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65766" y="3158970"/>
            <a:ext cx="1998222" cy="972108"/>
          </a:xfrm>
          <a:prstGeom prst="rect">
            <a:avLst/>
          </a:prstGeom>
          <a:noFill/>
        </p:spPr>
      </p:pic>
      <p:pic>
        <p:nvPicPr>
          <p:cNvPr id="35855" name="Picture 15" descr="Land Rover - Above and Beyon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66067" y="3050958"/>
            <a:ext cx="1643063" cy="1121570"/>
          </a:xfrm>
          <a:prstGeom prst="rect">
            <a:avLst/>
          </a:prstGeom>
          <a:noFill/>
        </p:spPr>
      </p:pic>
      <p:pic>
        <p:nvPicPr>
          <p:cNvPr id="35857" name="Picture 17" descr="Corus logo logotyp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53898" y="2456892"/>
            <a:ext cx="1620180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indiatogether.org/uploads/picture/image/2475/Desa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38791"/>
            <a:ext cx="4968552" cy="3726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www.tata.com/images/article/Jamsetji-T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3778" y="1322766"/>
            <a:ext cx="3780420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... Consulting: Innovations in Jamsetji Tata’s Empress Mills at Nagp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38790"/>
            <a:ext cx="5076564" cy="3726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&quot;T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firms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needs and wants of stakeholders</a:t>
            </a:r>
          </a:p>
          <a:p>
            <a:r>
              <a:rPr lang="en-GB" dirty="0"/>
              <a:t>Produce goods and services to satisfy those needs</a:t>
            </a:r>
          </a:p>
          <a:p>
            <a:r>
              <a:rPr lang="en-GB" dirty="0"/>
              <a:t>Generate transactions through which the need is satisfied</a:t>
            </a:r>
          </a:p>
          <a:p>
            <a:r>
              <a:rPr lang="en-GB" dirty="0"/>
              <a:t>In the course of the transaction, create value for all parties.</a:t>
            </a:r>
          </a:p>
        </p:txBody>
      </p:sp>
    </p:spTree>
    <p:extLst>
      <p:ext uri="{BB962C8B-B14F-4D97-AF65-F5344CB8AC3E}">
        <p14:creationId xmlns:p14="http://schemas.microsoft.com/office/powerpoint/2010/main" val="43911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The Taj Mahal Palace Hotel - Bomaby (Mumbai) c1900 - Old Indian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Dorabji Tat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538790"/>
            <a:ext cx="3132348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JRD TATA of bombay hous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30778"/>
            <a:ext cx="3348372" cy="394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upload.wikimedia.org/wikipedia/commons/thumb/e/e4/TataAirlinesLogo.jpg/220px-TataAirlinesLog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09" y="1090895"/>
            <a:ext cx="3186354" cy="2214246"/>
          </a:xfrm>
          <a:prstGeom prst="rect">
            <a:avLst/>
          </a:prstGeom>
          <a:noFill/>
        </p:spPr>
      </p:pic>
      <p:pic>
        <p:nvPicPr>
          <p:cNvPr id="28676" name="Picture 4" descr="https://upload.wikimedia.org/wikipedia/en/thumb/4/4e/Air_India_Old_Logo.svg/200px-Air_India_Old_Logo.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0305" y="1964373"/>
            <a:ext cx="3078342" cy="210623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6A596-8F8B-4EB2-A2A1-1F57F0DF698C}"/>
              </a:ext>
            </a:extLst>
          </p:cNvPr>
          <p:cNvSpPr txBox="1"/>
          <p:nvPr/>
        </p:nvSpPr>
        <p:spPr>
          <a:xfrm>
            <a:off x="803564" y="475392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Your arrival was much awaited, </a:t>
            </a:r>
            <a:r>
              <a:rPr lang="en-GB" dirty="0">
                <a:hlinkClick r:id="rId6"/>
              </a:rPr>
              <a:t>@airindiain</a:t>
            </a:r>
            <a:endParaRPr lang="en-GB" dirty="0"/>
          </a:p>
          <a:p>
            <a:r>
              <a:rPr lang="en-GB" dirty="0"/>
              <a:t>. </a:t>
            </a:r>
            <a:r>
              <a:rPr lang="en-GB" dirty="0">
                <a:hlinkClick r:id="rId7"/>
              </a:rPr>
              <a:t>#AirIndiaOnBoard</a:t>
            </a:r>
            <a:r>
              <a:rPr lang="en-GB" dirty="0"/>
              <a:t> </a:t>
            </a:r>
            <a:r>
              <a:rPr lang="en-GB" dirty="0">
                <a:hlinkClick r:id="rId8"/>
              </a:rPr>
              <a:t>#ThisIsTata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tata.com/images/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348880"/>
            <a:ext cx="2484276" cy="1998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orgen\Downloads\1674144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694" y="1430778"/>
            <a:ext cx="5022558" cy="394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www.tata.com/images/article/tata_medical_center_over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00808"/>
            <a:ext cx="6858000" cy="32943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s://upload.wikimedia.org/wikipedia/commons/thumb/b/b6/Tea_Estate_in_Munnar.jpg/250px-Tea_Estate_in_Munna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9742" y="1538790"/>
            <a:ext cx="4482498" cy="3564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tata.com/htm/images/krishna_Kumar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7814" y="1484784"/>
            <a:ext cx="2862318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producer’s idea of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making and selling the product or service (including the labour theory of value)</a:t>
            </a:r>
          </a:p>
          <a:p>
            <a:r>
              <a:rPr lang="en-GB" dirty="0"/>
              <a:t>An estimation of what the customer is willing to pay for it</a:t>
            </a:r>
          </a:p>
          <a:p>
            <a:r>
              <a:rPr lang="en-GB" dirty="0"/>
              <a:t>What the producer believes the product or service is intrinsically worth</a:t>
            </a:r>
          </a:p>
          <a:p>
            <a:r>
              <a:rPr lang="en-GB" dirty="0"/>
              <a:t>But do these represent real value?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F289-552E-75EE-ECB9-E6F3C1D6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how do they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F84F-AA74-1D5C-EFD5-E83594A0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Tata make money? Where does it come from? Don’t think about profits at this stage, think about value.</a:t>
            </a:r>
          </a:p>
        </p:txBody>
      </p:sp>
    </p:spTree>
    <p:extLst>
      <p:ext uri="{BB962C8B-B14F-4D97-AF65-F5344CB8AC3E}">
        <p14:creationId xmlns:p14="http://schemas.microsoft.com/office/powerpoint/2010/main" val="220970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E1DE-EF5C-2488-D62B-9E2C0A56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very simple introduction to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E5E0-DC82-8035-3B19-DB659A54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What is the difference between something that is </a:t>
            </a:r>
            <a:r>
              <a:rPr lang="en-GB" sz="2400" b="1" dirty="0"/>
              <a:t>complex</a:t>
            </a:r>
            <a:r>
              <a:rPr lang="en-GB" sz="2400" dirty="0"/>
              <a:t> and something that is </a:t>
            </a:r>
            <a:r>
              <a:rPr lang="en-GB" sz="2400" b="1" dirty="0"/>
              <a:t>complicated</a:t>
            </a:r>
            <a:r>
              <a:rPr lang="en-GB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0877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37F22E-1B1F-1BBA-6499-34CE1323BA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9830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ves crashing against rocks">
            <a:extLst>
              <a:ext uri="{FF2B5EF4-FFF2-40B4-BE49-F238E27FC236}">
                <a16:creationId xmlns:a16="http://schemas.microsoft.com/office/drawing/2014/main" id="{8E27A9D2-ADC4-FECF-0AA2-69F8741B2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476672"/>
            <a:ext cx="7848871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A81B-8E08-0594-6E1E-7BD178E8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BF3D-66F4-60DC-5E17-7C0CC6B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Objects are simple and static</a:t>
            </a:r>
          </a:p>
          <a:p>
            <a:r>
              <a:rPr lang="en-GB" dirty="0"/>
              <a:t>Processes are complex and dynamic across time and space</a:t>
            </a:r>
          </a:p>
          <a:p>
            <a:r>
              <a:rPr lang="en-GB" dirty="0"/>
              <a:t>Processes are what link objects to each other</a:t>
            </a:r>
          </a:p>
          <a:p>
            <a:r>
              <a:rPr lang="en-GB" dirty="0"/>
              <a:t>Heraclitus: ‘no one ever steps in the same river twice, for it is not the same river and they are not the same person’</a:t>
            </a:r>
          </a:p>
          <a:p>
            <a:r>
              <a:rPr lang="en-GB" dirty="0"/>
              <a:t>Are organisations objects, or are they processes?</a:t>
            </a:r>
          </a:p>
          <a:p>
            <a:r>
              <a:rPr lang="en-GB" dirty="0"/>
              <a:t>And finally, </a:t>
            </a:r>
            <a:r>
              <a:rPr lang="en-GB" i="1" dirty="0"/>
              <a:t>all processes are driven by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524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7BF3-E209-68DE-326D-E1F91C58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Origins of complexity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8721-553A-0D26-D045-7FA65C44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Heraclitus of Ephesus – ‘nothing endures but change’</a:t>
            </a:r>
          </a:p>
          <a:p>
            <a:r>
              <a:rPr lang="en-GB" dirty="0"/>
              <a:t>World War II anti-aircraft fire control systems</a:t>
            </a:r>
          </a:p>
          <a:p>
            <a:r>
              <a:rPr lang="en-GB" dirty="0"/>
              <a:t>‘Disorganised complexity’ and ‘organised complexity’ (Weaver 1947) </a:t>
            </a:r>
          </a:p>
          <a:p>
            <a:r>
              <a:rPr lang="en-GB" dirty="0"/>
              <a:t>Cybernetics, the use of control and feedback mechanisms (Wiener 1948)</a:t>
            </a:r>
          </a:p>
          <a:p>
            <a:r>
              <a:rPr lang="en-GB" dirty="0"/>
              <a:t>‘The unavoidability of hierarchies in complex systems’ (Simon 1956)</a:t>
            </a:r>
          </a:p>
        </p:txBody>
      </p:sp>
    </p:spTree>
    <p:extLst>
      <p:ext uri="{BB962C8B-B14F-4D97-AF65-F5344CB8AC3E}">
        <p14:creationId xmlns:p14="http://schemas.microsoft.com/office/powerpoint/2010/main" val="1029760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9E3A-63E5-15E8-BE89-BDA22AD1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Disorganised and organised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E4B4-5F35-4B8B-4B9D-B31305E2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Disorganised: systems with very large numbers of parts, which interact apparently at random</a:t>
            </a:r>
          </a:p>
          <a:p>
            <a:pPr lvl="1"/>
            <a:r>
              <a:rPr lang="en-GB" dirty="0"/>
              <a:t>Examples: the movement of galaxies, the movement of sub-atomic particles</a:t>
            </a:r>
          </a:p>
          <a:p>
            <a:pPr lvl="1"/>
            <a:r>
              <a:rPr lang="en-GB" dirty="0"/>
              <a:t>Heraclitus of Ephesus (d. 475 </a:t>
            </a:r>
            <a:r>
              <a:rPr lang="en-GB" dirty="0" err="1"/>
              <a:t>bc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Interactions can be understood through mathematical predictions, probability, chaos theory</a:t>
            </a:r>
          </a:p>
          <a:p>
            <a:endParaRPr lang="en-GB" dirty="0"/>
          </a:p>
          <a:p>
            <a:r>
              <a:rPr lang="en-GB" dirty="0"/>
              <a:t>Organised: systems with very large numbers of parts where the interactions are non-random</a:t>
            </a:r>
          </a:p>
          <a:p>
            <a:pPr lvl="1"/>
            <a:r>
              <a:rPr lang="en-GB" dirty="0"/>
              <a:t>Examples: governments, ecosystems, animal swarms and ant colonies, the human brain, firms and markets</a:t>
            </a:r>
          </a:p>
          <a:p>
            <a:pPr lvl="1"/>
            <a:r>
              <a:rPr lang="en-GB" dirty="0"/>
              <a:t>Complex adaptive systems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161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92A1-B73A-6BA3-8949-A91AD2D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adaptive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02190-D703-560A-D827-6202BDBA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Properties:</a:t>
            </a:r>
          </a:p>
          <a:p>
            <a:pPr lvl="1"/>
            <a:r>
              <a:rPr lang="en-GB" dirty="0"/>
              <a:t>The ability to self-organise; local organisations emerge without conscious direction from the centre</a:t>
            </a:r>
          </a:p>
          <a:p>
            <a:pPr lvl="1"/>
            <a:r>
              <a:rPr lang="en-GB" dirty="0"/>
              <a:t>Emergence, whereby the interaction of the parts produces something greater than the sum of those parts; synergy</a:t>
            </a:r>
          </a:p>
          <a:p>
            <a:pPr lvl="1"/>
            <a:r>
              <a:rPr lang="en-GB" dirty="0"/>
              <a:t>Homeostasis, an internal balance achieved through self-regulation rather than any directed form of regulation</a:t>
            </a:r>
          </a:p>
          <a:p>
            <a:pPr lvl="1"/>
            <a:r>
              <a:rPr lang="en-GB" dirty="0"/>
              <a:t>Communication and cooperation, taking place at all levels</a:t>
            </a:r>
          </a:p>
          <a:p>
            <a:pPr lvl="1"/>
            <a:r>
              <a:rPr lang="en-GB" dirty="0"/>
              <a:t>A high degree of adaptive capacity, leading to high levels of resilience</a:t>
            </a:r>
          </a:p>
          <a:p>
            <a:pPr lvl="1"/>
            <a:r>
              <a:rPr lang="en-GB" dirty="0"/>
              <a:t>Can be a variety of structures: cellular, networked, hierarchical, but more likely have features of all three</a:t>
            </a:r>
          </a:p>
        </p:txBody>
      </p:sp>
    </p:spTree>
    <p:extLst>
      <p:ext uri="{BB962C8B-B14F-4D97-AF65-F5344CB8AC3E}">
        <p14:creationId xmlns:p14="http://schemas.microsoft.com/office/powerpoint/2010/main" val="4080901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FB96-7D17-47E4-446B-5846008C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firms need to be complex (1)?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5A51-F90F-54EA-3316-8624A7EE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Greater resilience </a:t>
            </a:r>
            <a:r>
              <a:rPr lang="en-GB" dirty="0"/>
              <a:t>in the face of threats:</a:t>
            </a:r>
          </a:p>
          <a:p>
            <a:pPr lvl="1"/>
            <a:r>
              <a:rPr lang="en-GB" dirty="0"/>
              <a:t>The Medici Bank in the 15</a:t>
            </a:r>
            <a:r>
              <a:rPr lang="en-GB" baseline="30000" dirty="0"/>
              <a:t>th</a:t>
            </a:r>
            <a:r>
              <a:rPr lang="en-GB" dirty="0"/>
              <a:t> century was organised as a series of interlocking partnerships</a:t>
            </a:r>
          </a:p>
          <a:p>
            <a:pPr lvl="1"/>
            <a:r>
              <a:rPr lang="en-GB" dirty="0"/>
              <a:t>Asian diversified conglomerates have cross-shareholdings that able them to defend each other in case of threat</a:t>
            </a:r>
          </a:p>
        </p:txBody>
      </p:sp>
    </p:spTree>
    <p:extLst>
      <p:ext uri="{BB962C8B-B14F-4D97-AF65-F5344CB8AC3E}">
        <p14:creationId xmlns:p14="http://schemas.microsoft.com/office/powerpoint/2010/main" val="2839857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6933-E6CE-1CD5-3FF3-59B49559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firms need to be complex?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B08D-D6EF-CC8A-5C66-BA7B2AA7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Greater flexibility</a:t>
            </a:r>
            <a:r>
              <a:rPr lang="en-GB" dirty="0"/>
              <a:t> to pivot and take advantage of opportunities:</a:t>
            </a:r>
          </a:p>
          <a:p>
            <a:pPr lvl="1"/>
            <a:r>
              <a:rPr lang="en-GB" dirty="0"/>
              <a:t>Autonomy and localised decision-making enable faster decision making, while local control of resources means they can be deployed more quickly</a:t>
            </a:r>
          </a:p>
          <a:p>
            <a:pPr lvl="1"/>
            <a:r>
              <a:rPr lang="en-GB" dirty="0"/>
              <a:t>Ukrainian army</a:t>
            </a:r>
          </a:p>
        </p:txBody>
      </p:sp>
    </p:spTree>
    <p:extLst>
      <p:ext uri="{BB962C8B-B14F-4D97-AF65-F5344CB8AC3E}">
        <p14:creationId xmlns:p14="http://schemas.microsoft.com/office/powerpoint/2010/main" val="104575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consumer’s idea of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‘bundle of benefits’</a:t>
            </a:r>
          </a:p>
          <a:p>
            <a:pPr lvl="1"/>
            <a:r>
              <a:rPr lang="en-GB" dirty="0"/>
              <a:t>the satisfaction both physical and emotional that the consumer receives from making the purchase</a:t>
            </a:r>
          </a:p>
          <a:p>
            <a:pPr lvl="1"/>
            <a:r>
              <a:rPr lang="en-GB" dirty="0"/>
              <a:t>purchasing decisions are not always rational</a:t>
            </a:r>
          </a:p>
          <a:p>
            <a:pPr lvl="1"/>
            <a:endParaRPr lang="en-GB" dirty="0"/>
          </a:p>
          <a:p>
            <a:r>
              <a:rPr lang="en-GB" dirty="0"/>
              <a:t>Will this product or service give me value that is worth the money I am paying for it?</a:t>
            </a:r>
          </a:p>
          <a:p>
            <a:r>
              <a:rPr lang="en-GB" dirty="0"/>
              <a:t>Is it safe? Will consuming it harm me or my family?</a:t>
            </a:r>
          </a:p>
          <a:p>
            <a:r>
              <a:rPr lang="en-GB" dirty="0"/>
              <a:t>Does it meet my physical needs?</a:t>
            </a:r>
          </a:p>
          <a:p>
            <a:r>
              <a:rPr lang="en-GB" dirty="0"/>
              <a:t>Does it meet my psychological and aspirational needs?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87E4-306E-839D-E609-09C99E34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firms need to be complex?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8A7F-72B9-3A5F-83C1-835C56D8A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Greater collaboration</a:t>
            </a:r>
            <a:r>
              <a:rPr lang="en-GB" dirty="0"/>
              <a:t> because the parts have feedback loops and communications systems like neural networks that keep them connected:</a:t>
            </a:r>
          </a:p>
          <a:p>
            <a:pPr lvl="1"/>
            <a:r>
              <a:rPr lang="en-GB" dirty="0"/>
              <a:t>Covid research and vaccine research</a:t>
            </a:r>
          </a:p>
          <a:p>
            <a:pPr lvl="1"/>
            <a:r>
              <a:rPr lang="en-GB" dirty="0"/>
              <a:t>Google</a:t>
            </a:r>
          </a:p>
          <a:p>
            <a:pPr lvl="1"/>
            <a:r>
              <a:rPr lang="en-GB" dirty="0"/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368726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CA7-8E1E-1D7B-3D61-7BA925D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624A-49D0-7A59-06DD-02788C87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If the parts stop interacting and begin moving together at random, the result will be loss of synergy</a:t>
            </a:r>
          </a:p>
          <a:p>
            <a:r>
              <a:rPr lang="en-GB" dirty="0"/>
              <a:t>Communications breakdowns and loss coordination will lead to higher internal transaction costs</a:t>
            </a:r>
          </a:p>
          <a:p>
            <a:r>
              <a:rPr lang="en-GB" dirty="0"/>
              <a:t>Flexibility turns to rigidity, smooth relationships to stressful ones</a:t>
            </a:r>
          </a:p>
          <a:p>
            <a:r>
              <a:rPr lang="en-GB" dirty="0"/>
              <a:t>Rifts in the organisation can be exploited by people seeking personal power or advantage</a:t>
            </a:r>
          </a:p>
          <a:p>
            <a:r>
              <a:rPr lang="en-GB" dirty="0"/>
              <a:t>The results of all interactions become unpredictable, like bowling with hand grenades</a:t>
            </a:r>
          </a:p>
        </p:txBody>
      </p:sp>
    </p:spTree>
    <p:extLst>
      <p:ext uri="{BB962C8B-B14F-4D97-AF65-F5344CB8AC3E}">
        <p14:creationId xmlns:p14="http://schemas.microsoft.com/office/powerpoint/2010/main" val="4268021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D1A9-B591-150D-3C49-AE26DC3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Managing complex systems is like herding cats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A562-B16E-CA4F-583A-7008B5C0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How do we lead and manage complex systems?</a:t>
            </a:r>
          </a:p>
          <a:p>
            <a:r>
              <a:rPr lang="en-GB" dirty="0"/>
              <a:t>What do we need to do so successfully?</a:t>
            </a:r>
          </a:p>
          <a:p>
            <a:r>
              <a:rPr lang="en-GB" dirty="0"/>
              <a:t>What provides the energy that keeps those systems moving and keeps the processes running?</a:t>
            </a:r>
          </a:p>
          <a:p>
            <a:endParaRPr lang="en-GB" dirty="0"/>
          </a:p>
          <a:p>
            <a:r>
              <a:rPr lang="en-GB" dirty="0"/>
              <a:t>(Definition of ‘successfully’: preventing organised complex systems from turning into disorganised ones)</a:t>
            </a:r>
          </a:p>
        </p:txBody>
      </p:sp>
    </p:spTree>
    <p:extLst>
      <p:ext uri="{BB962C8B-B14F-4D97-AF65-F5344CB8AC3E}">
        <p14:creationId xmlns:p14="http://schemas.microsoft.com/office/powerpoint/2010/main" val="2790043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leadership</a:t>
            </a:r>
          </a:p>
        </p:txBody>
      </p:sp>
      <p:pic>
        <p:nvPicPr>
          <p:cNvPr id="4" name="Content Placeholder 3" descr="Rev. Jim Jones, 1977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204864"/>
            <a:ext cx="446449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Toxic leadership</a:t>
            </a:r>
          </a:p>
          <a:p>
            <a:r>
              <a:rPr lang="en-GB" dirty="0"/>
              <a:t>Narcissistic leadership</a:t>
            </a:r>
          </a:p>
          <a:p>
            <a:r>
              <a:rPr lang="en-GB" dirty="0"/>
              <a:t>Effect on organisations and people within them</a:t>
            </a:r>
          </a:p>
          <a:p>
            <a:r>
              <a:rPr lang="en-GB" dirty="0"/>
              <a:t>Effect on society and the world at large</a:t>
            </a:r>
          </a:p>
          <a:p>
            <a:endParaRPr lang="en-GB" dirty="0"/>
          </a:p>
          <a:p>
            <a:r>
              <a:rPr lang="en-GB" dirty="0"/>
              <a:t>Why do people follow dark leaders?</a:t>
            </a:r>
          </a:p>
          <a:p>
            <a:pPr lvl="1"/>
            <a:r>
              <a:rPr lang="en-GB" dirty="0"/>
              <a:t>Herd instinct (Mackay 1841)</a:t>
            </a:r>
          </a:p>
          <a:p>
            <a:pPr lvl="1"/>
            <a:r>
              <a:rPr lang="en-GB" dirty="0"/>
              <a:t>Charisma</a:t>
            </a:r>
          </a:p>
          <a:p>
            <a:pPr lvl="1"/>
            <a:r>
              <a:rPr lang="en-GB" dirty="0"/>
              <a:t>Need to believe in someone/something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dark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They rarely take blame or share glory.</a:t>
            </a:r>
          </a:p>
          <a:p>
            <a:r>
              <a:rPr lang="en-GB" dirty="0"/>
              <a:t>They are not toxic all the time, or to all people. </a:t>
            </a:r>
          </a:p>
          <a:p>
            <a:r>
              <a:rPr lang="en-GB" dirty="0"/>
              <a:t>They are rarely if ever toxic when in the company of “the boss.”</a:t>
            </a:r>
          </a:p>
          <a:p>
            <a:r>
              <a:rPr lang="en-GB" dirty="0"/>
              <a:t>They sometimes have good ideas and accomplish good things.</a:t>
            </a:r>
          </a:p>
          <a:p>
            <a:r>
              <a:rPr lang="en-GB" dirty="0"/>
              <a:t>They can be charming when the occasion fits.</a:t>
            </a:r>
          </a:p>
          <a:p>
            <a:r>
              <a:rPr lang="en-GB" dirty="0"/>
              <a:t>They are frequently described as extremely bright and hard-working.</a:t>
            </a:r>
          </a:p>
          <a:p>
            <a:r>
              <a:rPr lang="en-GB" i="1" dirty="0"/>
              <a:t>They are often highly energetic and have a reputation for getting things done</a:t>
            </a:r>
            <a:r>
              <a:rPr lang="en-GB" dirty="0"/>
              <a:t>.</a:t>
            </a:r>
          </a:p>
          <a:p>
            <a:r>
              <a:rPr lang="en-GB" dirty="0"/>
              <a:t>They often have a coterie of devoted “fans” who keep appearing on their staffs.</a:t>
            </a:r>
          </a:p>
          <a:p>
            <a:r>
              <a:rPr lang="en-GB" dirty="0"/>
              <a:t>Most have been seen as toxic by subordinates since early in their career.</a:t>
            </a:r>
          </a:p>
          <a:p>
            <a:r>
              <a:rPr lang="en-GB" dirty="0"/>
              <a:t>Their boss either does not know or pretends not to know, and almost never records, their abuse of subordinates.</a:t>
            </a:r>
          </a:p>
          <a:p>
            <a:pPr>
              <a:buNone/>
            </a:pPr>
            <a:r>
              <a:rPr lang="en-GB" dirty="0"/>
              <a:t>		(</a:t>
            </a:r>
            <a:r>
              <a:rPr lang="en-GB" dirty="0" err="1"/>
              <a:t>Boisselle</a:t>
            </a:r>
            <a:r>
              <a:rPr lang="en-GB" dirty="0"/>
              <a:t> and McDonnell 2014)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Also, they have no compunction about deceiving other people; lying, or at least not telling the full truth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leadership archetypes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obsessive-compulsive leader</a:t>
            </a:r>
          </a:p>
          <a:p>
            <a:r>
              <a:rPr lang="en-GB" dirty="0"/>
              <a:t>The narcissistic leader</a:t>
            </a:r>
          </a:p>
          <a:p>
            <a:r>
              <a:rPr lang="en-GB" dirty="0"/>
              <a:t>The fearful leader</a:t>
            </a:r>
          </a:p>
          <a:p>
            <a:r>
              <a:rPr lang="en-GB" dirty="0"/>
              <a:t>The malignant leader</a:t>
            </a:r>
          </a:p>
          <a:p>
            <a:r>
              <a:rPr lang="en-GB" dirty="0"/>
              <a:t>The antisocial leader</a:t>
            </a:r>
          </a:p>
          <a:p>
            <a:r>
              <a:rPr lang="en-GB" dirty="0"/>
              <a:t>The cynical leader </a:t>
            </a:r>
          </a:p>
          <a:p>
            <a:r>
              <a:rPr lang="en-GB" dirty="0"/>
              <a:t>The despotic leader</a:t>
            </a:r>
          </a:p>
          <a:p>
            <a:pPr lvl="2">
              <a:buNone/>
            </a:pPr>
            <a:r>
              <a:rPr lang="en-GB" dirty="0"/>
              <a:t> (McIntosh and </a:t>
            </a:r>
            <a:r>
              <a:rPr lang="en-GB" dirty="0" err="1"/>
              <a:t>Rima</a:t>
            </a:r>
            <a:r>
              <a:rPr lang="en-GB" dirty="0"/>
              <a:t> 2007; </a:t>
            </a:r>
            <a:r>
              <a:rPr lang="en-GB" dirty="0" err="1"/>
              <a:t>Furnham</a:t>
            </a:r>
            <a:r>
              <a:rPr lang="en-GB" dirty="0"/>
              <a:t> 2010)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Dark leaders are never alone</a:t>
            </a:r>
          </a:p>
          <a:p>
            <a:r>
              <a:rPr lang="en-GB" dirty="0"/>
              <a:t>They rely on a coterie of followers who share their worldview</a:t>
            </a:r>
          </a:p>
          <a:p>
            <a:r>
              <a:rPr lang="en-GB" dirty="0"/>
              <a:t>While there may be rivalries within this group, ultimately the group is bound together by commonly held values and a need to stand united against the ‘other’</a:t>
            </a:r>
          </a:p>
          <a:p>
            <a:r>
              <a:rPr lang="en-GB" dirty="0"/>
              <a:t>Loyalty to the leader is thus both a matter of ideology and self-interest</a:t>
            </a:r>
          </a:p>
          <a:p>
            <a:pPr lvl="2"/>
            <a:r>
              <a:rPr lang="en-GB" dirty="0"/>
              <a:t>(</a:t>
            </a:r>
            <a:r>
              <a:rPr lang="en-GB" dirty="0" err="1"/>
              <a:t>Kets</a:t>
            </a:r>
            <a:r>
              <a:rPr lang="en-GB" dirty="0"/>
              <a:t> de </a:t>
            </a:r>
            <a:r>
              <a:rPr lang="en-GB" dirty="0" err="1"/>
              <a:t>Vries</a:t>
            </a:r>
            <a:r>
              <a:rPr lang="en-GB" dirty="0"/>
              <a:t> 2004)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Responses to dark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Surrender to the dominant ethos, no matter what it is</a:t>
            </a:r>
          </a:p>
          <a:p>
            <a:endParaRPr lang="en-GB" dirty="0"/>
          </a:p>
          <a:p>
            <a:r>
              <a:rPr lang="en-GB" dirty="0"/>
              <a:t>Fight: build coalitions against dark leadership</a:t>
            </a:r>
          </a:p>
          <a:p>
            <a:endParaRPr lang="en-GB" dirty="0"/>
          </a:p>
          <a:p>
            <a:r>
              <a:rPr lang="en-GB" dirty="0"/>
              <a:t>Flight: exit the organisation, do something else</a:t>
            </a:r>
          </a:p>
          <a:p>
            <a:endParaRPr lang="en-GB" dirty="0"/>
          </a:p>
          <a:p>
            <a:r>
              <a:rPr lang="en-GB" dirty="0"/>
              <a:t>Choose the hill you want to die 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How do we prevent dark leaders from emerging in the organisation?</a:t>
            </a:r>
          </a:p>
          <a:p>
            <a:endParaRPr lang="en-GB" dirty="0"/>
          </a:p>
          <a:p>
            <a:r>
              <a:rPr lang="en-GB" dirty="0"/>
              <a:t>How do we guard and maintain the organisation’s values so they cannot be subverted?</a:t>
            </a:r>
          </a:p>
          <a:p>
            <a:endParaRPr lang="en-GB" dirty="0"/>
          </a:p>
          <a:p>
            <a:r>
              <a:rPr lang="en-GB" dirty="0"/>
              <a:t>Could </a:t>
            </a:r>
            <a:r>
              <a:rPr lang="en-GB" b="1" dirty="0"/>
              <a:t>we</a:t>
            </a:r>
            <a:r>
              <a:rPr lang="en-GB" dirty="0"/>
              <a:t> become dark leaders? Is there the potential for dark leadership in all of us, and what do we do about this?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risks the consumer 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many (most?) cases, consumers do not have perfect information</a:t>
            </a:r>
          </a:p>
          <a:p>
            <a:r>
              <a:rPr lang="en-GB" dirty="0"/>
              <a:t>Lack of information and knowledge about a product creates a perception of risk</a:t>
            </a:r>
          </a:p>
          <a:p>
            <a:r>
              <a:rPr lang="en-GB" dirty="0"/>
              <a:t>Risk creates uncertainty</a:t>
            </a:r>
          </a:p>
          <a:p>
            <a:r>
              <a:rPr lang="en-GB" dirty="0"/>
              <a:t>Uncertainty makes people hesitate to purchase</a:t>
            </a:r>
          </a:p>
          <a:p>
            <a:r>
              <a:rPr lang="en-GB" dirty="0"/>
              <a:t>The higher the price, the greater the risk</a:t>
            </a:r>
          </a:p>
          <a:p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costs (externalities)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 course, externalities don’t just affect the consumer.</a:t>
            </a:r>
          </a:p>
          <a:p>
            <a:r>
              <a:rPr lang="en-GB" dirty="0"/>
              <a:t>Examples: passive smoking, air pollution, corruption, low wages, poor working conditions</a:t>
            </a:r>
          </a:p>
          <a:p>
            <a:r>
              <a:rPr lang="en-GB" dirty="0"/>
              <a:t>In many cases, the benefits enjoyed by the consumer are counter-balanced by costs born by others in society</a:t>
            </a:r>
          </a:p>
        </p:txBody>
      </p:sp>
    </p:spTree>
    <p:extLst>
      <p:ext uri="{BB962C8B-B14F-4D97-AF65-F5344CB8AC3E}">
        <p14:creationId xmlns:p14="http://schemas.microsoft.com/office/powerpoint/2010/main" val="11878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 consumer aware of the externalities and risks when making the purchase? </a:t>
            </a:r>
          </a:p>
          <a:p>
            <a:r>
              <a:rPr lang="en-GB" dirty="0"/>
              <a:t>Or are the risks and externalities only apparent during and after consumption?</a:t>
            </a:r>
          </a:p>
          <a:p>
            <a:r>
              <a:rPr lang="en-GB" dirty="0"/>
              <a:t>Does the customer have sole responsibility? </a:t>
            </a:r>
            <a:r>
              <a:rPr lang="en-GB" i="1" dirty="0"/>
              <a:t>Caveat emptor</a:t>
            </a:r>
            <a:r>
              <a:rPr lang="en-GB" dirty="0"/>
              <a:t>?</a:t>
            </a:r>
          </a:p>
          <a:p>
            <a:r>
              <a:rPr lang="en-GB" dirty="0"/>
              <a:t>What if any are the responsibilities of the producer?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Value is not the same as price, or cost</a:t>
            </a:r>
          </a:p>
          <a:p>
            <a:r>
              <a:rPr lang="en-GB" dirty="0"/>
              <a:t>Value is determined by the benefits a product or service gives (utility)</a:t>
            </a:r>
          </a:p>
          <a:p>
            <a:r>
              <a:rPr lang="en-GB" dirty="0"/>
              <a:t>This includes both </a:t>
            </a:r>
            <a:r>
              <a:rPr lang="en-GB" b="1" dirty="0"/>
              <a:t>economic value</a:t>
            </a:r>
            <a:r>
              <a:rPr lang="en-GB" dirty="0"/>
              <a:t> and </a:t>
            </a:r>
            <a:r>
              <a:rPr lang="en-GB" b="1" dirty="0"/>
              <a:t>social value</a:t>
            </a:r>
            <a:r>
              <a:rPr lang="en-GB" dirty="0"/>
              <a:t>. The two </a:t>
            </a:r>
            <a:r>
              <a:rPr lang="en-GB" b="1" dirty="0"/>
              <a:t>cannot be separated.</a:t>
            </a:r>
            <a:endParaRPr lang="en-GB" dirty="0"/>
          </a:p>
          <a:p>
            <a:r>
              <a:rPr lang="en-GB" dirty="0"/>
              <a:t>Any organisation, private, public or third sector, profit or non-profit, lives or dies by whether it is creating value, and for whom</a:t>
            </a:r>
          </a:p>
        </p:txBody>
      </p:sp>
    </p:spTree>
    <p:extLst>
      <p:ext uri="{BB962C8B-B14F-4D97-AF65-F5344CB8AC3E}">
        <p14:creationId xmlns:p14="http://schemas.microsoft.com/office/powerpoint/2010/main" val="172021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Value is the measure of the total benefit provided, economic and social</a:t>
            </a:r>
          </a:p>
          <a:p>
            <a:r>
              <a:rPr lang="en-GB" dirty="0"/>
              <a:t>Typically seen as a bilateral transaction, but should be seen in terms of the value created for all stakeholders</a:t>
            </a:r>
          </a:p>
          <a:p>
            <a:r>
              <a:rPr lang="en-GB" dirty="0"/>
              <a:t>Failure to create value for one stakeholder leads to externalities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Microsoft Office PowerPoint</Application>
  <PresentationFormat>On-screen Show (4:3)</PresentationFormat>
  <Paragraphs>167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Don’t believe everything you think</vt:lpstr>
      <vt:lpstr>What do firms do?</vt:lpstr>
      <vt:lpstr>The producer’s idea of value</vt:lpstr>
      <vt:lpstr>The consumer’s idea of value</vt:lpstr>
      <vt:lpstr>The risks the consumer takes</vt:lpstr>
      <vt:lpstr>Hidden costs (externalities)</vt:lpstr>
      <vt:lpstr>Trust</vt:lpstr>
      <vt:lpstr>What is value?</vt:lpstr>
      <vt:lpstr>Value</vt:lpstr>
      <vt:lpstr>Stakeholders</vt:lpstr>
      <vt:lpstr>Stakeholders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So, how do they do it?</vt:lpstr>
      <vt:lpstr>A very simple introduction to complexity</vt:lpstr>
      <vt:lpstr>PowerPoint Presentation</vt:lpstr>
      <vt:lpstr>PowerPoint Presentation</vt:lpstr>
      <vt:lpstr>Process versus object</vt:lpstr>
      <vt:lpstr>Origins of complexity thinking</vt:lpstr>
      <vt:lpstr>Disorganised and organised complexity</vt:lpstr>
      <vt:lpstr>Complex adaptive systems</vt:lpstr>
      <vt:lpstr>Why do firms need to be complex (1)?</vt:lpstr>
      <vt:lpstr>Why do firms need to be complex? (2)</vt:lpstr>
      <vt:lpstr>Why do firms need to be complex? (3)</vt:lpstr>
      <vt:lpstr>Dangers</vt:lpstr>
      <vt:lpstr>Managing complex systems is like herding cats</vt:lpstr>
      <vt:lpstr>Dark leadership</vt:lpstr>
      <vt:lpstr>Dark leadership</vt:lpstr>
      <vt:lpstr>Characteristics of dark leaders</vt:lpstr>
      <vt:lpstr>Dark leadership archetypes</vt:lpstr>
      <vt:lpstr>Dark leadership</vt:lpstr>
      <vt:lpstr>Responses to dark leadership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Value – Day 2</dc:title>
  <dc:creator>morgen</dc:creator>
  <cp:lastModifiedBy>Morgen Witzel</cp:lastModifiedBy>
  <cp:revision>14</cp:revision>
  <dcterms:created xsi:type="dcterms:W3CDTF">2019-01-27T13:50:23Z</dcterms:created>
  <dcterms:modified xsi:type="dcterms:W3CDTF">2023-05-03T11:27:24Z</dcterms:modified>
</cp:coreProperties>
</file>