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sldIdLst>
    <p:sldId id="378" r:id="rId2"/>
    <p:sldId id="381" r:id="rId3"/>
    <p:sldId id="387" r:id="rId4"/>
    <p:sldId id="388" r:id="rId5"/>
    <p:sldId id="391" r:id="rId6"/>
    <p:sldId id="394" r:id="rId7"/>
    <p:sldId id="389" r:id="rId8"/>
    <p:sldId id="392" r:id="rId9"/>
    <p:sldId id="376" r:id="rId10"/>
  </p:sldIdLst>
  <p:sldSz cx="12192000" cy="6858000"/>
  <p:notesSz cx="6889750" cy="10021888"/>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723F2-02F5-429B-91E7-667A32512C40}" v="9" dt="2023-03-04T19:43:30.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6" autoAdjust="0"/>
    <p:restoredTop sz="71512" autoAdjust="0"/>
  </p:normalViewPr>
  <p:slideViewPr>
    <p:cSldViewPr snapToGrid="0" showGuides="1">
      <p:cViewPr varScale="1">
        <p:scale>
          <a:sx n="75" d="100"/>
          <a:sy n="75" d="100"/>
        </p:scale>
        <p:origin x="636" y="48"/>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FF0723F2-02F5-429B-91E7-667A32512C40}"/>
    <pc:docChg chg="undo custSel addSld delSld modSld sldOrd modNotesMaster">
      <pc:chgData name="Vincent King" userId="f96d9c2d90ad25d7" providerId="LiveId" clId="{FF0723F2-02F5-429B-91E7-667A32512C40}" dt="2023-03-05T19:56:06.326" v="13054" actId="6549"/>
      <pc:docMkLst>
        <pc:docMk/>
      </pc:docMkLst>
      <pc:sldChg chg="modNotesTx">
        <pc:chgData name="Vincent King" userId="f96d9c2d90ad25d7" providerId="LiveId" clId="{FF0723F2-02F5-429B-91E7-667A32512C40}" dt="2023-03-05T19:29:38.878" v="11658" actId="20577"/>
        <pc:sldMkLst>
          <pc:docMk/>
          <pc:sldMk cId="561810262" sldId="376"/>
        </pc:sldMkLst>
      </pc:sldChg>
      <pc:sldChg chg="modSp mod modNotesTx">
        <pc:chgData name="Vincent King" userId="f96d9c2d90ad25d7" providerId="LiveId" clId="{FF0723F2-02F5-429B-91E7-667A32512C40}" dt="2023-03-05T19:06:40.520" v="10666" actId="20577"/>
        <pc:sldMkLst>
          <pc:docMk/>
          <pc:sldMk cId="2833185368" sldId="378"/>
        </pc:sldMkLst>
        <pc:spChg chg="mod">
          <ac:chgData name="Vincent King" userId="f96d9c2d90ad25d7" providerId="LiveId" clId="{FF0723F2-02F5-429B-91E7-667A32512C40}" dt="2023-03-05T19:06:40.520" v="10666" actId="20577"/>
          <ac:spMkLst>
            <pc:docMk/>
            <pc:sldMk cId="2833185368" sldId="378"/>
            <ac:spMk id="6" creationId="{00000000-0000-0000-0000-000000000000}"/>
          </ac:spMkLst>
        </pc:spChg>
      </pc:sldChg>
      <pc:sldChg chg="modSp mod modNotesTx">
        <pc:chgData name="Vincent King" userId="f96d9c2d90ad25d7" providerId="LiveId" clId="{FF0723F2-02F5-429B-91E7-667A32512C40}" dt="2023-03-05T19:48:48.335" v="12355" actId="20577"/>
        <pc:sldMkLst>
          <pc:docMk/>
          <pc:sldMk cId="521180858" sldId="381"/>
        </pc:sldMkLst>
        <pc:spChg chg="mod">
          <ac:chgData name="Vincent King" userId="f96d9c2d90ad25d7" providerId="LiveId" clId="{FF0723F2-02F5-429B-91E7-667A32512C40}" dt="2023-03-04T15:58:35.358" v="6" actId="20577"/>
          <ac:spMkLst>
            <pc:docMk/>
            <pc:sldMk cId="521180858" sldId="381"/>
            <ac:spMk id="4" creationId="{00000000-0000-0000-0000-000000000000}"/>
          </ac:spMkLst>
        </pc:spChg>
      </pc:sldChg>
      <pc:sldChg chg="modNotesTx">
        <pc:chgData name="Vincent King" userId="f96d9c2d90ad25d7" providerId="LiveId" clId="{FF0723F2-02F5-429B-91E7-667A32512C40}" dt="2023-03-05T19:51:11.721" v="12485" actId="20577"/>
        <pc:sldMkLst>
          <pc:docMk/>
          <pc:sldMk cId="3263481916" sldId="387"/>
        </pc:sldMkLst>
      </pc:sldChg>
      <pc:sldChg chg="delSp modSp mod modNotesTx">
        <pc:chgData name="Vincent King" userId="f96d9c2d90ad25d7" providerId="LiveId" clId="{FF0723F2-02F5-429B-91E7-667A32512C40}" dt="2023-03-05T19:55:16.515" v="13031" actId="20577"/>
        <pc:sldMkLst>
          <pc:docMk/>
          <pc:sldMk cId="417413514" sldId="388"/>
        </pc:sldMkLst>
        <pc:grpChg chg="del">
          <ac:chgData name="Vincent King" userId="f96d9c2d90ad25d7" providerId="LiveId" clId="{FF0723F2-02F5-429B-91E7-667A32512C40}" dt="2023-03-04T16:37:35.629" v="646" actId="478"/>
          <ac:grpSpMkLst>
            <pc:docMk/>
            <pc:sldMk cId="417413514" sldId="388"/>
            <ac:grpSpMk id="8" creationId="{1E0F6E01-F743-6F7D-8051-E099ADD6EAFC}"/>
          </ac:grpSpMkLst>
        </pc:grpChg>
        <pc:picChg chg="mod">
          <ac:chgData name="Vincent King" userId="f96d9c2d90ad25d7" providerId="LiveId" clId="{FF0723F2-02F5-429B-91E7-667A32512C40}" dt="2023-03-04T16:37:38.982" v="647" actId="1076"/>
          <ac:picMkLst>
            <pc:docMk/>
            <pc:sldMk cId="417413514" sldId="388"/>
            <ac:picMk id="3" creationId="{F13549BB-CBB1-5D30-928B-FC9679A214BA}"/>
          </ac:picMkLst>
        </pc:picChg>
        <pc:picChg chg="mod">
          <ac:chgData name="Vincent King" userId="f96d9c2d90ad25d7" providerId="LiveId" clId="{FF0723F2-02F5-429B-91E7-667A32512C40}" dt="2023-03-04T16:37:41.173" v="648" actId="1076"/>
          <ac:picMkLst>
            <pc:docMk/>
            <pc:sldMk cId="417413514" sldId="388"/>
            <ac:picMk id="5" creationId="{313606BD-E4E7-567A-85B7-ABCB73EA2481}"/>
          </ac:picMkLst>
        </pc:picChg>
      </pc:sldChg>
      <pc:sldChg chg="ord modNotesTx">
        <pc:chgData name="Vincent King" userId="f96d9c2d90ad25d7" providerId="LiveId" clId="{FF0723F2-02F5-429B-91E7-667A32512C40}" dt="2023-03-05T19:20:46.079" v="11166" actId="20577"/>
        <pc:sldMkLst>
          <pc:docMk/>
          <pc:sldMk cId="1566777283" sldId="389"/>
        </pc:sldMkLst>
      </pc:sldChg>
      <pc:sldChg chg="del mod ord modShow">
        <pc:chgData name="Vincent King" userId="f96d9c2d90ad25d7" providerId="LiveId" clId="{FF0723F2-02F5-429B-91E7-667A32512C40}" dt="2023-03-04T17:37:52.862" v="1588" actId="2696"/>
        <pc:sldMkLst>
          <pc:docMk/>
          <pc:sldMk cId="1245952172" sldId="390"/>
        </pc:sldMkLst>
      </pc:sldChg>
      <pc:sldChg chg="addSp delSp modSp mod modNotesTx">
        <pc:chgData name="Vincent King" userId="f96d9c2d90ad25d7" providerId="LiveId" clId="{FF0723F2-02F5-429B-91E7-667A32512C40}" dt="2023-03-05T19:56:06.326" v="13054" actId="6549"/>
        <pc:sldMkLst>
          <pc:docMk/>
          <pc:sldMk cId="290869389" sldId="391"/>
        </pc:sldMkLst>
        <pc:grpChg chg="mod">
          <ac:chgData name="Vincent King" userId="f96d9c2d90ad25d7" providerId="LiveId" clId="{FF0723F2-02F5-429B-91E7-667A32512C40}" dt="2023-03-04T16:37:52.582" v="650" actId="1076"/>
          <ac:grpSpMkLst>
            <pc:docMk/>
            <pc:sldMk cId="290869389" sldId="391"/>
            <ac:grpSpMk id="4" creationId="{AD6332D3-DE11-7D41-58EC-BDF4B1B5082B}"/>
          </ac:grpSpMkLst>
        </pc:grpChg>
        <pc:grpChg chg="del">
          <ac:chgData name="Vincent King" userId="f96d9c2d90ad25d7" providerId="LiveId" clId="{FF0723F2-02F5-429B-91E7-667A32512C40}" dt="2023-03-04T16:37:45.554" v="649" actId="478"/>
          <ac:grpSpMkLst>
            <pc:docMk/>
            <pc:sldMk cId="290869389" sldId="391"/>
            <ac:grpSpMk id="7" creationId="{C59B426C-F870-6341-42C3-FAB50E32BBE5}"/>
          </ac:grpSpMkLst>
        </pc:grpChg>
        <pc:picChg chg="del">
          <ac:chgData name="Vincent King" userId="f96d9c2d90ad25d7" providerId="LiveId" clId="{FF0723F2-02F5-429B-91E7-667A32512C40}" dt="2023-03-05T19:17:51.942" v="10971" actId="478"/>
          <ac:picMkLst>
            <pc:docMk/>
            <pc:sldMk cId="290869389" sldId="391"/>
            <ac:picMk id="3" creationId="{D1F5A18B-D45B-797C-0DCF-DF03441858DD}"/>
          </ac:picMkLst>
        </pc:picChg>
        <pc:picChg chg="add mod">
          <ac:chgData name="Vincent King" userId="f96d9c2d90ad25d7" providerId="LiveId" clId="{FF0723F2-02F5-429B-91E7-667A32512C40}" dt="2023-03-05T19:17:57.783" v="10973" actId="1076"/>
          <ac:picMkLst>
            <pc:docMk/>
            <pc:sldMk cId="290869389" sldId="391"/>
            <ac:picMk id="16" creationId="{9F332E7B-C2F1-9D63-5F96-8872558285F6}"/>
          </ac:picMkLst>
        </pc:picChg>
      </pc:sldChg>
      <pc:sldChg chg="addSp delSp modSp mod modNotesTx">
        <pc:chgData name="Vincent King" userId="f96d9c2d90ad25d7" providerId="LiveId" clId="{FF0723F2-02F5-429B-91E7-667A32512C40}" dt="2023-03-05T19:29:10.844" v="11594" actId="20577"/>
        <pc:sldMkLst>
          <pc:docMk/>
          <pc:sldMk cId="1360602424" sldId="392"/>
        </pc:sldMkLst>
        <pc:spChg chg="add del">
          <ac:chgData name="Vincent King" userId="f96d9c2d90ad25d7" providerId="LiveId" clId="{FF0723F2-02F5-429B-91E7-667A32512C40}" dt="2023-03-04T17:10:21.078" v="940" actId="478"/>
          <ac:spMkLst>
            <pc:docMk/>
            <pc:sldMk cId="1360602424" sldId="392"/>
            <ac:spMk id="3" creationId="{2B562DD5-4A2C-6716-BB4E-0CBF110EEAAB}"/>
          </ac:spMkLst>
        </pc:spChg>
        <pc:spChg chg="add del mod">
          <ac:chgData name="Vincent King" userId="f96d9c2d90ad25d7" providerId="LiveId" clId="{FF0723F2-02F5-429B-91E7-667A32512C40}" dt="2023-03-04T17:10:45.717" v="944" actId="478"/>
          <ac:spMkLst>
            <pc:docMk/>
            <pc:sldMk cId="1360602424" sldId="392"/>
            <ac:spMk id="4" creationId="{582CE6A7-628F-B095-5912-7B22FAD2D4FC}"/>
          </ac:spMkLst>
        </pc:spChg>
        <pc:spChg chg="mod">
          <ac:chgData name="Vincent King" userId="f96d9c2d90ad25d7" providerId="LiveId" clId="{FF0723F2-02F5-429B-91E7-667A32512C40}" dt="2023-03-04T17:09:39.484" v="937" actId="164"/>
          <ac:spMkLst>
            <pc:docMk/>
            <pc:sldMk cId="1360602424" sldId="392"/>
            <ac:spMk id="8" creationId="{2E19AC62-E396-F19B-F9C7-60C025F94267}"/>
          </ac:spMkLst>
        </pc:spChg>
        <pc:spChg chg="mod">
          <ac:chgData name="Vincent King" userId="f96d9c2d90ad25d7" providerId="LiveId" clId="{FF0723F2-02F5-429B-91E7-667A32512C40}" dt="2023-03-04T17:09:39.484" v="937" actId="164"/>
          <ac:spMkLst>
            <pc:docMk/>
            <pc:sldMk cId="1360602424" sldId="392"/>
            <ac:spMk id="9" creationId="{B9E3EA1B-D45D-7C6C-D18B-CD03ED136EE4}"/>
          </ac:spMkLst>
        </pc:spChg>
        <pc:spChg chg="mod">
          <ac:chgData name="Vincent King" userId="f96d9c2d90ad25d7" providerId="LiveId" clId="{FF0723F2-02F5-429B-91E7-667A32512C40}" dt="2023-03-04T17:09:39.484" v="937" actId="164"/>
          <ac:spMkLst>
            <pc:docMk/>
            <pc:sldMk cId="1360602424" sldId="392"/>
            <ac:spMk id="10" creationId="{E3007E59-E772-E567-A444-28B8EE7E4484}"/>
          </ac:spMkLst>
        </pc:spChg>
        <pc:spChg chg="add mod">
          <ac:chgData name="Vincent King" userId="f96d9c2d90ad25d7" providerId="LiveId" clId="{FF0723F2-02F5-429B-91E7-667A32512C40}" dt="2023-03-04T17:12:58.913" v="1017" actId="1076"/>
          <ac:spMkLst>
            <pc:docMk/>
            <pc:sldMk cId="1360602424" sldId="392"/>
            <ac:spMk id="14" creationId="{2CDC67C2-0F98-553C-A566-C668820C2674}"/>
          </ac:spMkLst>
        </pc:spChg>
        <pc:spChg chg="add mod">
          <ac:chgData name="Vincent King" userId="f96d9c2d90ad25d7" providerId="LiveId" clId="{FF0723F2-02F5-429B-91E7-667A32512C40}" dt="2023-03-04T18:56:09.339" v="6195" actId="20577"/>
          <ac:spMkLst>
            <pc:docMk/>
            <pc:sldMk cId="1360602424" sldId="392"/>
            <ac:spMk id="15" creationId="{BFD2AB76-A962-102F-FA85-87C4A98FAE8C}"/>
          </ac:spMkLst>
        </pc:spChg>
        <pc:spChg chg="add mod">
          <ac:chgData name="Vincent King" userId="f96d9c2d90ad25d7" providerId="LiveId" clId="{FF0723F2-02F5-429B-91E7-667A32512C40}" dt="2023-03-04T19:11:42.428" v="7295" actId="20577"/>
          <ac:spMkLst>
            <pc:docMk/>
            <pc:sldMk cId="1360602424" sldId="392"/>
            <ac:spMk id="17" creationId="{39874E05-CC9C-5B1F-73B2-F5406C66698E}"/>
          </ac:spMkLst>
        </pc:spChg>
        <pc:grpChg chg="add mod">
          <ac:chgData name="Vincent King" userId="f96d9c2d90ad25d7" providerId="LiveId" clId="{FF0723F2-02F5-429B-91E7-667A32512C40}" dt="2023-03-04T17:09:46.715" v="938" actId="1076"/>
          <ac:grpSpMkLst>
            <pc:docMk/>
            <pc:sldMk cId="1360602424" sldId="392"/>
            <ac:grpSpMk id="2" creationId="{422B7C60-6949-F34D-673C-DCCCFC1258F0}"/>
          </ac:grpSpMkLst>
        </pc:grpChg>
        <pc:picChg chg="mod">
          <ac:chgData name="Vincent King" userId="f96d9c2d90ad25d7" providerId="LiveId" clId="{FF0723F2-02F5-429B-91E7-667A32512C40}" dt="2023-03-04T17:09:39.484" v="937" actId="164"/>
          <ac:picMkLst>
            <pc:docMk/>
            <pc:sldMk cId="1360602424" sldId="392"/>
            <ac:picMk id="6" creationId="{0E154767-A3A0-751B-DB14-A0CEDB9C2BFC}"/>
          </ac:picMkLst>
        </pc:picChg>
        <pc:picChg chg="mod">
          <ac:chgData name="Vincent King" userId="f96d9c2d90ad25d7" providerId="LiveId" clId="{FF0723F2-02F5-429B-91E7-667A32512C40}" dt="2023-03-04T17:09:39.484" v="937" actId="164"/>
          <ac:picMkLst>
            <pc:docMk/>
            <pc:sldMk cId="1360602424" sldId="392"/>
            <ac:picMk id="7" creationId="{E460E828-4599-C362-69E4-8469BEF4EED5}"/>
          </ac:picMkLst>
        </pc:picChg>
        <pc:picChg chg="mod">
          <ac:chgData name="Vincent King" userId="f96d9c2d90ad25d7" providerId="LiveId" clId="{FF0723F2-02F5-429B-91E7-667A32512C40}" dt="2023-03-04T17:09:39.484" v="937" actId="164"/>
          <ac:picMkLst>
            <pc:docMk/>
            <pc:sldMk cId="1360602424" sldId="392"/>
            <ac:picMk id="12" creationId="{7FE31E1E-7934-B3A9-BD3C-1E8910E4527F}"/>
          </ac:picMkLst>
        </pc:picChg>
        <pc:cxnChg chg="add mod">
          <ac:chgData name="Vincent King" userId="f96d9c2d90ad25d7" providerId="LiveId" clId="{FF0723F2-02F5-429B-91E7-667A32512C40}" dt="2023-03-04T17:11:55.536" v="967" actId="1076"/>
          <ac:cxnSpMkLst>
            <pc:docMk/>
            <pc:sldMk cId="1360602424" sldId="392"/>
            <ac:cxnSpMk id="11" creationId="{61163645-E2B1-368B-B139-AC51EABA9CD4}"/>
          </ac:cxnSpMkLst>
        </pc:cxnChg>
        <pc:cxnChg chg="add mod">
          <ac:chgData name="Vincent King" userId="f96d9c2d90ad25d7" providerId="LiveId" clId="{FF0723F2-02F5-429B-91E7-667A32512C40}" dt="2023-03-04T17:12:08.198" v="970" actId="1076"/>
          <ac:cxnSpMkLst>
            <pc:docMk/>
            <pc:sldMk cId="1360602424" sldId="392"/>
            <ac:cxnSpMk id="13" creationId="{C944AD15-BBF4-CC9A-4C3B-486D70A143BF}"/>
          </ac:cxnSpMkLst>
        </pc:cxnChg>
      </pc:sldChg>
      <pc:sldChg chg="del">
        <pc:chgData name="Vincent King" userId="f96d9c2d90ad25d7" providerId="LiveId" clId="{FF0723F2-02F5-429B-91E7-667A32512C40}" dt="2023-03-04T17:37:25.141" v="1587" actId="2696"/>
        <pc:sldMkLst>
          <pc:docMk/>
          <pc:sldMk cId="3751455184" sldId="393"/>
        </pc:sldMkLst>
      </pc:sldChg>
      <pc:sldChg chg="delSp modSp add mod modNotesTx">
        <pc:chgData name="Vincent King" userId="f96d9c2d90ad25d7" providerId="LiveId" clId="{FF0723F2-02F5-429B-91E7-667A32512C40}" dt="2023-03-05T19:19:31.411" v="11080" actId="20577"/>
        <pc:sldMkLst>
          <pc:docMk/>
          <pc:sldMk cId="357775427" sldId="394"/>
        </pc:sldMkLst>
        <pc:spChg chg="mod">
          <ac:chgData name="Vincent King" userId="f96d9c2d90ad25d7" providerId="LiveId" clId="{FF0723F2-02F5-429B-91E7-667A32512C40}" dt="2023-03-04T16:43:46.750" v="907"/>
          <ac:spMkLst>
            <pc:docMk/>
            <pc:sldMk cId="357775427" sldId="394"/>
            <ac:spMk id="2" creationId="{00000000-0000-0000-0000-000000000000}"/>
          </ac:spMkLst>
        </pc:spChg>
        <pc:spChg chg="mod">
          <ac:chgData name="Vincent King" userId="f96d9c2d90ad25d7" providerId="LiveId" clId="{FF0723F2-02F5-429B-91E7-667A32512C40}" dt="2023-03-04T16:44:03.108" v="910" actId="14100"/>
          <ac:spMkLst>
            <pc:docMk/>
            <pc:sldMk cId="357775427" sldId="394"/>
            <ac:spMk id="20" creationId="{C63498B5-3F1F-1AFF-7041-8709EF4211B7}"/>
          </ac:spMkLst>
        </pc:spChg>
        <pc:spChg chg="mod">
          <ac:chgData name="Vincent King" userId="f96d9c2d90ad25d7" providerId="LiveId" clId="{FF0723F2-02F5-429B-91E7-667A32512C40}" dt="2023-03-04T16:44:06.830" v="911" actId="14100"/>
          <ac:spMkLst>
            <pc:docMk/>
            <pc:sldMk cId="357775427" sldId="394"/>
            <ac:spMk id="21" creationId="{4F037FA7-1122-C78D-EF9E-64B6618096D6}"/>
          </ac:spMkLst>
        </pc:spChg>
        <pc:grpChg chg="del">
          <ac:chgData name="Vincent King" userId="f96d9c2d90ad25d7" providerId="LiveId" clId="{FF0723F2-02F5-429B-91E7-667A32512C40}" dt="2023-03-04T16:43:50.897" v="908" actId="478"/>
          <ac:grpSpMkLst>
            <pc:docMk/>
            <pc:sldMk cId="357775427" sldId="394"/>
            <ac:grpSpMk id="3" creationId="{B1AC85E0-1CD4-1334-32B9-3C83A24ADAF3}"/>
          </ac:grpSpMkLst>
        </pc:grpChg>
        <pc:grpChg chg="mod">
          <ac:chgData name="Vincent King" userId="f96d9c2d90ad25d7" providerId="LiveId" clId="{FF0723F2-02F5-429B-91E7-667A32512C40}" dt="2023-03-04T16:43:59.224" v="909" actId="14100"/>
          <ac:grpSpMkLst>
            <pc:docMk/>
            <pc:sldMk cId="357775427" sldId="394"/>
            <ac:grpSpMk id="15" creationId="{C34E0240-5BAB-6040-15C9-61DD94CE2FD4}"/>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4340E002-B88B-4BB0-BA5A-919501F4FBF2}" type="datetimeFigureOut">
              <a:rPr lang="en-GB" smtClean="0"/>
              <a:t>05/03/2023</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and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what IT professionals should look for in </a:t>
            </a:r>
            <a:r>
              <a:rPr lang="en-GB" b="0" i="0" dirty="0" err="1">
                <a:solidFill>
                  <a:srgbClr val="000000"/>
                </a:solidFill>
                <a:effectLst/>
                <a:latin typeface="-apple-system"/>
              </a:rPr>
              <a:t>DevSecOps</a:t>
            </a:r>
            <a:r>
              <a:rPr lang="en-GB" b="0" i="0" dirty="0">
                <a:solidFill>
                  <a:srgbClr val="000000"/>
                </a:solidFill>
                <a:effectLst/>
                <a:latin typeface="-apple-system"/>
              </a:rPr>
              <a:t> tooling and how it can help</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8136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Reformed developer; Ops Lead; DevOps subject matter expert; created the DevOps capabilities </a:t>
            </a:r>
          </a:p>
          <a:p>
            <a:r>
              <a:rPr lang="en-GB" baseline="0" dirty="0"/>
              <a:t>Training courses; Cyber experience</a:t>
            </a:r>
          </a:p>
          <a:p>
            <a:endParaRPr lang="en-GB" baseline="0" dirty="0"/>
          </a:p>
          <a:p>
            <a:r>
              <a:rPr lang="en-GB" baseline="0" dirty="0" err="1"/>
              <a:t>DevSecOps</a:t>
            </a:r>
            <a:r>
              <a:rPr lang="en-GB" baseline="0" dirty="0"/>
              <a:t> within the Bank of England; Not representing the Bank; no interest rates or MPC questions</a:t>
            </a:r>
          </a:p>
          <a:p>
            <a:endParaRPr lang="en-GB" baseline="0" dirty="0"/>
          </a:p>
          <a:p>
            <a:r>
              <a:rPr lang="en-GB" baseline="0" dirty="0"/>
              <a:t>Presentation is overview of what </a:t>
            </a:r>
            <a:r>
              <a:rPr lang="en-GB" baseline="0" dirty="0" err="1"/>
              <a:t>DevSecOps</a:t>
            </a:r>
            <a:r>
              <a:rPr lang="en-GB" baseline="0" dirty="0"/>
              <a:t> is; Why is it important; and Why it isn’t just “shift-left”.</a:t>
            </a:r>
          </a:p>
          <a:p>
            <a:endParaRPr lang="en-GB" baseline="0" dirty="0"/>
          </a:p>
          <a:p>
            <a:r>
              <a:rPr lang="en-GB" baseline="0" dirty="0"/>
              <a:t>Presentation is not specific tooling or vendors.  </a:t>
            </a:r>
            <a:r>
              <a:rPr lang="en-GB" baseline="0" dirty="0" err="1"/>
              <a:t>indepth</a:t>
            </a:r>
            <a:r>
              <a:rPr lang="en-GB" baseline="0" dirty="0"/>
              <a:t> course of best practice.  Not a silver bullet</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Small teams working independently to implement their features, validating correctness in pre-production environments, with deployments into production happening predictably, quickly, safely, and securely, throughout the business day.</a:t>
            </a:r>
          </a:p>
          <a:p>
            <a:endParaRPr lang="en-GB" baseline="0" dirty="0"/>
          </a:p>
          <a:p>
            <a:r>
              <a:rPr lang="en-GB" dirty="0"/>
              <a:t>As a developer</a:t>
            </a:r>
            <a:r>
              <a:rPr lang="en-GB" baseline="0" dirty="0"/>
              <a:t> Cyber as a blocker; Using all the tools and code-snippets; department of “no”</a:t>
            </a:r>
          </a:p>
          <a:p>
            <a:r>
              <a:rPr lang="en-GB" baseline="0" dirty="0"/>
              <a:t>As a DevOps lead Cyber as an impediment to innovation.  Admin rights on every machine for deployments</a:t>
            </a:r>
          </a:p>
          <a:p>
            <a:r>
              <a:rPr lang="en-GB" baseline="0" dirty="0"/>
              <a:t>As an Ops lead I saw Cyber as the reason my new features were taking so long to reach production.  </a:t>
            </a:r>
          </a:p>
          <a:p>
            <a:endParaRPr lang="en-GB" baseline="0" dirty="0"/>
          </a:p>
          <a:p>
            <a:r>
              <a:rPr lang="en-GB" baseline="0" dirty="0"/>
              <a:t>As a Cyber Analyst I saw that I was an idiot…. policies are perceived as obstacles to be worked-around.  </a:t>
            </a:r>
            <a:r>
              <a:rPr lang="en-GB" baseline="0" dirty="0" err="1"/>
              <a:t>Lackck</a:t>
            </a:r>
            <a:r>
              <a:rPr lang="en-GB" baseline="0" dirty="0"/>
              <a:t> of open engagement supported their clandestine reputation.</a:t>
            </a:r>
            <a:endParaRPr lang="en-GB" dirty="0"/>
          </a:p>
          <a:p>
            <a:endParaRPr lang="en-GB" dirty="0"/>
          </a:p>
          <a:p>
            <a:r>
              <a:rPr lang="en-GB" dirty="0"/>
              <a:t>We hear a lot to talk about “shift-left” security.  It’s a phrase I don’t particularly like, but it is important to know why, now more than ever, it matters.  We as IT professionals are not the only ones “shifting-left”!</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63909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here uses source control.</a:t>
            </a:r>
          </a:p>
          <a:p>
            <a:endParaRPr lang="en-GB" dirty="0"/>
          </a:p>
          <a:p>
            <a:r>
              <a:rPr lang="en-GB" dirty="0"/>
              <a:t>August 2019, GitHub in a US lawsuit Capital One breach. social security numbers to be stored in a Git repository.</a:t>
            </a:r>
          </a:p>
          <a:p>
            <a:r>
              <a:rPr lang="en-GB" dirty="0"/>
              <a:t>October 2019, </a:t>
            </a:r>
            <a:r>
              <a:rPr lang="en-GB" b="0" i="0" dirty="0">
                <a:solidFill>
                  <a:srgbClr val="070707"/>
                </a:solidFill>
                <a:effectLst/>
                <a:latin typeface="Georgia" panose="02040502050405020303" pitchFamily="18" charset="0"/>
              </a:rPr>
              <a:t>Starbucks left exposed an API key</a:t>
            </a:r>
          </a:p>
          <a:p>
            <a:r>
              <a:rPr lang="en-GB" b="0" i="0" dirty="0">
                <a:solidFill>
                  <a:srgbClr val="070707"/>
                </a:solidFill>
                <a:effectLst/>
                <a:latin typeface="Georgia" panose="02040502050405020303" pitchFamily="18" charset="0"/>
              </a:rPr>
              <a:t>January 2021, a misconfigured Git server at Nissan North America publicly exposed with a default username and password of admin/admin.</a:t>
            </a:r>
          </a:p>
          <a:p>
            <a:r>
              <a:rPr lang="en-GB" b="0" i="0" dirty="0">
                <a:solidFill>
                  <a:srgbClr val="070707"/>
                </a:solidFill>
                <a:effectLst/>
                <a:latin typeface="Georgia" panose="02040502050405020303" pitchFamily="18" charset="0"/>
              </a:rPr>
              <a:t>December 2022, Okta breach included the unauthorised downloading of source code use of stolen authorisation keys</a:t>
            </a:r>
          </a:p>
          <a:p>
            <a:r>
              <a:rPr lang="en-GB" b="0" i="0" dirty="0">
                <a:solidFill>
                  <a:srgbClr val="070707"/>
                </a:solidFill>
                <a:effectLst/>
                <a:latin typeface="Georgia" panose="02040502050405020303" pitchFamily="18" charset="0"/>
              </a:rPr>
              <a:t>Slack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Human error.  Tooling on its own cannot guarantee that everything we do is secure … but they can help to protect us against ourselves.</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53078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242626"/>
                </a:solidFill>
                <a:effectLst/>
                <a:latin typeface="+mn-lt"/>
              </a:rPr>
              <a:t>CISOs </a:t>
            </a:r>
            <a:r>
              <a:rPr lang="en-GB" b="0" i="0" dirty="0">
                <a:solidFill>
                  <a:srgbClr val="242626"/>
                </a:solidFill>
                <a:effectLst/>
                <a:latin typeface="+mn-lt"/>
              </a:rPr>
              <a:t>were </a:t>
            </a:r>
            <a:r>
              <a:rPr lang="en-GB" b="0" i="0">
                <a:solidFill>
                  <a:srgbClr val="242626"/>
                </a:solidFill>
                <a:effectLst/>
                <a:latin typeface="+mn-lt"/>
              </a:rPr>
              <a:t>asked factors made it difficult </a:t>
            </a:r>
            <a:r>
              <a:rPr lang="en-GB" b="0" i="0" dirty="0">
                <a:solidFill>
                  <a:srgbClr val="242626"/>
                </a:solidFill>
                <a:effectLst/>
                <a:latin typeface="+mn-lt"/>
              </a:rPr>
              <a:t>to pinpoint and resolve application vulnerabilities.  </a:t>
            </a:r>
          </a:p>
          <a:p>
            <a:endParaRPr lang="en-GB" b="0" i="0" dirty="0">
              <a:solidFill>
                <a:srgbClr val="242626"/>
              </a:solidFill>
              <a:effectLst/>
              <a:latin typeface="+mn-lt"/>
            </a:endParaRPr>
          </a:p>
          <a:p>
            <a:r>
              <a:rPr lang="en-GB" b="0" i="0" dirty="0">
                <a:solidFill>
                  <a:srgbClr val="242626"/>
                </a:solidFill>
                <a:effectLst/>
                <a:latin typeface="+mn-lt"/>
              </a:rPr>
              <a:t>61% said that the use of 3</a:t>
            </a:r>
            <a:r>
              <a:rPr lang="en-GB" b="0" i="0" baseline="30000" dirty="0">
                <a:solidFill>
                  <a:srgbClr val="242626"/>
                </a:solidFill>
                <a:effectLst/>
                <a:latin typeface="+mn-lt"/>
              </a:rPr>
              <a:t>rd</a:t>
            </a:r>
            <a:r>
              <a:rPr lang="en-GB" b="0" i="0" dirty="0">
                <a:solidFill>
                  <a:srgbClr val="242626"/>
                </a:solidFill>
                <a:effectLst/>
                <a:latin typeface="+mn-lt"/>
              </a:rPr>
              <a:t> part code caused issues.  If we think about Log4J a number of organisations believed they where not exposed until they started to think about the dependencies not just of their own code, but the dependencies of the packages they use, and the exposure their vendors had.</a:t>
            </a:r>
          </a:p>
          <a:p>
            <a:endParaRPr lang="en-GB" b="0" i="0" dirty="0">
              <a:solidFill>
                <a:srgbClr val="242626"/>
              </a:solidFill>
              <a:effectLst/>
              <a:latin typeface="+mn-lt"/>
            </a:endParaRPr>
          </a:p>
          <a:p>
            <a:r>
              <a:rPr lang="en-GB" b="0" i="0" dirty="0">
                <a:solidFill>
                  <a:srgbClr val="242626"/>
                </a:solidFill>
                <a:effectLst/>
                <a:latin typeface="+mn-lt"/>
              </a:rPr>
              <a:t>I love the second value … 55% blamed DevOps and Agile.  Two of the great innovations in the development world are causing our Cyber leaders pain.  Development is becoming too efficient and moving too quickly for security to keep up!</a:t>
            </a:r>
          </a:p>
          <a:p>
            <a:endParaRPr lang="en-GB" b="0" i="0" dirty="0">
              <a:solidFill>
                <a:srgbClr val="242626"/>
              </a:solidFill>
              <a:effectLst/>
              <a:latin typeface="+mn-lt"/>
            </a:endParaRPr>
          </a:p>
          <a:p>
            <a:r>
              <a:rPr lang="en-GB" dirty="0">
                <a:latin typeface="+mn-lt"/>
              </a:rPr>
              <a:t>Finally, another recent report provided details of</a:t>
            </a:r>
            <a:r>
              <a:rPr lang="en-GB" b="0" i="0" dirty="0">
                <a:solidFill>
                  <a:srgbClr val="242626"/>
                </a:solidFill>
                <a:effectLst/>
                <a:latin typeface="+mn-lt"/>
              </a:rPr>
              <a:t> scans of 130,000 applications which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tooling do to help our CISOs sleep better and our developers to avoid some basic mistakes?</a:t>
            </a:r>
          </a:p>
          <a:p>
            <a:endParaRPr lang="en-GB" dirty="0">
              <a:latin typeface="+mn-lt"/>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14500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With a strong secure development culture.  We can build reliable, repeatable, and secure deployments, but the work never ends.</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300" dirty="0">
                <a:solidFill>
                  <a:srgbClr val="231F20"/>
                </a:solidFill>
                <a:latin typeface="Arimo"/>
              </a:rPr>
              <a:t>lmost 70 per day!  This year already there are almost 5,000.</a:t>
            </a:r>
          </a:p>
          <a:p>
            <a:endParaRPr lang="en-GB" sz="1300" dirty="0">
              <a:solidFill>
                <a:srgbClr val="231F20"/>
              </a:solidFill>
              <a:latin typeface="Arimo"/>
            </a:endParaRPr>
          </a:p>
          <a:p>
            <a:r>
              <a:rPr lang="en-GB" sz="1300" dirty="0">
                <a:solidFill>
                  <a:srgbClr val="231F20"/>
                </a:solidFill>
                <a:latin typeface="Arimo"/>
              </a:rPr>
              <a:t>Of those 26,000 CVEs in 2022,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defTabSz="966338">
              <a:defRPr/>
            </a:pPr>
            <a:fld id="{2F5E53B0-EFB7-4B0E-B012-E676534541B5}" type="slidenum">
              <a:rPr lang="en-GB">
                <a:solidFill>
                  <a:prstClr val="black"/>
                </a:solidFill>
                <a:latin typeface="Calibri" panose="020F0502020204030204"/>
              </a:rPr>
              <a:pPr defTabSz="966338">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3675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 on a massive scale.</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  An important part of this is going to be the choice of tooling.</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267206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So, what should we be looking for.  I recommend using Vince’s 3 “I”s of Tooling for Developer Enablement!</a:t>
            </a:r>
          </a:p>
          <a:p>
            <a:endParaRPr lang="en-GB" b="1" dirty="0"/>
          </a:p>
          <a:p>
            <a:r>
              <a:rPr lang="en-GB" b="1" dirty="0"/>
              <a:t>Integrations</a:t>
            </a:r>
          </a:p>
          <a:p>
            <a:r>
              <a:rPr lang="en-GB" dirty="0"/>
              <a:t>Good developers are complex creatures and come in many shapes and sizes.  However, they often share some common characteristics.  They are good problem solvers and enjoy a challenge;  They don’t enjoy bureaucracy and can put a lot of effort into working around it; They don’t like interruptions especially is it involves “constructive” feedback!</a:t>
            </a:r>
          </a:p>
          <a:p>
            <a:endParaRPr lang="en-GB" dirty="0"/>
          </a:p>
          <a:p>
            <a:r>
              <a:rPr lang="en-GB" dirty="0"/>
              <a:t>So, any tool, especially something that is going to be looking over their shoulder, must integrate with their way of working and the closer it can get to the developer coalface, the better.  Developers live in their IDE and tools must be able to be incorporated easily.</a:t>
            </a:r>
          </a:p>
          <a:p>
            <a:endParaRPr lang="en-GB" dirty="0"/>
          </a:p>
          <a:p>
            <a:r>
              <a:rPr lang="en-GB" dirty="0"/>
              <a:t>Outside of the IDE, because of the well documented benefits of DevOps, Developers can no longer rely on “well it works on my machine” and CI/CD pipelines are a must for any successful development culture.  Combining DevOps with Security needs to be managed carefully to ensure that we don’t create blockages that the Developers will want to work around, or worse ignore altogether.</a:t>
            </a:r>
          </a:p>
          <a:p>
            <a:endParaRPr lang="en-GB" dirty="0"/>
          </a:p>
          <a:p>
            <a:r>
              <a:rPr lang="en-GB" dirty="0"/>
              <a:t>From a </a:t>
            </a:r>
            <a:r>
              <a:rPr lang="en-GB" dirty="0" err="1"/>
              <a:t>DevSecOps</a:t>
            </a:r>
            <a:r>
              <a:rPr lang="en-GB" dirty="0"/>
              <a:t> point of view tooling must give Security the ability to create a safe space for Developers.  A walled garden that allows play and experimentation, but won’t let them hurt themselves, or others.  The ability to create policies will provide guidance, support, and the occasional slap on the wrist to keep the developers honest.  </a:t>
            </a:r>
          </a:p>
          <a:p>
            <a:endParaRPr lang="en-GB" dirty="0"/>
          </a:p>
          <a:p>
            <a:r>
              <a:rPr lang="en-GB" dirty="0"/>
              <a:t>A quick side note of policies.  Too often I speak with Cyber Security departments that are at odds with Developers.  This is typically due to overly restrictive policies that, on paper, are the right thing to do, but hobble Developers in their day-to-day work.  When challenged, Security respond with “you must comply”.  It’s important to create evidence-based policies, and review them regularly.  This way the everyone involved can have confidence that the policies are appropriate and pragmatic.</a:t>
            </a:r>
          </a:p>
          <a:p>
            <a:endParaRPr lang="en-GB" dirty="0"/>
          </a:p>
          <a:p>
            <a:r>
              <a:rPr lang="en-GB" dirty="0"/>
              <a:t>When introducing a new tool or process, too often it is all or nothing.  One day everything is working, the next, everything is failing.  What happened?  Someone turned something on without understanding the impact.  Whether this is a new tool, firewall rule, or policy, ensure you are able to run a “what-if” testing period. </a:t>
            </a:r>
          </a:p>
          <a:p>
            <a:endParaRPr lang="en-GB" dirty="0"/>
          </a:p>
          <a:p>
            <a:r>
              <a:rPr lang="en-GB" dirty="0"/>
              <a:t>Finally for Integrations, consider the impact new tooling or policies will have.  There will always be a trade off between speed and accuracy.  Understand your risk tolerance and where your developers and security professionals feel comfortable while remaining productive.</a:t>
            </a:r>
          </a:p>
          <a:p>
            <a:endParaRPr lang="en-GB" dirty="0"/>
          </a:p>
          <a:p>
            <a:r>
              <a:rPr lang="en-GB" b="1" dirty="0"/>
              <a:t>Intelligence</a:t>
            </a:r>
          </a:p>
          <a:p>
            <a:r>
              <a:rPr lang="en-GB" dirty="0"/>
              <a:t>As we’ve already heard, in 2022 there were on average, 16 high or critical vulnerabilities identified every week.  Keeping up with this can be a full time job, so we need a tool that aggregates information from sources like NIST, NVD, SANS, OWASP, and the wider community to keep us informed.</a:t>
            </a:r>
          </a:p>
          <a:p>
            <a:endParaRPr lang="en-GB" dirty="0"/>
          </a:p>
          <a:p>
            <a:r>
              <a:rPr lang="en-GB" dirty="0"/>
              <a:t>Over the last few years we have seen a worrying trend in how quickly vulnerabilities are being abused.  Time to exploit has come down from months and years, to weeks, and sometimes even days.  Zero days are a fact of life in modern IT, but having a tool that can support you by keeping you up to date with remediation steps is vital.</a:t>
            </a:r>
          </a:p>
          <a:p>
            <a:endParaRPr lang="en-GB" dirty="0"/>
          </a:p>
          <a:p>
            <a:r>
              <a:rPr lang="en-GB" dirty="0"/>
              <a:t>This applies not just to zero days, but to all vulnerabilities.  Often explanations provided by Cyber professionals can be complex and confusing and Developers are reduced to saying “just tell me how to fix it”.  Unfortunately, few security staff fully understand the remediation, given that it could be in any programming language, or component of an application.  A tool that can provide technology-specific recommendations in terms those who will be responsible for fixing any issues is invaluable.</a:t>
            </a:r>
          </a:p>
          <a:p>
            <a:endParaRPr lang="en-GB" dirty="0"/>
          </a:p>
          <a:p>
            <a:r>
              <a:rPr lang="en-GB" dirty="0"/>
              <a:t>Any company that is operating today is gathering huge amounts of data, and security application vendors are no different.  With every scan that is run, with every package that is reviewed, with every issue highlighted to a Developer or Cyber Analyst, there is data to be recorded and used.  This data should be fed back into the tool to improve recommendations and give confidence in remediations.</a:t>
            </a:r>
          </a:p>
          <a:p>
            <a:endParaRPr lang="en-GB" dirty="0"/>
          </a:p>
          <a:p>
            <a:r>
              <a:rPr lang="en-GB" dirty="0"/>
              <a:t>Security application vendors should go further and be open with their findings.  A popular trend is for companies to release annual reports that share information on the state of application security.  More and more we are seeing vendors participate in ethical disclosure programs… a rising tide lifts all ships!</a:t>
            </a:r>
          </a:p>
          <a:p>
            <a:endParaRPr lang="en-GB" dirty="0"/>
          </a:p>
          <a:p>
            <a:r>
              <a:rPr lang="en-GB" b="1" dirty="0"/>
              <a:t>Insights</a:t>
            </a:r>
          </a:p>
          <a:p>
            <a:r>
              <a:rPr lang="en-GB" dirty="0"/>
              <a:t>With so much information available on vulnerabilities, proof-of-concept code availability, and exploits in the wild, it can be overwhelming to know where to start.  Being able to avoid alert fatigue and concentrate on what is really important is a must.  You may have a low severity vulnerability that affects every system you have,  but it’s the one instance of a critical vulnerability that you should be worrying about.  Tooling must help us prioritise our work.</a:t>
            </a:r>
          </a:p>
          <a:p>
            <a:endParaRPr lang="en-GB" dirty="0"/>
          </a:p>
          <a:p>
            <a:r>
              <a:rPr lang="en-GB" dirty="0"/>
              <a:t>I’ve spoken a lot so far … and don’t worry, I’m almost done!  But if you remember only one thing from this presentation it’s this:  Risks without context are meaningless.  Too often an vulnerability gains notoriety, usually when it gets a cool name or appears on the mainstream news, and companies scramble to determine exposure and plan remediations.  We’ve all probably been involved in meetings where tensions were running high about an issue that had no impact on us.  However, when a headline grabbing vulnerability such as Log4j comes along, we need to be able to quickly understand our exposure.  Log4j focused the spotlight on a previously overlooked aspect of software development; our dependencies.  I spoke with numerous development teams who confidently stated that their code wasn’t affected, only to find out that one of the packages they use was.  With an estimated 80% of code not being written by your developers, it is vital to understand not only your code, but the complete Software Bill of Materials for your application.</a:t>
            </a:r>
          </a:p>
          <a:p>
            <a:endParaRPr lang="en-GB" dirty="0"/>
          </a:p>
          <a:p>
            <a:r>
              <a:rPr lang="en-GB" dirty="0"/>
              <a:t>Similarly, any package that is used probably has a licence.  Remember, open source doesn’t always mean free.  Use tooling to track package usage and highlight any issues, because I can guarantee you that Developers are not going to read the terms and conditions.</a:t>
            </a:r>
          </a:p>
          <a:p>
            <a:endParaRPr lang="en-GB" dirty="0"/>
          </a:p>
          <a:p>
            <a:r>
              <a:rPr lang="en-GB" dirty="0"/>
              <a:t>So, we’ve got the tool, we’ve created the processes, and we’re building a strong culture, but how do we know if it is working?  Metrics like Meantime to Remediate, number of critical vulnerabilities, and number of successful builds are all good indicators of the current state of play, but more important is how these values compare to yesterday, and the day before.  Are we getting better?  Tooling should be able to track these metrics and show trending data to help us justify our existence to senior managers!</a:t>
            </a:r>
          </a:p>
          <a:p>
            <a:endParaRPr lang="en-GB" dirty="0"/>
          </a:p>
          <a:p>
            <a:r>
              <a:rPr lang="en-GB" dirty="0"/>
              <a:t>Finally … We’ve done all this good work, but too often we don’t tell anyone but a select few stakeholders.  I see it too often, so I’ve a huge advocate of highlighting the good as well as the bad.  Use tooling to share data with the whole company.  It can be uncomfortable at times, but open and honest communication are key to continuous improvement.  Ask me later about my year long project to passive aggressively improve our posture management.</a:t>
            </a:r>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82366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there was something in this presentation that you agreed with, or sounded familiar.  One of the phrases I really dislike is “</a:t>
            </a:r>
            <a:r>
              <a:rPr lang="en-GB" dirty="0" err="1"/>
              <a:t>DevSecOps</a:t>
            </a:r>
            <a:r>
              <a:rPr lang="en-GB" dirty="0"/>
              <a:t> is a journey”.  To me “journey” gives the impression that there is a destination, and we’ll eventually arrive at our </a:t>
            </a:r>
            <a:r>
              <a:rPr lang="en-GB" dirty="0" err="1"/>
              <a:t>DevSecOps</a:t>
            </a:r>
            <a:r>
              <a:rPr lang="en-GB"/>
              <a:t> eutopia.  </a:t>
            </a:r>
            <a:r>
              <a:rPr lang="en-GB" dirty="0"/>
              <a:t>To me </a:t>
            </a:r>
            <a:r>
              <a:rPr lang="en-GB" dirty="0" err="1"/>
              <a:t>DevSecOps</a:t>
            </a:r>
            <a:r>
              <a:rPr lang="en-GB" dirty="0"/>
              <a:t> is an adventure.  There’ll be ups and downs, and we’ll most likely lose a few people along the way, but as long as we all understand the direction we are going in, striving to make things better, we can’t help but learn and improve.</a:t>
            </a:r>
          </a:p>
        </p:txBody>
      </p:sp>
      <p:sp>
        <p:nvSpPr>
          <p:cNvPr id="4" name="Slide Number Placeholder 3"/>
          <p:cNvSpPr>
            <a:spLocks noGrp="1"/>
          </p:cNvSpPr>
          <p:nvPr>
            <p:ph type="sldNum" sz="quarter" idx="5"/>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3215807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585545"/>
            <a:ext cx="5869710" cy="2902442"/>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2" name="Picture 1">
            <a:extLst>
              <a:ext uri="{FF2B5EF4-FFF2-40B4-BE49-F238E27FC236}">
                <a16:creationId xmlns:a16="http://schemas.microsoft.com/office/drawing/2014/main" id="{3192C842-C737-0C55-018C-3194D69E12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6338024" y="-247073"/>
            <a:ext cx="5865279" cy="4147430"/>
          </a:xfrm>
          <a:prstGeom prst="rect">
            <a:avLst/>
          </a:prstGeom>
          <a:noFill/>
        </p:spPr>
      </p:pic>
      <p:pic>
        <p:nvPicPr>
          <p:cNvPr id="5" name="Picture 4">
            <a:extLst>
              <a:ext uri="{FF2B5EF4-FFF2-40B4-BE49-F238E27FC236}">
                <a16:creationId xmlns:a16="http://schemas.microsoft.com/office/drawing/2014/main" id="{1258B5A2-33B2-2516-D7C3-AABCA4925FE4}"/>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09" y="6381750"/>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a:prstGeom prst="rect">
            <a:avLst/>
          </a:prstGeo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a:prstGeom prst="rect">
            <a:avLst/>
          </a:prstGeo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1562A-3A65-0718-F41E-CFA2CB712B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2938118" y="1338956"/>
            <a:ext cx="5865279" cy="4147430"/>
          </a:xfrm>
          <a:prstGeom prst="rect">
            <a:avLst/>
          </a:prstGeom>
          <a:noFill/>
        </p:spPr>
      </p:pic>
      <p:pic>
        <p:nvPicPr>
          <p:cNvPr id="6" name="Picture 5">
            <a:extLst>
              <a:ext uri="{FF2B5EF4-FFF2-40B4-BE49-F238E27FC236}">
                <a16:creationId xmlns:a16="http://schemas.microsoft.com/office/drawing/2014/main" id="{CC532B5D-0FF8-9F86-8583-CD5DF54F988E}"/>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a:prstGeom prst="rect">
            <a:avLst/>
          </a:prstGeo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135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3" name="Straight Connector 12">
            <a:extLst>
              <a:ext uri="{FF2B5EF4-FFF2-40B4-BE49-F238E27FC236}">
                <a16:creationId xmlns:a16="http://schemas.microsoft.com/office/drawing/2014/main" id="{4CBE0FCF-F032-67B2-6AEA-4031A3F1A487}"/>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51" r:id="rId3"/>
    <p:sldLayoutId id="2147483732" r:id="rId4"/>
    <p:sldLayoutId id="2147483717" r:id="rId5"/>
    <p:sldLayoutId id="2147483718" r:id="rId6"/>
    <p:sldLayoutId id="2147483719" r:id="rId7"/>
    <p:sldLayoutId id="2147483720" r:id="rId8"/>
    <p:sldLayoutId id="2147483734" r:id="rId9"/>
    <p:sldLayoutId id="2147483721" r:id="rId10"/>
    <p:sldLayoutId id="2147483722" r:id="rId11"/>
    <p:sldLayoutId id="2147483723" r:id="rId12"/>
    <p:sldLayoutId id="2147483733" r:id="rId13"/>
    <p:sldLayoutId id="2147483725" r:id="rId14"/>
    <p:sldLayoutId id="2147483726" r:id="rId15"/>
    <p:sldLayoutId id="2147483727" r:id="rId16"/>
    <p:sldLayoutId id="2147483728" r:id="rId17"/>
    <p:sldLayoutId id="2147483747" r:id="rId18"/>
    <p:sldLayoutId id="2147483731" r:id="rId19"/>
    <p:sldLayoutId id="2147483739" r:id="rId20"/>
    <p:sldLayoutId id="2147483749" r:id="rId21"/>
    <p:sldLayoutId id="2147483750" r:id="rId22"/>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GB" dirty="0"/>
          </a:p>
          <a:p>
            <a:r>
              <a:rPr lang="en-GB" dirty="0"/>
              <a:t>Vince King</a:t>
            </a:r>
          </a:p>
          <a:p>
            <a:endParaRPr lang="en-GB" dirty="0"/>
          </a:p>
          <a:p>
            <a:r>
              <a:rPr lang="en-GB" dirty="0"/>
              <a:t>March 2023</a:t>
            </a:r>
          </a:p>
        </p:txBody>
      </p:sp>
      <p:sp>
        <p:nvSpPr>
          <p:cNvPr id="7" name="Text Placeholder 6"/>
          <p:cNvSpPr>
            <a:spLocks noGrp="1"/>
          </p:cNvSpPr>
          <p:nvPr>
            <p:ph type="body" sz="quarter" idx="16"/>
          </p:nvPr>
        </p:nvSpPr>
        <p:spPr>
          <a:xfrm>
            <a:off x="457200" y="2535309"/>
            <a:ext cx="5869710" cy="3444079"/>
          </a:xfrm>
        </p:spPr>
        <p:txBody>
          <a:bodyPr/>
          <a:lstStyle/>
          <a:p>
            <a:r>
              <a:rPr lang="en-GB" dirty="0"/>
              <a:t>Shift-Left Security:</a:t>
            </a:r>
          </a:p>
          <a:p>
            <a:r>
              <a:rPr lang="en-GB" dirty="0"/>
              <a:t>More than just a catchphrase</a:t>
            </a:r>
          </a:p>
        </p:txBody>
      </p:sp>
    </p:spTree>
    <p:extLst>
      <p:ext uri="{BB962C8B-B14F-4D97-AF65-F5344CB8AC3E}">
        <p14:creationId xmlns:p14="http://schemas.microsoft.com/office/powerpoint/2010/main" val="283318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#whoami</a:t>
            </a:r>
          </a:p>
        </p:txBody>
      </p:sp>
      <p:pic>
        <p:nvPicPr>
          <p:cNvPr id="17" name="Picture 16">
            <a:extLst>
              <a:ext uri="{FF2B5EF4-FFF2-40B4-BE49-F238E27FC236}">
                <a16:creationId xmlns:a16="http://schemas.microsoft.com/office/drawing/2014/main" id="{93501A65-BAC5-BA4C-EB5F-666B770BAEFF}"/>
              </a:ext>
            </a:extLst>
          </p:cNvPr>
          <p:cNvPicPr>
            <a:picLocks noChangeAspect="1"/>
          </p:cNvPicPr>
          <p:nvPr/>
        </p:nvPicPr>
        <p:blipFill>
          <a:blip r:embed="rId3"/>
          <a:stretch>
            <a:fillRect/>
          </a:stretch>
        </p:blipFill>
        <p:spPr>
          <a:xfrm>
            <a:off x="8008079" y="3935372"/>
            <a:ext cx="2457143" cy="752381"/>
          </a:xfrm>
          <a:prstGeom prst="rect">
            <a:avLst/>
          </a:prstGeom>
        </p:spPr>
      </p:pic>
      <p:pic>
        <p:nvPicPr>
          <p:cNvPr id="18" name="Picture 17">
            <a:extLst>
              <a:ext uri="{FF2B5EF4-FFF2-40B4-BE49-F238E27FC236}">
                <a16:creationId xmlns:a16="http://schemas.microsoft.com/office/drawing/2014/main" id="{A116D6F7-4ED8-8D8F-B167-8899E51FDC7D}"/>
              </a:ext>
            </a:extLst>
          </p:cNvPr>
          <p:cNvPicPr>
            <a:picLocks noChangeAspect="1"/>
          </p:cNvPicPr>
          <p:nvPr/>
        </p:nvPicPr>
        <p:blipFill>
          <a:blip r:embed="rId4"/>
          <a:stretch>
            <a:fillRect/>
          </a:stretch>
        </p:blipFill>
        <p:spPr>
          <a:xfrm>
            <a:off x="5384036" y="2490093"/>
            <a:ext cx="3185239" cy="947580"/>
          </a:xfrm>
          <a:prstGeom prst="rect">
            <a:avLst/>
          </a:prstGeom>
        </p:spPr>
      </p:pic>
      <p:pic>
        <p:nvPicPr>
          <p:cNvPr id="20" name="Picture 19">
            <a:extLst>
              <a:ext uri="{FF2B5EF4-FFF2-40B4-BE49-F238E27FC236}">
                <a16:creationId xmlns:a16="http://schemas.microsoft.com/office/drawing/2014/main" id="{BF43379D-C2CB-19AC-6718-19F07E464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21" name="TextBox 20">
            <a:extLst>
              <a:ext uri="{FF2B5EF4-FFF2-40B4-BE49-F238E27FC236}">
                <a16:creationId xmlns:a16="http://schemas.microsoft.com/office/drawing/2014/main" id="{D240131F-1AC6-D9E3-358D-FC140D85DECC}"/>
              </a:ext>
            </a:extLst>
          </p:cNvPr>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22" name="Group 21">
            <a:extLst>
              <a:ext uri="{FF2B5EF4-FFF2-40B4-BE49-F238E27FC236}">
                <a16:creationId xmlns:a16="http://schemas.microsoft.com/office/drawing/2014/main" id="{A6125B3F-630E-61AB-D1A9-F1155F5F5D5E}"/>
              </a:ext>
            </a:extLst>
          </p:cNvPr>
          <p:cNvGrpSpPr/>
          <p:nvPr/>
        </p:nvGrpSpPr>
        <p:grpSpPr>
          <a:xfrm>
            <a:off x="3921940" y="5533935"/>
            <a:ext cx="4196589" cy="684317"/>
            <a:chOff x="3921940" y="5533935"/>
            <a:chExt cx="4196589" cy="684317"/>
          </a:xfrm>
        </p:grpSpPr>
        <p:sp>
          <p:nvSpPr>
            <p:cNvPr id="23" name="Rectangle 22">
              <a:extLst>
                <a:ext uri="{FF2B5EF4-FFF2-40B4-BE49-F238E27FC236}">
                  <a16:creationId xmlns:a16="http://schemas.microsoft.com/office/drawing/2014/main" id="{9A86FD29-6DAB-921B-CD2D-E8BFCE72B98C}"/>
                </a:ext>
              </a:extLst>
            </p:cNvPr>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4" name="Picture 4" descr="Linkedin free icon">
              <a:extLst>
                <a:ext uri="{FF2B5EF4-FFF2-40B4-BE49-F238E27FC236}">
                  <a16:creationId xmlns:a16="http://schemas.microsoft.com/office/drawing/2014/main" id="{6DDD5892-B6C1-36DC-623D-F55DFD47CE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2AC4005C-34B4-5DD9-10F9-0DC7253025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26" name="Picture 25">
            <a:extLst>
              <a:ext uri="{FF2B5EF4-FFF2-40B4-BE49-F238E27FC236}">
                <a16:creationId xmlns:a16="http://schemas.microsoft.com/office/drawing/2014/main" id="{7D2ED6D7-5E39-429B-3A62-5645ADF4FA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09" y="3808330"/>
            <a:ext cx="1359469" cy="1359469"/>
          </a:xfrm>
          <a:prstGeom prst="rect">
            <a:avLst/>
          </a:prstGeom>
        </p:spPr>
      </p:pic>
      <p:pic>
        <p:nvPicPr>
          <p:cNvPr id="27" name="Picture 26" descr="A picture containing calendar&#10;&#10;Description automatically generated">
            <a:extLst>
              <a:ext uri="{FF2B5EF4-FFF2-40B4-BE49-F238E27FC236}">
                <a16:creationId xmlns:a16="http://schemas.microsoft.com/office/drawing/2014/main" id="{A21EE1AB-6B63-8B13-7DF1-1C34855541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28" name="TextBox 27">
            <a:extLst>
              <a:ext uri="{FF2B5EF4-FFF2-40B4-BE49-F238E27FC236}">
                <a16:creationId xmlns:a16="http://schemas.microsoft.com/office/drawing/2014/main" id="{74BC11AB-7C09-864D-2DBA-B4B694D3D042}"/>
              </a:ext>
            </a:extLst>
          </p:cNvPr>
          <p:cNvSpPr txBox="1"/>
          <p:nvPr/>
        </p:nvSpPr>
        <p:spPr>
          <a:xfrm>
            <a:off x="468000" y="383244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5211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73D82E-2F95-53AF-9FFB-4A897A5178E6}"/>
              </a:ext>
            </a:extLst>
          </p:cNvPr>
          <p:cNvPicPr>
            <a:picLocks noChangeAspect="1"/>
          </p:cNvPicPr>
          <p:nvPr/>
        </p:nvPicPr>
        <p:blipFill>
          <a:blip r:embed="rId3"/>
          <a:stretch>
            <a:fillRect/>
          </a:stretch>
        </p:blipFill>
        <p:spPr>
          <a:xfrm>
            <a:off x="3556006" y="1888877"/>
            <a:ext cx="4438845" cy="1721965"/>
          </a:xfrm>
          <a:prstGeom prst="rect">
            <a:avLst/>
          </a:prstGeom>
        </p:spPr>
      </p:pic>
      <p:sp>
        <p:nvSpPr>
          <p:cNvPr id="19" name="Title 3">
            <a:extLst>
              <a:ext uri="{FF2B5EF4-FFF2-40B4-BE49-F238E27FC236}">
                <a16:creationId xmlns:a16="http://schemas.microsoft.com/office/drawing/2014/main" id="{5169FF5E-46C8-C33B-F65E-89290B0C0A3E}"/>
              </a:ext>
            </a:extLst>
          </p:cNvPr>
          <p:cNvSpPr>
            <a:spLocks noGrp="1"/>
          </p:cNvSpPr>
          <p:nvPr>
            <p:ph type="title"/>
          </p:nvPr>
        </p:nvSpPr>
        <p:spPr>
          <a:xfrm>
            <a:off x="838200" y="365125"/>
            <a:ext cx="10515600" cy="1325563"/>
          </a:xfrm>
        </p:spPr>
        <p:txBody>
          <a:bodyPr/>
          <a:lstStyle/>
          <a:p>
            <a:r>
              <a:rPr lang="en-GB" dirty="0"/>
              <a:t>DevOps vs Security – The Perception</a:t>
            </a:r>
          </a:p>
        </p:txBody>
      </p:sp>
      <p:grpSp>
        <p:nvGrpSpPr>
          <p:cNvPr id="29" name="Group 28">
            <a:extLst>
              <a:ext uri="{FF2B5EF4-FFF2-40B4-BE49-F238E27FC236}">
                <a16:creationId xmlns:a16="http://schemas.microsoft.com/office/drawing/2014/main" id="{EED72FEB-45A5-5DED-73EE-59A9640A2038}"/>
              </a:ext>
            </a:extLst>
          </p:cNvPr>
          <p:cNvGrpSpPr/>
          <p:nvPr/>
        </p:nvGrpSpPr>
        <p:grpSpPr>
          <a:xfrm>
            <a:off x="5075158" y="1453198"/>
            <a:ext cx="1401969" cy="3172241"/>
            <a:chOff x="5075158" y="1453198"/>
            <a:chExt cx="1711618" cy="3872885"/>
          </a:xfrm>
        </p:grpSpPr>
        <p:sp>
          <p:nvSpPr>
            <p:cNvPr id="30" name="Rectangle 29">
              <a:extLst>
                <a:ext uri="{FF2B5EF4-FFF2-40B4-BE49-F238E27FC236}">
                  <a16:creationId xmlns:a16="http://schemas.microsoft.com/office/drawing/2014/main" id="{2214E634-B867-6812-2970-E085B5C9A33A}"/>
                </a:ext>
              </a:extLst>
            </p:cNvPr>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3B688EF-3EB7-167B-0EBE-F71B1ECF65CA}"/>
                </a:ext>
              </a:extLst>
            </p:cNvPr>
            <p:cNvGrpSpPr/>
            <p:nvPr/>
          </p:nvGrpSpPr>
          <p:grpSpPr>
            <a:xfrm>
              <a:off x="5075158" y="1453198"/>
              <a:ext cx="1711618" cy="2494548"/>
              <a:chOff x="2276346" y="1214618"/>
              <a:chExt cx="2926488" cy="4265125"/>
            </a:xfrm>
          </p:grpSpPr>
          <p:pic>
            <p:nvPicPr>
              <p:cNvPr id="32" name="Picture 31" descr="File:You shall not pass sign.svg">
                <a:extLst>
                  <a:ext uri="{FF2B5EF4-FFF2-40B4-BE49-F238E27FC236}">
                    <a16:creationId xmlns:a16="http://schemas.microsoft.com/office/drawing/2014/main" id="{D542E930-8641-ED87-D008-5D47BDC3D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8BDABF2-BFCC-967A-3ED2-C36BFD1C80B1}"/>
                  </a:ext>
                </a:extLst>
              </p:cNvPr>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34"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a:extLst>
              <a:ext uri="{FF2B5EF4-FFF2-40B4-BE49-F238E27FC236}">
                <a16:creationId xmlns:a16="http://schemas.microsoft.com/office/drawing/2014/main" id="{E29E10DD-A3AE-DE18-D5A1-3B16BDA14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a:extLst>
              <a:ext uri="{FF2B5EF4-FFF2-40B4-BE49-F238E27FC236}">
                <a16:creationId xmlns:a16="http://schemas.microsoft.com/office/drawing/2014/main" id="{A6D1D39B-D56C-69B9-3962-3EC667B4F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B95935D-836B-0281-64AD-82962B90B2CD}"/>
              </a:ext>
            </a:extLst>
          </p:cNvPr>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37" name="TextBox 36">
            <a:extLst>
              <a:ext uri="{FF2B5EF4-FFF2-40B4-BE49-F238E27FC236}">
                <a16:creationId xmlns:a16="http://schemas.microsoft.com/office/drawing/2014/main" id="{C5CA4AFB-FC49-3F28-5E11-C7D36B9EA637}"/>
              </a:ext>
            </a:extLst>
          </p:cNvPr>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38" name="TextBox 37">
            <a:extLst>
              <a:ext uri="{FF2B5EF4-FFF2-40B4-BE49-F238E27FC236}">
                <a16:creationId xmlns:a16="http://schemas.microsoft.com/office/drawing/2014/main" id="{446A4C1B-E955-4F9B-76E9-1CF8C343055A}"/>
              </a:ext>
            </a:extLst>
          </p:cNvPr>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32634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A2E9CE-4890-5810-BB72-DD3B332F5731}"/>
              </a:ext>
            </a:extLst>
          </p:cNvPr>
          <p:cNvSpPr>
            <a:spLocks noGrp="1"/>
          </p:cNvSpPr>
          <p:nvPr>
            <p:ph type="title"/>
          </p:nvPr>
        </p:nvSpPr>
        <p:spPr>
          <a:xfrm>
            <a:off x="838200" y="365125"/>
            <a:ext cx="10515600" cy="1325563"/>
          </a:xfrm>
        </p:spPr>
        <p:txBody>
          <a:bodyPr/>
          <a:lstStyle/>
          <a:p>
            <a:r>
              <a:rPr lang="en-GB" dirty="0"/>
              <a:t>Scary Slide No.1</a:t>
            </a:r>
          </a:p>
        </p:txBody>
      </p:sp>
      <p:pic>
        <p:nvPicPr>
          <p:cNvPr id="3" name="Picture 2" descr="Starbucks - Wikipedia">
            <a:extLst>
              <a:ext uri="{FF2B5EF4-FFF2-40B4-BE49-F238E27FC236}">
                <a16:creationId xmlns:a16="http://schemas.microsoft.com/office/drawing/2014/main" id="{F13549BB-CBB1-5D30-928B-FC9679A2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404" y="11884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DF1ADDE-94BF-459B-0C48-E9DCB68B3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ssan Vector Logo - Download Free SVG Icon | Worldvectorlogo">
            <a:extLst>
              <a:ext uri="{FF2B5EF4-FFF2-40B4-BE49-F238E27FC236}">
                <a16:creationId xmlns:a16="http://schemas.microsoft.com/office/drawing/2014/main" id="{313606BD-E4E7-567A-85B7-ABCB73E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479" y="2663814"/>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dentity | Okta">
            <a:extLst>
              <a:ext uri="{FF2B5EF4-FFF2-40B4-BE49-F238E27FC236}">
                <a16:creationId xmlns:a16="http://schemas.microsoft.com/office/drawing/2014/main" id="{50160B4F-9EE7-64C1-6805-9A8FE714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266969B1-5C57-BCFA-B62C-D896CF131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966A50D-F94A-B270-AEAC-EB49A892CC17}"/>
              </a:ext>
            </a:extLst>
          </p:cNvPr>
          <p:cNvSpPr>
            <a:spLocks noGrp="1"/>
          </p:cNvSpPr>
          <p:nvPr>
            <p:ph type="title"/>
          </p:nvPr>
        </p:nvSpPr>
        <p:spPr>
          <a:xfrm>
            <a:off x="838200" y="365125"/>
            <a:ext cx="10515600" cy="1325563"/>
          </a:xfrm>
        </p:spPr>
        <p:txBody>
          <a:bodyPr/>
          <a:lstStyle/>
          <a:p>
            <a:r>
              <a:rPr lang="en-GB" dirty="0"/>
              <a:t>Scary Slide No.2</a:t>
            </a:r>
          </a:p>
        </p:txBody>
      </p:sp>
      <p:grpSp>
        <p:nvGrpSpPr>
          <p:cNvPr id="4" name="Group 3">
            <a:extLst>
              <a:ext uri="{FF2B5EF4-FFF2-40B4-BE49-F238E27FC236}">
                <a16:creationId xmlns:a16="http://schemas.microsoft.com/office/drawing/2014/main" id="{AD6332D3-DE11-7D41-58EC-BDF4B1B5082B}"/>
              </a:ext>
            </a:extLst>
          </p:cNvPr>
          <p:cNvGrpSpPr/>
          <p:nvPr/>
        </p:nvGrpSpPr>
        <p:grpSpPr>
          <a:xfrm>
            <a:off x="9115759" y="1690688"/>
            <a:ext cx="1957587" cy="2387819"/>
            <a:chOff x="1212574" y="2027583"/>
            <a:chExt cx="1957587" cy="2387819"/>
          </a:xfrm>
        </p:grpSpPr>
        <p:sp>
          <p:nvSpPr>
            <p:cNvPr id="5" name="TextBox 4">
              <a:extLst>
                <a:ext uri="{FF2B5EF4-FFF2-40B4-BE49-F238E27FC236}">
                  <a16:creationId xmlns:a16="http://schemas.microsoft.com/office/drawing/2014/main" id="{2CD8CC32-B78B-9F28-D638-7D6B324AA61E}"/>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6" name="TextBox 5">
              <a:extLst>
                <a:ext uri="{FF2B5EF4-FFF2-40B4-BE49-F238E27FC236}">
                  <a16:creationId xmlns:a16="http://schemas.microsoft.com/office/drawing/2014/main" id="{CF6C7FDD-8C40-A0AF-B00E-FD6D7CDEC48B}"/>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pic>
        <p:nvPicPr>
          <p:cNvPr id="16" name="Picture 15">
            <a:extLst>
              <a:ext uri="{FF2B5EF4-FFF2-40B4-BE49-F238E27FC236}">
                <a16:creationId xmlns:a16="http://schemas.microsoft.com/office/drawing/2014/main" id="{9F332E7B-C2F1-9D63-5F96-8872558285F6}"/>
              </a:ext>
            </a:extLst>
          </p:cNvPr>
          <p:cNvPicPr>
            <a:picLocks noChangeAspect="1"/>
          </p:cNvPicPr>
          <p:nvPr/>
        </p:nvPicPr>
        <p:blipFill>
          <a:blip r:embed="rId3"/>
          <a:stretch>
            <a:fillRect/>
          </a:stretch>
        </p:blipFill>
        <p:spPr>
          <a:xfrm>
            <a:off x="493183" y="1406525"/>
            <a:ext cx="8496300" cy="5086350"/>
          </a:xfrm>
          <a:prstGeom prst="rect">
            <a:avLst/>
          </a:prstGeom>
        </p:spPr>
      </p:pic>
    </p:spTree>
    <p:extLst>
      <p:ext uri="{BB962C8B-B14F-4D97-AF65-F5344CB8AC3E}">
        <p14:creationId xmlns:p14="http://schemas.microsoft.com/office/powerpoint/2010/main" val="2908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033010" y="6381751"/>
            <a:ext cx="5645537" cy="38227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7999" y="1407001"/>
            <a:ext cx="11029733"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564943" cy="1323439"/>
            </a:xfrm>
            <a:prstGeom prst="rect">
              <a:avLst/>
            </a:prstGeom>
            <a:noFill/>
          </p:spPr>
          <p:txBody>
            <a:bodyPr wrap="squar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2644628" y="2179782"/>
              <a:ext cx="3246795" cy="707886"/>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87F6A69-C6D6-04E4-5E5A-8E7101D77A69}"/>
              </a:ext>
            </a:extLst>
          </p:cNvPr>
          <p:cNvSpPr>
            <a:spLocks noGrp="1"/>
          </p:cNvSpPr>
          <p:nvPr>
            <p:ph type="title"/>
          </p:nvPr>
        </p:nvSpPr>
        <p:spPr>
          <a:xfrm>
            <a:off x="838200" y="365125"/>
            <a:ext cx="10515600" cy="1325563"/>
          </a:xfrm>
        </p:spPr>
        <p:txBody>
          <a:bodyPr/>
          <a:lstStyle/>
          <a:p>
            <a:r>
              <a:rPr lang="en-GB" dirty="0"/>
              <a:t>Where should Sec live?</a:t>
            </a:r>
          </a:p>
        </p:txBody>
      </p:sp>
      <p:grpSp>
        <p:nvGrpSpPr>
          <p:cNvPr id="3" name="Group 2">
            <a:extLst>
              <a:ext uri="{FF2B5EF4-FFF2-40B4-BE49-F238E27FC236}">
                <a16:creationId xmlns:a16="http://schemas.microsoft.com/office/drawing/2014/main" id="{FA130C80-F14A-4476-3D4A-A0F17E7EF975}"/>
              </a:ext>
            </a:extLst>
          </p:cNvPr>
          <p:cNvGrpSpPr/>
          <p:nvPr/>
        </p:nvGrpSpPr>
        <p:grpSpPr>
          <a:xfrm>
            <a:off x="1464902" y="1176735"/>
            <a:ext cx="8933662" cy="4500568"/>
            <a:chOff x="1464902" y="1176735"/>
            <a:chExt cx="8933662" cy="4500568"/>
          </a:xfrm>
        </p:grpSpPr>
        <p:pic>
          <p:nvPicPr>
            <p:cNvPr id="4" name="Picture 3">
              <a:extLst>
                <a:ext uri="{FF2B5EF4-FFF2-40B4-BE49-F238E27FC236}">
                  <a16:creationId xmlns:a16="http://schemas.microsoft.com/office/drawing/2014/main" id="{ECEDEF65-6770-92C9-8AF3-99F932C2C109}"/>
                </a:ext>
              </a:extLst>
            </p:cNvPr>
            <p:cNvPicPr>
              <a:picLocks noChangeAspect="1"/>
            </p:cNvPicPr>
            <p:nvPr/>
          </p:nvPicPr>
          <p:blipFill>
            <a:blip r:embed="rId3"/>
            <a:stretch>
              <a:fillRect/>
            </a:stretch>
          </p:blipFill>
          <p:spPr>
            <a:xfrm>
              <a:off x="1464902" y="1176735"/>
              <a:ext cx="8933662" cy="4500568"/>
            </a:xfrm>
            <a:prstGeom prst="rect">
              <a:avLst/>
            </a:prstGeom>
          </p:spPr>
        </p:pic>
        <p:grpSp>
          <p:nvGrpSpPr>
            <p:cNvPr id="5" name="Group 4">
              <a:extLst>
                <a:ext uri="{FF2B5EF4-FFF2-40B4-BE49-F238E27FC236}">
                  <a16:creationId xmlns:a16="http://schemas.microsoft.com/office/drawing/2014/main" id="{D30EF736-90AF-C39E-59D9-E815A540D65E}"/>
                </a:ext>
              </a:extLst>
            </p:cNvPr>
            <p:cNvGrpSpPr/>
            <p:nvPr/>
          </p:nvGrpSpPr>
          <p:grpSpPr>
            <a:xfrm>
              <a:off x="2371725" y="2209800"/>
              <a:ext cx="7674637" cy="3405947"/>
              <a:chOff x="2371725" y="2209800"/>
              <a:chExt cx="7674637" cy="3405947"/>
            </a:xfrm>
          </p:grpSpPr>
          <p:sp>
            <p:nvSpPr>
              <p:cNvPr id="6" name="TextBox 5">
                <a:extLst>
                  <a:ext uri="{FF2B5EF4-FFF2-40B4-BE49-F238E27FC236}">
                    <a16:creationId xmlns:a16="http://schemas.microsoft.com/office/drawing/2014/main" id="{79B3EB38-429C-B1AA-886A-66D59426782D}"/>
                  </a:ext>
                </a:extLst>
              </p:cNvPr>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7" name="TextBox 6">
                <a:extLst>
                  <a:ext uri="{FF2B5EF4-FFF2-40B4-BE49-F238E27FC236}">
                    <a16:creationId xmlns:a16="http://schemas.microsoft.com/office/drawing/2014/main" id="{B0BB91F8-6C35-6B5A-944A-FAE9779B1185}"/>
                  </a:ext>
                </a:extLst>
              </p:cNvPr>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A79FAF0B-E146-E5F6-6740-E1F572F1CAE2}"/>
                  </a:ext>
                </a:extLst>
              </p:cNvPr>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86AC3ECF-1387-2C30-317B-6665524A629A}"/>
                  </a:ext>
                </a:extLst>
              </p:cNvPr>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6A27D96-B8CF-5BCD-523C-6337C954626B}"/>
                  </a:ext>
                </a:extLst>
              </p:cNvPr>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1" name="Rectangle 10">
                <a:extLst>
                  <a:ext uri="{FF2B5EF4-FFF2-40B4-BE49-F238E27FC236}">
                    <a16:creationId xmlns:a16="http://schemas.microsoft.com/office/drawing/2014/main" id="{0D44D9C7-9871-4FFF-4980-321881EF4643}"/>
                  </a:ext>
                </a:extLst>
              </p:cNvPr>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15667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2B7C60-6949-F34D-673C-DCCCFC1258F0}"/>
              </a:ext>
            </a:extLst>
          </p:cNvPr>
          <p:cNvGrpSpPr/>
          <p:nvPr/>
        </p:nvGrpSpPr>
        <p:grpSpPr>
          <a:xfrm>
            <a:off x="1361933" y="1644796"/>
            <a:ext cx="9468134" cy="1931977"/>
            <a:chOff x="994472" y="1678662"/>
            <a:chExt cx="9468134" cy="1931977"/>
          </a:xfrm>
        </p:grpSpPr>
        <p:pic>
          <p:nvPicPr>
            <p:cNvPr id="6" name="Picture 5">
              <a:extLst>
                <a:ext uri="{FF2B5EF4-FFF2-40B4-BE49-F238E27FC236}">
                  <a16:creationId xmlns:a16="http://schemas.microsoft.com/office/drawing/2014/main" id="{0E154767-A3A0-751B-DB14-A0CEDB9C2B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832" y="1678662"/>
              <a:ext cx="1053634" cy="1053634"/>
            </a:xfrm>
            <a:prstGeom prst="rect">
              <a:avLst/>
            </a:prstGeom>
          </p:spPr>
        </p:pic>
        <p:pic>
          <p:nvPicPr>
            <p:cNvPr id="7" name="Picture 6">
              <a:extLst>
                <a:ext uri="{FF2B5EF4-FFF2-40B4-BE49-F238E27FC236}">
                  <a16:creationId xmlns:a16="http://schemas.microsoft.com/office/drawing/2014/main" id="{E460E828-4599-C362-69E4-8469BEF4E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168" y="1678662"/>
              <a:ext cx="1053634" cy="1053634"/>
            </a:xfrm>
            <a:prstGeom prst="rect">
              <a:avLst/>
            </a:prstGeom>
          </p:spPr>
        </p:pic>
        <p:sp>
          <p:nvSpPr>
            <p:cNvPr id="8" name="Text Placeholder 2">
              <a:extLst>
                <a:ext uri="{FF2B5EF4-FFF2-40B4-BE49-F238E27FC236}">
                  <a16:creationId xmlns:a16="http://schemas.microsoft.com/office/drawing/2014/main" id="{2E19AC62-E396-F19B-F9C7-60C025F94267}"/>
                </a:ext>
              </a:extLst>
            </p:cNvPr>
            <p:cNvSpPr txBox="1">
              <a:spLocks/>
            </p:cNvSpPr>
            <p:nvPr/>
          </p:nvSpPr>
          <p:spPr>
            <a:xfrm>
              <a:off x="994472" y="2821745"/>
              <a:ext cx="2317361"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Integrations</a:t>
              </a:r>
            </a:p>
          </p:txBody>
        </p:sp>
        <p:sp>
          <p:nvSpPr>
            <p:cNvPr id="9" name="Text Placeholder 2">
              <a:extLst>
                <a:ext uri="{FF2B5EF4-FFF2-40B4-BE49-F238E27FC236}">
                  <a16:creationId xmlns:a16="http://schemas.microsoft.com/office/drawing/2014/main" id="{B9E3EA1B-D45D-7C6C-D18B-CD03ED136EE4}"/>
                </a:ext>
              </a:extLst>
            </p:cNvPr>
            <p:cNvSpPr txBox="1">
              <a:spLocks/>
            </p:cNvSpPr>
            <p:nvPr/>
          </p:nvSpPr>
          <p:spPr>
            <a:xfrm>
              <a:off x="4696689" y="2821745"/>
              <a:ext cx="2249920" cy="609995"/>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Intelligence</a:t>
              </a:r>
            </a:p>
          </p:txBody>
        </p:sp>
        <p:sp>
          <p:nvSpPr>
            <p:cNvPr id="10" name="Text Placeholder 2">
              <a:extLst>
                <a:ext uri="{FF2B5EF4-FFF2-40B4-BE49-F238E27FC236}">
                  <a16:creationId xmlns:a16="http://schemas.microsoft.com/office/drawing/2014/main" id="{E3007E59-E772-E567-A444-28B8EE7E4484}"/>
                </a:ext>
              </a:extLst>
            </p:cNvPr>
            <p:cNvSpPr txBox="1">
              <a:spLocks/>
            </p:cNvSpPr>
            <p:nvPr/>
          </p:nvSpPr>
          <p:spPr>
            <a:xfrm>
              <a:off x="8351363" y="2821745"/>
              <a:ext cx="2111243" cy="690979"/>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Insights</a:t>
              </a:r>
            </a:p>
          </p:txBody>
        </p:sp>
        <p:pic>
          <p:nvPicPr>
            <p:cNvPr id="12" name="Picture 11">
              <a:extLst>
                <a:ext uri="{FF2B5EF4-FFF2-40B4-BE49-F238E27FC236}">
                  <a16:creationId xmlns:a16="http://schemas.microsoft.com/office/drawing/2014/main" id="{7FE31E1E-7934-B3A9-BD3C-1E8910E452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6336" y="1678662"/>
              <a:ext cx="1053634" cy="1053634"/>
            </a:xfrm>
            <a:prstGeom prst="rect">
              <a:avLst/>
            </a:prstGeom>
          </p:spPr>
        </p:pic>
      </p:grpSp>
      <p:sp>
        <p:nvSpPr>
          <p:cNvPr id="16" name="Title 1">
            <a:extLst>
              <a:ext uri="{FF2B5EF4-FFF2-40B4-BE49-F238E27FC236}">
                <a16:creationId xmlns:a16="http://schemas.microsoft.com/office/drawing/2014/main" id="{08739B32-8D62-3DF0-7EA9-6C964CA28FB7}"/>
              </a:ext>
            </a:extLst>
          </p:cNvPr>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Tooling for Developer Enablement</a:t>
            </a:r>
          </a:p>
        </p:txBody>
      </p:sp>
      <p:cxnSp>
        <p:nvCxnSpPr>
          <p:cNvPr id="11" name="Straight Connector 10">
            <a:extLst>
              <a:ext uri="{FF2B5EF4-FFF2-40B4-BE49-F238E27FC236}">
                <a16:creationId xmlns:a16="http://schemas.microsoft.com/office/drawing/2014/main" id="{61163645-E2B1-368B-B139-AC51EABA9CD4}"/>
              </a:ext>
            </a:extLst>
          </p:cNvPr>
          <p:cNvCxnSpPr/>
          <p:nvPr/>
        </p:nvCxnSpPr>
        <p:spPr>
          <a:xfrm>
            <a:off x="4386555" y="2914177"/>
            <a:ext cx="0" cy="3268133"/>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44AD15-BBF4-CC9A-4C3B-486D70A143BF}"/>
              </a:ext>
            </a:extLst>
          </p:cNvPr>
          <p:cNvCxnSpPr/>
          <p:nvPr/>
        </p:nvCxnSpPr>
        <p:spPr>
          <a:xfrm>
            <a:off x="8045635" y="2914177"/>
            <a:ext cx="0" cy="3268133"/>
          </a:xfrm>
          <a:prstGeom prst="line">
            <a:avLst/>
          </a:prstGeom>
          <a:ln w="254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DC67C2-0F98-553C-A566-C668820C2674}"/>
              </a:ext>
            </a:extLst>
          </p:cNvPr>
          <p:cNvSpPr txBox="1"/>
          <p:nvPr/>
        </p:nvSpPr>
        <p:spPr>
          <a:xfrm>
            <a:off x="1361933" y="3666222"/>
            <a:ext cx="1919115" cy="2246769"/>
          </a:xfrm>
          <a:prstGeom prst="rect">
            <a:avLst/>
          </a:prstGeom>
          <a:noFill/>
        </p:spPr>
        <p:txBody>
          <a:bodyPr wrap="none" rtlCol="0">
            <a:spAutoFit/>
          </a:bodyPr>
          <a:lstStyle/>
          <a:p>
            <a:r>
              <a:rPr lang="en-GB" sz="2800" dirty="0"/>
              <a:t>IDEs</a:t>
            </a:r>
          </a:p>
          <a:p>
            <a:r>
              <a:rPr lang="en-GB" sz="2800" dirty="0"/>
              <a:t>Pipelines</a:t>
            </a:r>
          </a:p>
          <a:p>
            <a:r>
              <a:rPr lang="en-GB" sz="2800" dirty="0"/>
              <a:t>Policies</a:t>
            </a:r>
          </a:p>
          <a:p>
            <a:r>
              <a:rPr lang="en-GB" sz="2800" dirty="0"/>
              <a:t>Audit Mode</a:t>
            </a:r>
          </a:p>
          <a:p>
            <a:r>
              <a:rPr lang="en-GB" sz="2800" dirty="0"/>
              <a:t>Speed</a:t>
            </a:r>
          </a:p>
        </p:txBody>
      </p:sp>
      <p:sp>
        <p:nvSpPr>
          <p:cNvPr id="15" name="TextBox 14">
            <a:extLst>
              <a:ext uri="{FF2B5EF4-FFF2-40B4-BE49-F238E27FC236}">
                <a16:creationId xmlns:a16="http://schemas.microsoft.com/office/drawing/2014/main" id="{BFD2AB76-A962-102F-FA85-87C4A98FAE8C}"/>
              </a:ext>
            </a:extLst>
          </p:cNvPr>
          <p:cNvSpPr txBox="1"/>
          <p:nvPr/>
        </p:nvSpPr>
        <p:spPr>
          <a:xfrm>
            <a:off x="4771187" y="3666222"/>
            <a:ext cx="2910027" cy="2246769"/>
          </a:xfrm>
          <a:prstGeom prst="rect">
            <a:avLst/>
          </a:prstGeom>
          <a:noFill/>
        </p:spPr>
        <p:txBody>
          <a:bodyPr wrap="none" rtlCol="0">
            <a:spAutoFit/>
          </a:bodyPr>
          <a:lstStyle/>
          <a:p>
            <a:r>
              <a:rPr lang="en-GB" sz="2800" dirty="0"/>
              <a:t>Sources</a:t>
            </a:r>
          </a:p>
          <a:p>
            <a:r>
              <a:rPr lang="en-GB" sz="2800" dirty="0"/>
              <a:t>Zero days</a:t>
            </a:r>
          </a:p>
          <a:p>
            <a:r>
              <a:rPr lang="en-GB" sz="2800" dirty="0"/>
              <a:t>Recommendations</a:t>
            </a:r>
          </a:p>
          <a:p>
            <a:r>
              <a:rPr lang="en-GB" sz="2800" dirty="0"/>
              <a:t>Vendor data</a:t>
            </a:r>
          </a:p>
          <a:p>
            <a:r>
              <a:rPr lang="en-GB" sz="2800" dirty="0"/>
              <a:t>Communication</a:t>
            </a:r>
          </a:p>
        </p:txBody>
      </p:sp>
      <p:sp>
        <p:nvSpPr>
          <p:cNvPr id="17" name="TextBox 16">
            <a:extLst>
              <a:ext uri="{FF2B5EF4-FFF2-40B4-BE49-F238E27FC236}">
                <a16:creationId xmlns:a16="http://schemas.microsoft.com/office/drawing/2014/main" id="{39874E05-CC9C-5B1F-73B2-F5406C66698E}"/>
              </a:ext>
            </a:extLst>
          </p:cNvPr>
          <p:cNvSpPr txBox="1"/>
          <p:nvPr/>
        </p:nvSpPr>
        <p:spPr>
          <a:xfrm>
            <a:off x="8443860" y="3666222"/>
            <a:ext cx="3120213" cy="2246769"/>
          </a:xfrm>
          <a:prstGeom prst="rect">
            <a:avLst/>
          </a:prstGeom>
          <a:noFill/>
        </p:spPr>
        <p:txBody>
          <a:bodyPr wrap="none" rtlCol="0">
            <a:spAutoFit/>
          </a:bodyPr>
          <a:lstStyle/>
          <a:p>
            <a:r>
              <a:rPr lang="en-GB" sz="2800" dirty="0"/>
              <a:t>Prioritisation</a:t>
            </a:r>
          </a:p>
          <a:p>
            <a:r>
              <a:rPr lang="en-GB" sz="2800" dirty="0"/>
              <a:t>Custom Code/</a:t>
            </a:r>
            <a:r>
              <a:rPr lang="en-GB" sz="2800" dirty="0" err="1"/>
              <a:t>SBoM</a:t>
            </a:r>
            <a:endParaRPr lang="en-GB" sz="2800" dirty="0"/>
          </a:p>
          <a:p>
            <a:r>
              <a:rPr lang="en-GB" sz="2800" dirty="0"/>
              <a:t>Licences</a:t>
            </a:r>
          </a:p>
          <a:p>
            <a:r>
              <a:rPr lang="en-GB" sz="2800" dirty="0"/>
              <a:t>Trending</a:t>
            </a:r>
          </a:p>
          <a:p>
            <a:r>
              <a:rPr lang="en-GB" sz="2800" dirty="0"/>
              <a:t>Enterprise Visibility</a:t>
            </a:r>
          </a:p>
        </p:txBody>
      </p:sp>
    </p:spTree>
    <p:extLst>
      <p:ext uri="{BB962C8B-B14F-4D97-AF65-F5344CB8AC3E}">
        <p14:creationId xmlns:p14="http://schemas.microsoft.com/office/powerpoint/2010/main" val="13606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26137</TotalTime>
  <Words>2672</Words>
  <Application>Microsoft Office PowerPoint</Application>
  <PresentationFormat>Widescreen</PresentationFormat>
  <Paragraphs>166</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Arimo</vt:lpstr>
      <vt:lpstr>Bahnschrift Condensed</vt:lpstr>
      <vt:lpstr>Calibri</vt:lpstr>
      <vt:lpstr>Century Gothic</vt:lpstr>
      <vt:lpstr>Georgia</vt:lpstr>
      <vt:lpstr>Lucida Console</vt:lpstr>
      <vt:lpstr>Bank LINKS Template</vt:lpstr>
      <vt:lpstr>PowerPoint Presentation</vt:lpstr>
      <vt:lpstr>#whoami</vt:lpstr>
      <vt:lpstr>DevOps vs Security – The Perception</vt:lpstr>
      <vt:lpstr>Scary Slide No.1</vt:lpstr>
      <vt:lpstr>Scary Slide No.2</vt:lpstr>
      <vt:lpstr>Scary Slide No.3</vt:lpstr>
      <vt:lpstr>Where should Sec live?</vt:lpstr>
      <vt:lpstr>Vince’s Three “i”s of Tooling for Developer Enablement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72</cp:revision>
  <cp:lastPrinted>2023-03-04T19:43:34Z</cp:lastPrinted>
  <dcterms:created xsi:type="dcterms:W3CDTF">2022-03-04T14:18:02Z</dcterms:created>
  <dcterms:modified xsi:type="dcterms:W3CDTF">2023-03-05T19:56:06Z</dcterms:modified>
</cp:coreProperties>
</file>