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1"/>
  </p:notesMasterIdLst>
  <p:sldIdLst>
    <p:sldId id="378" r:id="rId2"/>
    <p:sldId id="381" r:id="rId3"/>
    <p:sldId id="387" r:id="rId4"/>
    <p:sldId id="388" r:id="rId5"/>
    <p:sldId id="391" r:id="rId6"/>
    <p:sldId id="394" r:id="rId7"/>
    <p:sldId id="389" r:id="rId8"/>
    <p:sldId id="392" r:id="rId9"/>
    <p:sldId id="376" r:id="rId10"/>
  </p:sldIdLst>
  <p:sldSz cx="12192000" cy="6858000"/>
  <p:notesSz cx="6889750" cy="10021888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63E"/>
    <a:srgbClr val="12273F"/>
    <a:srgbClr val="E7E9EC"/>
    <a:srgbClr val="77E3E4"/>
    <a:srgbClr val="C4C9CF"/>
    <a:srgbClr val="FE015B"/>
    <a:srgbClr val="3CD7D9"/>
    <a:srgbClr val="FF7300"/>
    <a:srgbClr val="9E71FE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2AB4D-9357-400A-A7F0-50261246AB13}" v="3" dt="2023-10-04T19:30:41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6" autoAdjust="0"/>
    <p:restoredTop sz="71512" autoAdjust="0"/>
  </p:normalViewPr>
  <p:slideViewPr>
    <p:cSldViewPr snapToGrid="0" showGuides="1">
      <p:cViewPr varScale="1">
        <p:scale>
          <a:sx n="75" d="100"/>
          <a:sy n="75" d="100"/>
        </p:scale>
        <p:origin x="636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King" userId="f96d9c2d90ad25d7" providerId="LiveId" clId="{2752AB4D-9357-400A-A7F0-50261246AB13}"/>
    <pc:docChg chg="modSld">
      <pc:chgData name="Vincent King" userId="f96d9c2d90ad25d7" providerId="LiveId" clId="{2752AB4D-9357-400A-A7F0-50261246AB13}" dt="2023-10-04T19:32:28.246" v="39" actId="6549"/>
      <pc:docMkLst>
        <pc:docMk/>
      </pc:docMkLst>
      <pc:sldChg chg="modNotesTx">
        <pc:chgData name="Vincent King" userId="f96d9c2d90ad25d7" providerId="LiveId" clId="{2752AB4D-9357-400A-A7F0-50261246AB13}" dt="2023-10-04T19:32:28.246" v="39" actId="6549"/>
        <pc:sldMkLst>
          <pc:docMk/>
          <pc:sldMk cId="561810262" sldId="376"/>
        </pc:sldMkLst>
      </pc:sldChg>
      <pc:sldChg chg="modSp mod">
        <pc:chgData name="Vincent King" userId="f96d9c2d90ad25d7" providerId="LiveId" clId="{2752AB4D-9357-400A-A7F0-50261246AB13}" dt="2023-10-04T19:26:09.710" v="6" actId="20577"/>
        <pc:sldMkLst>
          <pc:docMk/>
          <pc:sldMk cId="2833185368" sldId="378"/>
        </pc:sldMkLst>
        <pc:spChg chg="mod">
          <ac:chgData name="Vincent King" userId="f96d9c2d90ad25d7" providerId="LiveId" clId="{2752AB4D-9357-400A-A7F0-50261246AB13}" dt="2023-10-04T19:26:09.710" v="6" actId="20577"/>
          <ac:spMkLst>
            <pc:docMk/>
            <pc:sldMk cId="2833185368" sldId="378"/>
            <ac:spMk id="6" creationId="{00000000-0000-0000-0000-000000000000}"/>
          </ac:spMkLst>
        </pc:spChg>
      </pc:sldChg>
      <pc:sldChg chg="addSp modSp mod modNotesTx">
        <pc:chgData name="Vincent King" userId="f96d9c2d90ad25d7" providerId="LiveId" clId="{2752AB4D-9357-400A-A7F0-50261246AB13}" dt="2023-10-04T19:32:00.152" v="32" actId="6549"/>
        <pc:sldMkLst>
          <pc:docMk/>
          <pc:sldMk cId="521180858" sldId="381"/>
        </pc:sldMkLst>
        <pc:spChg chg="add mod">
          <ac:chgData name="Vincent King" userId="f96d9c2d90ad25d7" providerId="LiveId" clId="{2752AB4D-9357-400A-A7F0-50261246AB13}" dt="2023-10-04T19:29:19.084" v="25" actId="20577"/>
          <ac:spMkLst>
            <pc:docMk/>
            <pc:sldMk cId="521180858" sldId="381"/>
            <ac:spMk id="5" creationId="{E2221867-2907-346A-1AC2-FB32CE80EEC3}"/>
          </ac:spMkLst>
        </pc:spChg>
        <pc:spChg chg="mod">
          <ac:chgData name="Vincent King" userId="f96d9c2d90ad25d7" providerId="LiveId" clId="{2752AB4D-9357-400A-A7F0-50261246AB13}" dt="2023-10-04T19:28:46.040" v="7" actId="1076"/>
          <ac:spMkLst>
            <pc:docMk/>
            <pc:sldMk cId="521180858" sldId="381"/>
            <ac:spMk id="23" creationId="{9A86FD29-6DAB-921B-CD2D-E8BFCE72B98C}"/>
          </ac:spMkLst>
        </pc:spChg>
        <pc:grpChg chg="mod">
          <ac:chgData name="Vincent King" userId="f96d9c2d90ad25d7" providerId="LiveId" clId="{2752AB4D-9357-400A-A7F0-50261246AB13}" dt="2023-10-04T19:28:46.040" v="7" actId="1076"/>
          <ac:grpSpMkLst>
            <pc:docMk/>
            <pc:sldMk cId="521180858" sldId="381"/>
            <ac:grpSpMk id="22" creationId="{A6125B3F-630E-61AB-D1A9-F1155F5F5D5E}"/>
          </ac:grpSpMkLst>
        </pc:grpChg>
        <pc:picChg chg="add mod">
          <ac:chgData name="Vincent King" userId="f96d9c2d90ad25d7" providerId="LiveId" clId="{2752AB4D-9357-400A-A7F0-50261246AB13}" dt="2023-10-04T19:29:37.265" v="26" actId="14100"/>
          <ac:picMkLst>
            <pc:docMk/>
            <pc:sldMk cId="521180858" sldId="381"/>
            <ac:picMk id="3" creationId="{BD3A7FFF-CC34-F265-3C49-98E04FEF28C8}"/>
          </ac:picMkLst>
        </pc:picChg>
        <pc:picChg chg="add mod">
          <ac:chgData name="Vincent King" userId="f96d9c2d90ad25d7" providerId="LiveId" clId="{2752AB4D-9357-400A-A7F0-50261246AB13}" dt="2023-10-04T19:30:55.732" v="30" actId="1076"/>
          <ac:picMkLst>
            <pc:docMk/>
            <pc:sldMk cId="521180858" sldId="381"/>
            <ac:picMk id="7" creationId="{FBDBEA60-59A5-E122-893C-6EE3CAD68AC5}"/>
          </ac:picMkLst>
        </pc:picChg>
        <pc:picChg chg="mod">
          <ac:chgData name="Vincent King" userId="f96d9c2d90ad25d7" providerId="LiveId" clId="{2752AB4D-9357-400A-A7F0-50261246AB13}" dt="2023-10-04T19:28:46.040" v="7" actId="1076"/>
          <ac:picMkLst>
            <pc:docMk/>
            <pc:sldMk cId="521180858" sldId="381"/>
            <ac:picMk id="24" creationId="{6DDD5892-B6C1-36DC-623D-F55DFD47CE22}"/>
          </ac:picMkLst>
        </pc:picChg>
      </pc:sldChg>
      <pc:sldChg chg="modNotesTx">
        <pc:chgData name="Vincent King" userId="f96d9c2d90ad25d7" providerId="LiveId" clId="{2752AB4D-9357-400A-A7F0-50261246AB13}" dt="2023-10-04T19:32:10.941" v="33" actId="6549"/>
        <pc:sldMkLst>
          <pc:docMk/>
          <pc:sldMk cId="3263481916" sldId="387"/>
        </pc:sldMkLst>
      </pc:sldChg>
      <pc:sldChg chg="modNotesTx">
        <pc:chgData name="Vincent King" userId="f96d9c2d90ad25d7" providerId="LiveId" clId="{2752AB4D-9357-400A-A7F0-50261246AB13}" dt="2023-10-04T19:32:13.889" v="34" actId="6549"/>
        <pc:sldMkLst>
          <pc:docMk/>
          <pc:sldMk cId="417413514" sldId="388"/>
        </pc:sldMkLst>
      </pc:sldChg>
      <pc:sldChg chg="modNotesTx">
        <pc:chgData name="Vincent King" userId="f96d9c2d90ad25d7" providerId="LiveId" clId="{2752AB4D-9357-400A-A7F0-50261246AB13}" dt="2023-10-04T19:32:22.221" v="37" actId="6549"/>
        <pc:sldMkLst>
          <pc:docMk/>
          <pc:sldMk cId="1566777283" sldId="389"/>
        </pc:sldMkLst>
      </pc:sldChg>
      <pc:sldChg chg="modNotesTx">
        <pc:chgData name="Vincent King" userId="f96d9c2d90ad25d7" providerId="LiveId" clId="{2752AB4D-9357-400A-A7F0-50261246AB13}" dt="2023-10-04T19:32:17.111" v="35" actId="6549"/>
        <pc:sldMkLst>
          <pc:docMk/>
          <pc:sldMk cId="290869389" sldId="391"/>
        </pc:sldMkLst>
      </pc:sldChg>
      <pc:sldChg chg="modNotesTx">
        <pc:chgData name="Vincent King" userId="f96d9c2d90ad25d7" providerId="LiveId" clId="{2752AB4D-9357-400A-A7F0-50261246AB13}" dt="2023-10-04T19:32:25.135" v="38" actId="6549"/>
        <pc:sldMkLst>
          <pc:docMk/>
          <pc:sldMk cId="1360602424" sldId="392"/>
        </pc:sldMkLst>
      </pc:sldChg>
      <pc:sldChg chg="modNotesTx">
        <pc:chgData name="Vincent King" userId="f96d9c2d90ad25d7" providerId="LiveId" clId="{2752AB4D-9357-400A-A7F0-50261246AB13}" dt="2023-10-04T19:32:19.723" v="36" actId="6549"/>
        <pc:sldMkLst>
          <pc:docMk/>
          <pc:sldMk cId="357775427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4340E002-B88B-4BB0-BA5A-919501F4FB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Shift-left Security: More than just a catchphrase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Vulnerabilities like Log4j may be headline grabbers, but thousands of applications are being targeted by hackers who use flaws in code as attack vectors.  Vulnerabilities such as cross-site scripting and improper authorisation are on the increase, and with the increased use of open source software we need to ensure "shift-left security" is more than just a catchphrase.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During this presentation we'll look at: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- what modern development looks like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- what developers want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- what developers actually need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- what IT professionals should look for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-apple-system"/>
              </a:rPr>
              <a:t>DevSecOps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 tooling and how it can help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9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9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8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2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338">
              <a:defRPr/>
            </a:pPr>
            <a:fld id="{2F5E53B0-EFB7-4B0E-B012-E676534541B5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966338">
                <a:defRPr/>
              </a:pPr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0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6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6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8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585545"/>
            <a:ext cx="5869710" cy="290244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2C842-C737-0C55-018C-3194D69E1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6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8024" y="-247073"/>
            <a:ext cx="5865279" cy="414743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8B5A2-33B2-2516-D7C3-AABCA4925F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4381" y="5220342"/>
            <a:ext cx="1369233" cy="1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8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46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1562A-3A65-0718-F41E-CFA2CB712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6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8118" y="1338956"/>
            <a:ext cx="5865279" cy="414743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32B5D-0FF8-9F86-8583-CD5DF54F98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4381" y="5220342"/>
            <a:ext cx="1369233" cy="1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0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399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67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5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BE0FCF-F032-67B2-6AEA-4031A3F1A487}"/>
              </a:ext>
            </a:extLst>
          </p:cNvPr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6" r:id="rId2"/>
    <p:sldLayoutId id="2147483751" r:id="rId3"/>
    <p:sldLayoutId id="2147483732" r:id="rId4"/>
    <p:sldLayoutId id="2147483717" r:id="rId5"/>
    <p:sldLayoutId id="2147483718" r:id="rId6"/>
    <p:sldLayoutId id="2147483719" r:id="rId7"/>
    <p:sldLayoutId id="2147483720" r:id="rId8"/>
    <p:sldLayoutId id="2147483734" r:id="rId9"/>
    <p:sldLayoutId id="2147483721" r:id="rId10"/>
    <p:sldLayoutId id="2147483722" r:id="rId11"/>
    <p:sldLayoutId id="2147483723" r:id="rId12"/>
    <p:sldLayoutId id="2147483733" r:id="rId13"/>
    <p:sldLayoutId id="2147483725" r:id="rId14"/>
    <p:sldLayoutId id="2147483726" r:id="rId15"/>
    <p:sldLayoutId id="2147483727" r:id="rId16"/>
    <p:sldLayoutId id="2147483728" r:id="rId17"/>
    <p:sldLayoutId id="2147483747" r:id="rId18"/>
    <p:sldLayoutId id="2147483731" r:id="rId19"/>
    <p:sldLayoutId id="2147483739" r:id="rId20"/>
    <p:sldLayoutId id="2147483749" r:id="rId21"/>
    <p:sldLayoutId id="2147483750" r:id="rId22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Vince King</a:t>
            </a:r>
          </a:p>
          <a:p>
            <a:endParaRPr lang="en-GB" dirty="0"/>
          </a:p>
          <a:p>
            <a:r>
              <a:rPr lang="en-GB" dirty="0"/>
              <a:t>October 2023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7200" y="2535309"/>
            <a:ext cx="5869710" cy="3444079"/>
          </a:xfrm>
        </p:spPr>
        <p:txBody>
          <a:bodyPr/>
          <a:lstStyle/>
          <a:p>
            <a:r>
              <a:rPr lang="en-GB" dirty="0"/>
              <a:t>Shift-Left Security:</a:t>
            </a:r>
          </a:p>
          <a:p>
            <a:r>
              <a:rPr lang="en-GB" dirty="0"/>
              <a:t>More than just a catchphrase</a:t>
            </a:r>
          </a:p>
        </p:txBody>
      </p:sp>
    </p:spTree>
    <p:extLst>
      <p:ext uri="{BB962C8B-B14F-4D97-AF65-F5344CB8AC3E}">
        <p14:creationId xmlns:p14="http://schemas.microsoft.com/office/powerpoint/2010/main" val="283318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#whoami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501A65-BAC5-BA4C-EB5F-666B770B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079" y="3935372"/>
            <a:ext cx="2457143" cy="752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16D6F7-4ED8-8D8F-B167-8899E51F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036" y="2490093"/>
            <a:ext cx="3185239" cy="947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43379D-C2CB-19AC-6718-19F07E4644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1453198"/>
            <a:ext cx="1742859" cy="17280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40131F-1AC6-D9E3-358D-FC140D85DECC}"/>
              </a:ext>
            </a:extLst>
          </p:cNvPr>
          <p:cNvSpPr txBox="1"/>
          <p:nvPr/>
        </p:nvSpPr>
        <p:spPr>
          <a:xfrm>
            <a:off x="2537460" y="1470842"/>
            <a:ext cx="5257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Vincent 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Senior Cyber Analyst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 of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DevSecOps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Bank of England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125B3F-630E-61AB-D1A9-F1155F5F5D5E}"/>
              </a:ext>
            </a:extLst>
          </p:cNvPr>
          <p:cNvGrpSpPr/>
          <p:nvPr/>
        </p:nvGrpSpPr>
        <p:grpSpPr>
          <a:xfrm>
            <a:off x="509666" y="5145387"/>
            <a:ext cx="4196589" cy="684317"/>
            <a:chOff x="3921940" y="5533935"/>
            <a:chExt cx="4196589" cy="68431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86FD29-6DAB-921B-CD2D-E8BFCE72B98C}"/>
                </a:ext>
              </a:extLst>
            </p:cNvPr>
            <p:cNvSpPr/>
            <p:nvPr/>
          </p:nvSpPr>
          <p:spPr>
            <a:xfrm>
              <a:off x="4727280" y="5580358"/>
              <a:ext cx="33912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DevSecOpsVince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4" name="Picture 4" descr="Linkedin free icon">
              <a:extLst>
                <a:ext uri="{FF2B5EF4-FFF2-40B4-BE49-F238E27FC236}">
                  <a16:creationId xmlns:a16="http://schemas.microsoft.com/office/drawing/2014/main" id="{6DDD5892-B6C1-36DC-623D-F55DFD47C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940" y="5533935"/>
              <a:ext cx="684317" cy="68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AC4005C-34B4-5DD9-10F9-0DC7253025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6" y="5266766"/>
            <a:ext cx="2454219" cy="12119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2ED6D7-5E39-429B-3A62-5645ADF4FA7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09" y="3808330"/>
            <a:ext cx="1359469" cy="1359469"/>
          </a:xfrm>
          <a:prstGeom prst="rect">
            <a:avLst/>
          </a:prstGeom>
        </p:spPr>
      </p:pic>
      <p:pic>
        <p:nvPicPr>
          <p:cNvPr id="27" name="Picture 2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21EE1AB-6B63-8B13-7DF1-1C34855541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65" y="620786"/>
            <a:ext cx="3025114" cy="30251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BC11AB-7C09-864D-2DBA-B4B694D3D042}"/>
              </a:ext>
            </a:extLst>
          </p:cNvPr>
          <p:cNvSpPr txBox="1"/>
          <p:nvPr/>
        </p:nvSpPr>
        <p:spPr>
          <a:xfrm>
            <a:off x="468000" y="3832446"/>
            <a:ext cx="5181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Reformed Developer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Secure Coding Subject Matter Expert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(ISC)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Certified Information Security Professional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Chartered Fellow of the BCS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A7FFF-CC34-F265-3C49-98E04FEF2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001" y="5895842"/>
            <a:ext cx="793357" cy="8012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221867-2907-346A-1AC2-FB32CE80EEC3}"/>
              </a:ext>
            </a:extLst>
          </p:cNvPr>
          <p:cNvSpPr/>
          <p:nvPr/>
        </p:nvSpPr>
        <p:spPr>
          <a:xfrm>
            <a:off x="1315005" y="5938662"/>
            <a:ext cx="2326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vincentjking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A green and blue logo&#10;&#10;Description automatically generated">
            <a:extLst>
              <a:ext uri="{FF2B5EF4-FFF2-40B4-BE49-F238E27FC236}">
                <a16:creationId xmlns:a16="http://schemas.microsoft.com/office/drawing/2014/main" id="{FBDBEA60-59A5-E122-893C-6EE3CAD68A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83" y="1061533"/>
            <a:ext cx="1400285" cy="13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8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F73D82E-2F95-53AF-9FFB-4A897A51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6" y="1888877"/>
            <a:ext cx="4438845" cy="1721965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5169FF5E-46C8-C33B-F65E-89290B0C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DevOps vs Security – The Perception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D72FEB-45A5-5DED-73EE-59A9640A2038}"/>
              </a:ext>
            </a:extLst>
          </p:cNvPr>
          <p:cNvGrpSpPr/>
          <p:nvPr/>
        </p:nvGrpSpPr>
        <p:grpSpPr>
          <a:xfrm>
            <a:off x="5075158" y="1453198"/>
            <a:ext cx="1401969" cy="3172241"/>
            <a:chOff x="5075158" y="1453198"/>
            <a:chExt cx="1711618" cy="38728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4E634-B867-6812-2970-E085B5C9A33A}"/>
                </a:ext>
              </a:extLst>
            </p:cNvPr>
            <p:cNvSpPr/>
            <p:nvPr/>
          </p:nvSpPr>
          <p:spPr>
            <a:xfrm>
              <a:off x="5880734" y="3148296"/>
              <a:ext cx="110367" cy="2177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B688EF-3EB7-167B-0EBE-F71B1ECF65CA}"/>
                </a:ext>
              </a:extLst>
            </p:cNvPr>
            <p:cNvGrpSpPr/>
            <p:nvPr/>
          </p:nvGrpSpPr>
          <p:grpSpPr>
            <a:xfrm>
              <a:off x="5075158" y="1453198"/>
              <a:ext cx="1711618" cy="2494548"/>
              <a:chOff x="2276346" y="1214618"/>
              <a:chExt cx="2926488" cy="4265125"/>
            </a:xfrm>
          </p:grpSpPr>
          <p:pic>
            <p:nvPicPr>
              <p:cNvPr id="32" name="Picture 31" descr="File:You shall not pass sign.svg">
                <a:extLst>
                  <a:ext uri="{FF2B5EF4-FFF2-40B4-BE49-F238E27FC236}">
                    <a16:creationId xmlns:a16="http://schemas.microsoft.com/office/drawing/2014/main" id="{D542E930-8641-ED87-D008-5D47BDC3D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6346" y="1214618"/>
                <a:ext cx="2926488" cy="4265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BDABF2-BFCC-967A-3ED2-C36BFD1C80B1}"/>
                  </a:ext>
                </a:extLst>
              </p:cNvPr>
              <p:cNvSpPr txBox="1"/>
              <p:nvPr/>
            </p:nvSpPr>
            <p:spPr>
              <a:xfrm rot="20077301">
                <a:off x="2477970" y="4288270"/>
                <a:ext cx="948859" cy="5788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Dev</a:t>
                </a:r>
                <a:endParaRPr lang="en-GB" sz="4800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</p:txBody>
          </p:sp>
        </p:grpSp>
      </p:grpSp>
      <p:pic>
        <p:nvPicPr>
          <p:cNvPr id="34" name="Picture 4" descr="https://cdn-assets-cloud.frontify.com/s3/frontify-cloud-files-us/eyJwYXRoIjoiZnJvbnRpZnlcL2FjY291bnRzXC84MVwvMTQwMDg3XC9wcm9qZWN0c1wvMjcwOTIzXC9hc3NldHNcLzMyXC80ODUwNzY4XC9jMzIzNjU5NjFlNDM0OGU2MGZhZTlkZWE5NmQzOTE5Ny0xNjAzOTcxNzgxLnBuZyJ9:frontify:AK8MnPf0byW7hQMsVWbxHC5-Wl5OhXqOOocallbPm7w?width=2400">
            <a:extLst>
              <a:ext uri="{FF2B5EF4-FFF2-40B4-BE49-F238E27FC236}">
                <a16:creationId xmlns:a16="http://schemas.microsoft.com/office/drawing/2014/main" id="{E29E10DD-A3AE-DE18-D5A1-3B16BDA1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39" y="1699161"/>
            <a:ext cx="3021281" cy="30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s://cdn-assets-cloud.frontify.com/s3/frontify-cloud-files-us/eyJwYXRoIjoiZnJvbnRpZnlcL2FjY291bnRzXC84MVwvMTQwMDg3XC9wcm9qZWN0c1wvMjcwOTIzXC9hc3NldHNcL2RhXC80ODUwNzY0XC9iZjU2YmFmODViMDJiMDEwOTBiM2FhMzY3M2JjZmU0NS0xNjAzOTcxNzc5LnBuZyJ9:frontify:vPx79-5-G5_QcJz6wAkKyrz6M0ElPcPyHi746lWx8Ac?width=2400">
            <a:extLst>
              <a:ext uri="{FF2B5EF4-FFF2-40B4-BE49-F238E27FC236}">
                <a16:creationId xmlns:a16="http://schemas.microsoft.com/office/drawing/2014/main" id="{A6D1D39B-D56C-69B9-3962-3EC667B4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9" y="1699161"/>
            <a:ext cx="2838202" cy="2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B95935D-836B-0281-64AD-82962B90B2CD}"/>
              </a:ext>
            </a:extLst>
          </p:cNvPr>
          <p:cNvSpPr txBox="1"/>
          <p:nvPr/>
        </p:nvSpPr>
        <p:spPr>
          <a:xfrm>
            <a:off x="1749478" y="4784257"/>
            <a:ext cx="1295547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A4AFB-FC49-3F28-5E11-C7D36B9EA637}"/>
              </a:ext>
            </a:extLst>
          </p:cNvPr>
          <p:cNvSpPr txBox="1"/>
          <p:nvPr/>
        </p:nvSpPr>
        <p:spPr>
          <a:xfrm>
            <a:off x="8496216" y="4784257"/>
            <a:ext cx="1314784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A4C1B-E955-4F9B-76E9-1CF8C343055A}"/>
              </a:ext>
            </a:extLst>
          </p:cNvPr>
          <p:cNvSpPr txBox="1"/>
          <p:nvPr/>
        </p:nvSpPr>
        <p:spPr>
          <a:xfrm>
            <a:off x="5152502" y="4784258"/>
            <a:ext cx="1245854" cy="8309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32634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DA2E9CE-4890-5810-BB72-DD3B332F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Scary Slide No.1</a:t>
            </a:r>
          </a:p>
        </p:txBody>
      </p:sp>
      <p:pic>
        <p:nvPicPr>
          <p:cNvPr id="3" name="Picture 2" descr="Starbucks - Wikipedia">
            <a:extLst>
              <a:ext uri="{FF2B5EF4-FFF2-40B4-BE49-F238E27FC236}">
                <a16:creationId xmlns:a16="http://schemas.microsoft.com/office/drawing/2014/main" id="{F13549BB-CBB1-5D30-928B-FC9679A21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04" y="1188404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DF1ADDE-94BF-459B-0C48-E9DCB68B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88" y="1500897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issan Vector Logo - Download Free SVG Icon | Worldvectorlogo">
            <a:extLst>
              <a:ext uri="{FF2B5EF4-FFF2-40B4-BE49-F238E27FC236}">
                <a16:creationId xmlns:a16="http://schemas.microsoft.com/office/drawing/2014/main" id="{313606BD-E4E7-567A-85B7-ABCB73EA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79" y="2663814"/>
            <a:ext cx="23145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dentity | Okta">
            <a:extLst>
              <a:ext uri="{FF2B5EF4-FFF2-40B4-BE49-F238E27FC236}">
                <a16:creationId xmlns:a16="http://schemas.microsoft.com/office/drawing/2014/main" id="{50160B4F-9EE7-64C1-6805-9A8FE714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88" y="3654414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266969B1-5C57-BCFA-B62C-D896CF13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10" y="4938713"/>
            <a:ext cx="4238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966A50D-F94A-B270-AEAC-EB49A892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Scary Slide No.2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332D3-DE11-7D41-58EC-BDF4B1B5082B}"/>
              </a:ext>
            </a:extLst>
          </p:cNvPr>
          <p:cNvGrpSpPr/>
          <p:nvPr/>
        </p:nvGrpSpPr>
        <p:grpSpPr>
          <a:xfrm>
            <a:off x="9115759" y="1690688"/>
            <a:ext cx="1957587" cy="2387819"/>
            <a:chOff x="1212574" y="2027583"/>
            <a:chExt cx="1957587" cy="23878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D8CC32-B78B-9F28-D638-7D6B324AA61E}"/>
                </a:ext>
              </a:extLst>
            </p:cNvPr>
            <p:cNvSpPr txBox="1"/>
            <p:nvPr/>
          </p:nvSpPr>
          <p:spPr>
            <a:xfrm>
              <a:off x="1212574" y="2027583"/>
              <a:ext cx="19575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dirty="0"/>
                <a:t>68%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6C7FDD-8C40-A0AF-B00E-FD6D7CDEC48B}"/>
                </a:ext>
              </a:extLst>
            </p:cNvPr>
            <p:cNvSpPr txBox="1"/>
            <p:nvPr/>
          </p:nvSpPr>
          <p:spPr>
            <a:xfrm>
              <a:off x="1317053" y="3091963"/>
              <a:ext cx="185310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rgbClr val="231F20"/>
                  </a:solidFill>
                  <a:effectLst/>
                  <a:latin typeface="Arimo"/>
                </a:rPr>
                <a:t>of apps had a security flaw that fell into the OWASP Top 10</a:t>
              </a:r>
              <a:endParaRPr lang="en-GB" sz="2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332E7B-C2F1-9D63-5F96-88725582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3" y="1406525"/>
            <a:ext cx="8496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Scary Slide No.3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462295-6911-DD73-9061-9E5718164AF6}"/>
              </a:ext>
            </a:extLst>
          </p:cNvPr>
          <p:cNvGrpSpPr/>
          <p:nvPr/>
        </p:nvGrpSpPr>
        <p:grpSpPr>
          <a:xfrm>
            <a:off x="5565070" y="2795299"/>
            <a:ext cx="6253775" cy="1323439"/>
            <a:chOff x="1212574" y="2027583"/>
            <a:chExt cx="6253775" cy="1323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06CB0-A118-B135-104D-DBFC999C74E4}"/>
                </a:ext>
              </a:extLst>
            </p:cNvPr>
            <p:cNvSpPr txBox="1"/>
            <p:nvPr/>
          </p:nvSpPr>
          <p:spPr>
            <a:xfrm>
              <a:off x="1212574" y="2027583"/>
              <a:ext cx="19575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dirty="0"/>
                <a:t>57%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EBE9A0-969F-DBD9-6FBC-42EEA382559D}"/>
                </a:ext>
              </a:extLst>
            </p:cNvPr>
            <p:cNvSpPr txBox="1"/>
            <p:nvPr/>
          </p:nvSpPr>
          <p:spPr>
            <a:xfrm>
              <a:off x="3170160" y="2175733"/>
              <a:ext cx="429618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rgbClr val="231F20"/>
                  </a:solidFill>
                  <a:effectLst/>
                  <a:latin typeface="Arimo"/>
                </a:rPr>
                <a:t>report that their breaches could have been prevented by installing an available patch </a:t>
              </a:r>
              <a:endParaRPr lang="en-GB" sz="2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FE012B-5007-3BF6-633B-BC175F3126FA}"/>
              </a:ext>
            </a:extLst>
          </p:cNvPr>
          <p:cNvGrpSpPr/>
          <p:nvPr/>
        </p:nvGrpSpPr>
        <p:grpSpPr>
          <a:xfrm>
            <a:off x="5565071" y="4668338"/>
            <a:ext cx="6253774" cy="1323439"/>
            <a:chOff x="1212574" y="3997116"/>
            <a:chExt cx="6253774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AC696F-54E2-41D9-26EF-5987E505498C}"/>
                </a:ext>
              </a:extLst>
            </p:cNvPr>
            <p:cNvSpPr txBox="1"/>
            <p:nvPr/>
          </p:nvSpPr>
          <p:spPr>
            <a:xfrm>
              <a:off x="1212574" y="3997116"/>
              <a:ext cx="19575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dirty="0"/>
                <a:t>34%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6970A4-70E7-FBE7-F9E8-AFB1DA3C5F79}"/>
                </a:ext>
              </a:extLst>
            </p:cNvPr>
            <p:cNvSpPr txBox="1"/>
            <p:nvPr/>
          </p:nvSpPr>
          <p:spPr>
            <a:xfrm>
              <a:off x="3170159" y="4304892"/>
              <a:ext cx="429618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rgbClr val="231F20"/>
                  </a:solidFill>
                  <a:effectLst/>
                  <a:latin typeface="Arimo"/>
                </a:rPr>
                <a:t>victims knew of the vulnerability, but hadn’t taken action</a:t>
              </a:r>
              <a:endParaRPr lang="en-GB" sz="2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4E0240-5BAB-6040-15C9-61DD94CE2FD4}"/>
              </a:ext>
            </a:extLst>
          </p:cNvPr>
          <p:cNvGrpSpPr/>
          <p:nvPr/>
        </p:nvGrpSpPr>
        <p:grpSpPr>
          <a:xfrm>
            <a:off x="467999" y="1407001"/>
            <a:ext cx="11029733" cy="1323439"/>
            <a:chOff x="1212574" y="2027583"/>
            <a:chExt cx="4678849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98B5-3F1F-1AFF-7041-8709EF4211B7}"/>
                </a:ext>
              </a:extLst>
            </p:cNvPr>
            <p:cNvSpPr txBox="1"/>
            <p:nvPr/>
          </p:nvSpPr>
          <p:spPr>
            <a:xfrm>
              <a:off x="1212574" y="2027583"/>
              <a:ext cx="15649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/>
                <a:t>25,226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037FA7-1122-C78D-EF9E-64B6618096D6}"/>
                </a:ext>
              </a:extLst>
            </p:cNvPr>
            <p:cNvSpPr txBox="1"/>
            <p:nvPr/>
          </p:nvSpPr>
          <p:spPr>
            <a:xfrm>
              <a:off x="2644628" y="2179782"/>
              <a:ext cx="324679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rgbClr val="231F20"/>
                  </a:solidFill>
                  <a:effectLst/>
                  <a:latin typeface="Arimo"/>
                </a:rPr>
                <a:t>Common Vulnerabilities and Exposures (CVEs) were published last year alone.</a:t>
              </a:r>
              <a:endParaRPr lang="en-GB" sz="20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FB54E-8C43-C8B8-FBBC-7E0F13FE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2817115"/>
            <a:ext cx="4891272" cy="31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87F6A69-C6D6-04E4-5E5A-8E7101D7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Where should Sec live?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130C80-F14A-4476-3D4A-A0F17E7EF975}"/>
              </a:ext>
            </a:extLst>
          </p:cNvPr>
          <p:cNvGrpSpPr/>
          <p:nvPr/>
        </p:nvGrpSpPr>
        <p:grpSpPr>
          <a:xfrm>
            <a:off x="1464902" y="1176735"/>
            <a:ext cx="8933662" cy="4500568"/>
            <a:chOff x="1464902" y="1176735"/>
            <a:chExt cx="8933662" cy="45005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EDEF65-6770-92C9-8AF3-99F932C2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4902" y="1176735"/>
              <a:ext cx="8933662" cy="4500568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0EF736-90AF-C39E-59D9-E815A540D65E}"/>
                </a:ext>
              </a:extLst>
            </p:cNvPr>
            <p:cNvGrpSpPr/>
            <p:nvPr/>
          </p:nvGrpSpPr>
          <p:grpSpPr>
            <a:xfrm>
              <a:off x="2371725" y="2209800"/>
              <a:ext cx="7674637" cy="3405947"/>
              <a:chOff x="2371725" y="2209800"/>
              <a:chExt cx="7674637" cy="340594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B3EB38-429C-B1AA-886A-66D59426782D}"/>
                  </a:ext>
                </a:extLst>
              </p:cNvPr>
              <p:cNvSpPr txBox="1"/>
              <p:nvPr/>
            </p:nvSpPr>
            <p:spPr>
              <a:xfrm>
                <a:off x="2371725" y="2628900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BB91F8-6C35-6B5A-944A-FAE9779B1185}"/>
                  </a:ext>
                </a:extLst>
              </p:cNvPr>
              <p:cNvSpPr txBox="1"/>
              <p:nvPr/>
            </p:nvSpPr>
            <p:spPr>
              <a:xfrm>
                <a:off x="5086350" y="3067197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9FAF0B-E146-E5F6-6740-E1F572F1CAE2}"/>
                  </a:ext>
                </a:extLst>
              </p:cNvPr>
              <p:cNvSpPr txBox="1"/>
              <p:nvPr/>
            </p:nvSpPr>
            <p:spPr>
              <a:xfrm>
                <a:off x="8591550" y="2209800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AC3ECF-1387-2C30-317B-6665524A629A}"/>
                  </a:ext>
                </a:extLst>
              </p:cNvPr>
              <p:cNvSpPr txBox="1"/>
              <p:nvPr/>
            </p:nvSpPr>
            <p:spPr>
              <a:xfrm>
                <a:off x="3360666" y="3957387"/>
                <a:ext cx="102143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Dev</a:t>
                </a:r>
                <a:endParaRPr lang="en-GB" sz="48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A27D96-B8CF-5BCD-523C-6337C954626B}"/>
                  </a:ext>
                </a:extLst>
              </p:cNvPr>
              <p:cNvSpPr txBox="1"/>
              <p:nvPr/>
            </p:nvSpPr>
            <p:spPr>
              <a:xfrm>
                <a:off x="6862761" y="3103585"/>
                <a:ext cx="102463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Ops</a:t>
                </a:r>
                <a:endParaRPr lang="en-GB" sz="66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D44D9C7-9871-4FFF-4980-321881EF4643}"/>
                  </a:ext>
                </a:extLst>
              </p:cNvPr>
              <p:cNvSpPr/>
              <p:nvPr/>
            </p:nvSpPr>
            <p:spPr>
              <a:xfrm>
                <a:off x="5086350" y="4692417"/>
                <a:ext cx="496001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Security Everywhere</a:t>
                </a:r>
                <a:endParaRPr lang="en-GB" sz="5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7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B7C60-6949-F34D-673C-DCCCFC1258F0}"/>
              </a:ext>
            </a:extLst>
          </p:cNvPr>
          <p:cNvGrpSpPr/>
          <p:nvPr/>
        </p:nvGrpSpPr>
        <p:grpSpPr>
          <a:xfrm>
            <a:off x="1361933" y="1644796"/>
            <a:ext cx="9468134" cy="1931977"/>
            <a:chOff x="994472" y="1678662"/>
            <a:chExt cx="9468134" cy="19319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154767-A3A0-751B-DB14-A0CEDB9C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832" y="1678662"/>
              <a:ext cx="1053634" cy="10536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60E828-4599-C362-69E4-8469BEF4E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168" y="1678662"/>
              <a:ext cx="1053634" cy="1053634"/>
            </a:xfrm>
            <a:prstGeom prst="rect">
              <a:avLst/>
            </a:prstGeom>
          </p:spPr>
        </p:pic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2E19AC62-E396-F19B-F9C7-60C025F94267}"/>
                </a:ext>
              </a:extLst>
            </p:cNvPr>
            <p:cNvSpPr txBox="1">
              <a:spLocks/>
            </p:cNvSpPr>
            <p:nvPr/>
          </p:nvSpPr>
          <p:spPr>
            <a:xfrm>
              <a:off x="994472" y="2821745"/>
              <a:ext cx="2317361" cy="78889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88000" marR="0" indent="-288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24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76000" indent="-288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64000" indent="-288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600" b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3200" dirty="0"/>
                <a:t>Integrations</a:t>
              </a:r>
            </a:p>
          </p:txBody>
        </p:sp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B9E3EA1B-D45D-7C6C-D18B-CD03ED136EE4}"/>
                </a:ext>
              </a:extLst>
            </p:cNvPr>
            <p:cNvSpPr txBox="1">
              <a:spLocks/>
            </p:cNvSpPr>
            <p:nvPr/>
          </p:nvSpPr>
          <p:spPr>
            <a:xfrm>
              <a:off x="4696689" y="2821745"/>
              <a:ext cx="2249920" cy="60999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88000" marR="0" indent="-288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24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76000" indent="-288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64000" indent="-288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600" b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3200" dirty="0"/>
                <a:t>Intelligence</a:t>
              </a:r>
            </a:p>
          </p:txBody>
        </p: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E3007E59-E772-E567-A444-28B8EE7E4484}"/>
                </a:ext>
              </a:extLst>
            </p:cNvPr>
            <p:cNvSpPr txBox="1">
              <a:spLocks/>
            </p:cNvSpPr>
            <p:nvPr/>
          </p:nvSpPr>
          <p:spPr>
            <a:xfrm>
              <a:off x="8351363" y="2821745"/>
              <a:ext cx="2111243" cy="69097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88000" marR="0" indent="-288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24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76000" indent="-288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64000" indent="-288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600" b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3200" dirty="0"/>
                <a:t>Insights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E31E1E-7934-B3A9-BD3C-1E8910E4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336" y="1678662"/>
              <a:ext cx="1053634" cy="105363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8739B32-8D62-3DF0-7EA9-6C964CA2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/>
              <a:t>Vince’s Three “</a:t>
            </a:r>
            <a:r>
              <a:rPr lang="en-GB" dirty="0" err="1"/>
              <a:t>i”s</a:t>
            </a:r>
            <a:r>
              <a:rPr lang="en-GB" dirty="0"/>
              <a:t> of Tooling for Developer Enablement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163645-E2B1-368B-B139-AC51EABA9CD4}"/>
              </a:ext>
            </a:extLst>
          </p:cNvPr>
          <p:cNvCxnSpPr/>
          <p:nvPr/>
        </p:nvCxnSpPr>
        <p:spPr>
          <a:xfrm>
            <a:off x="4386555" y="2914177"/>
            <a:ext cx="0" cy="326813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4AD15-BBF4-CC9A-4C3B-486D70A143BF}"/>
              </a:ext>
            </a:extLst>
          </p:cNvPr>
          <p:cNvCxnSpPr/>
          <p:nvPr/>
        </p:nvCxnSpPr>
        <p:spPr>
          <a:xfrm>
            <a:off x="8045635" y="2914177"/>
            <a:ext cx="0" cy="326813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DC67C2-0F98-553C-A566-C668820C2674}"/>
              </a:ext>
            </a:extLst>
          </p:cNvPr>
          <p:cNvSpPr txBox="1"/>
          <p:nvPr/>
        </p:nvSpPr>
        <p:spPr>
          <a:xfrm>
            <a:off x="1361933" y="3666222"/>
            <a:ext cx="19191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IDEs</a:t>
            </a:r>
          </a:p>
          <a:p>
            <a:r>
              <a:rPr lang="en-GB" sz="2800" dirty="0"/>
              <a:t>Pipelines</a:t>
            </a:r>
          </a:p>
          <a:p>
            <a:r>
              <a:rPr lang="en-GB" sz="2800" dirty="0"/>
              <a:t>Policies</a:t>
            </a:r>
          </a:p>
          <a:p>
            <a:r>
              <a:rPr lang="en-GB" sz="2800" dirty="0"/>
              <a:t>Audit Mode</a:t>
            </a:r>
          </a:p>
          <a:p>
            <a:r>
              <a:rPr lang="en-GB" sz="2800" dirty="0"/>
              <a:t>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2AB76-A962-102F-FA85-87C4A98FAE8C}"/>
              </a:ext>
            </a:extLst>
          </p:cNvPr>
          <p:cNvSpPr txBox="1"/>
          <p:nvPr/>
        </p:nvSpPr>
        <p:spPr>
          <a:xfrm>
            <a:off x="4771187" y="3666222"/>
            <a:ext cx="29100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Sources</a:t>
            </a:r>
          </a:p>
          <a:p>
            <a:r>
              <a:rPr lang="en-GB" sz="2800" dirty="0"/>
              <a:t>Zero days</a:t>
            </a:r>
          </a:p>
          <a:p>
            <a:r>
              <a:rPr lang="en-GB" sz="2800" dirty="0"/>
              <a:t>Recommendations</a:t>
            </a:r>
          </a:p>
          <a:p>
            <a:r>
              <a:rPr lang="en-GB" sz="2800" dirty="0"/>
              <a:t>Vendor data</a:t>
            </a:r>
          </a:p>
          <a:p>
            <a:r>
              <a:rPr lang="en-GB" sz="2800" dirty="0"/>
              <a:t>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74E05-CC9C-5B1F-73B2-F5406C66698E}"/>
              </a:ext>
            </a:extLst>
          </p:cNvPr>
          <p:cNvSpPr txBox="1"/>
          <p:nvPr/>
        </p:nvSpPr>
        <p:spPr>
          <a:xfrm>
            <a:off x="8443860" y="3666222"/>
            <a:ext cx="31202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Prioritisation</a:t>
            </a:r>
          </a:p>
          <a:p>
            <a:r>
              <a:rPr lang="en-GB" sz="2800" dirty="0"/>
              <a:t>Custom Code/</a:t>
            </a:r>
            <a:r>
              <a:rPr lang="en-GB" sz="2800" dirty="0" err="1"/>
              <a:t>SBoM</a:t>
            </a:r>
            <a:endParaRPr lang="en-GB" sz="2800" dirty="0"/>
          </a:p>
          <a:p>
            <a:r>
              <a:rPr lang="en-GB" sz="2800" dirty="0"/>
              <a:t>Licences</a:t>
            </a:r>
          </a:p>
          <a:p>
            <a:r>
              <a:rPr lang="en-GB" sz="2800" dirty="0"/>
              <a:t>Trending</a:t>
            </a:r>
          </a:p>
          <a:p>
            <a:r>
              <a:rPr lang="en-GB" sz="2800" dirty="0"/>
              <a:t>Enterprise Visibility</a:t>
            </a:r>
          </a:p>
        </p:txBody>
      </p:sp>
    </p:spTree>
    <p:extLst>
      <p:ext uri="{BB962C8B-B14F-4D97-AF65-F5344CB8AC3E}">
        <p14:creationId xmlns:p14="http://schemas.microsoft.com/office/powerpoint/2010/main" val="136060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10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26123</TotalTime>
  <Words>294</Words>
  <Application>Microsoft Office PowerPoint</Application>
  <PresentationFormat>Widescreen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Arimo</vt:lpstr>
      <vt:lpstr>Bahnschrift Condensed</vt:lpstr>
      <vt:lpstr>Calibri</vt:lpstr>
      <vt:lpstr>Century Gothic</vt:lpstr>
      <vt:lpstr>Lucida Console</vt:lpstr>
      <vt:lpstr>Bank LINKS Template</vt:lpstr>
      <vt:lpstr>PowerPoint Presentation</vt:lpstr>
      <vt:lpstr>#whoami</vt:lpstr>
      <vt:lpstr>DevOps vs Security – The Perception</vt:lpstr>
      <vt:lpstr>Scary Slide No.1</vt:lpstr>
      <vt:lpstr>Scary Slide No.2</vt:lpstr>
      <vt:lpstr>Scary Slide No.3</vt:lpstr>
      <vt:lpstr>Where should Sec live?</vt:lpstr>
      <vt:lpstr>Vince’s Three “i”s of Tooling for Developer Enablement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Ruisi</dc:creator>
  <cp:lastModifiedBy>Vincent King</cp:lastModifiedBy>
  <cp:revision>73</cp:revision>
  <cp:lastPrinted>2023-03-04T19:43:34Z</cp:lastPrinted>
  <dcterms:created xsi:type="dcterms:W3CDTF">2022-03-04T14:18:02Z</dcterms:created>
  <dcterms:modified xsi:type="dcterms:W3CDTF">2023-10-04T19:32:30Z</dcterms:modified>
</cp:coreProperties>
</file>