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1"/>
  </p:notesMasterIdLst>
  <p:sldIdLst>
    <p:sldId id="378" r:id="rId2"/>
    <p:sldId id="395" r:id="rId3"/>
    <p:sldId id="387" r:id="rId4"/>
    <p:sldId id="388" r:id="rId5"/>
    <p:sldId id="391" r:id="rId6"/>
    <p:sldId id="394" r:id="rId7"/>
    <p:sldId id="389" r:id="rId8"/>
    <p:sldId id="392" r:id="rId9"/>
    <p:sldId id="376" r:id="rId10"/>
  </p:sldIdLst>
  <p:sldSz cx="12192000" cy="6858000"/>
  <p:notesSz cx="6889750" cy="10021888"/>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AD3F4-316D-427E-ADE5-232794BB5B45}" v="1" dt="2023-10-04T19:31:42.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6" autoAdjust="0"/>
    <p:restoredTop sz="71512" autoAdjust="0"/>
  </p:normalViewPr>
  <p:slideViewPr>
    <p:cSldViewPr snapToGrid="0" showGuides="1">
      <p:cViewPr varScale="1">
        <p:scale>
          <a:sx n="75" d="100"/>
          <a:sy n="75" d="100"/>
        </p:scale>
        <p:origin x="636" y="48"/>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77DAD3F4-316D-427E-ADE5-232794BB5B45}"/>
    <pc:docChg chg="addSld delSld modSld">
      <pc:chgData name="Vincent King" userId="f96d9c2d90ad25d7" providerId="LiveId" clId="{77DAD3F4-316D-427E-ADE5-232794BB5B45}" dt="2023-10-04T19:31:45.540" v="1" actId="47"/>
      <pc:docMkLst>
        <pc:docMk/>
      </pc:docMkLst>
      <pc:sldChg chg="del">
        <pc:chgData name="Vincent King" userId="f96d9c2d90ad25d7" providerId="LiveId" clId="{77DAD3F4-316D-427E-ADE5-232794BB5B45}" dt="2023-10-04T19:31:45.540" v="1" actId="47"/>
        <pc:sldMkLst>
          <pc:docMk/>
          <pc:sldMk cId="521180858" sldId="381"/>
        </pc:sldMkLst>
      </pc:sldChg>
      <pc:sldChg chg="add">
        <pc:chgData name="Vincent King" userId="f96d9c2d90ad25d7" providerId="LiveId" clId="{77DAD3F4-316D-427E-ADE5-232794BB5B45}" dt="2023-10-04T19:31:42.920" v="0"/>
        <pc:sldMkLst>
          <pc:docMk/>
          <pc:sldMk cId="3248129188" sldId="3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4340E002-B88B-4BB0-BA5A-919501F4FBF2}" type="datetimeFigureOut">
              <a:rPr lang="en-GB" smtClean="0"/>
              <a:t>04/10/2023</a:t>
            </a:fld>
            <a:endParaRPr lang="en-GB"/>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en-GB"/>
          </a:p>
        </p:txBody>
      </p:sp>
      <p:sp>
        <p:nvSpPr>
          <p:cNvPr id="5" name="Notes Placeholder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and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what IT professionals should look for in </a:t>
            </a:r>
            <a:r>
              <a:rPr lang="en-GB" b="0" i="0" dirty="0" err="1">
                <a:solidFill>
                  <a:srgbClr val="000000"/>
                </a:solidFill>
                <a:effectLst/>
                <a:latin typeface="-apple-system"/>
              </a:rPr>
              <a:t>DevSecOps</a:t>
            </a:r>
            <a:r>
              <a:rPr lang="en-GB" b="0" i="0" dirty="0">
                <a:solidFill>
                  <a:srgbClr val="000000"/>
                </a:solidFill>
                <a:effectLst/>
                <a:latin typeface="-apple-system"/>
              </a:rPr>
              <a:t> tooling and how it can help</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81369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a:t>
            </a:r>
            <a:r>
              <a:rPr lang="en-GB" baseline="0" dirty="0"/>
              <a:t>name is Vince King.  I’m a reformed developer, and have held numerous roles including Ops Lead and DevOps subject matter expert having created the DevOps capabilities from the ground up.  I produced and run training courses on secure coding practices.  I have extensive Cyber experience having worked in Vulnerability Management, GRC, Education and Awareness, and Cyber Security Framework implementations.</a:t>
            </a:r>
          </a:p>
          <a:p>
            <a:endParaRPr lang="en-GB" baseline="0" dirty="0"/>
          </a:p>
          <a:p>
            <a:r>
              <a:rPr lang="en-GB" baseline="0" dirty="0"/>
              <a:t>With my experience in DevOps and Cyber Security, I now lead the effort for </a:t>
            </a:r>
            <a:r>
              <a:rPr lang="en-GB" baseline="0" dirty="0" err="1"/>
              <a:t>DevSecOps</a:t>
            </a:r>
            <a:r>
              <a:rPr lang="en-GB" baseline="0" dirty="0"/>
              <a:t> within the Bank of England.  However, I’m not here as a representative of the Bank, so please no questions about interest rates or Monetary Policy Committee decisions.  Asking me about economics is as useful as asking a 4 year old to solve a quadratic equation!</a:t>
            </a:r>
          </a:p>
          <a:p>
            <a:endParaRPr lang="en-GB" baseline="0" dirty="0"/>
          </a:p>
          <a:p>
            <a:r>
              <a:rPr lang="en-GB" baseline="0" dirty="0"/>
              <a:t>Now a word on what this presentation is, and more importantly, what this presentation is not.  This presentation is an overview of what </a:t>
            </a:r>
            <a:r>
              <a:rPr lang="en-GB" baseline="0" dirty="0" err="1"/>
              <a:t>DevSecOps</a:t>
            </a:r>
            <a:r>
              <a:rPr lang="en-GB" baseline="0" dirty="0"/>
              <a:t> is; Why is it important; and Why it isn’t just “shift-left”.</a:t>
            </a:r>
          </a:p>
          <a:p>
            <a:endParaRPr lang="en-GB" baseline="0" dirty="0"/>
          </a:p>
          <a:p>
            <a:r>
              <a:rPr lang="en-GB" baseline="0" dirty="0"/>
              <a:t>This presentation is not a discussion about specific tooling or vendors.  It is not a </a:t>
            </a:r>
            <a:r>
              <a:rPr lang="en-GB" baseline="0" dirty="0" err="1"/>
              <a:t>indepth</a:t>
            </a:r>
            <a:r>
              <a:rPr lang="en-GB" baseline="0" dirty="0"/>
              <a:t> course of best practice.  Most importantly, it is not the silver bullet that will immediately solve all the </a:t>
            </a:r>
            <a:r>
              <a:rPr lang="en-GB" baseline="0" dirty="0" err="1"/>
              <a:t>DevSecOps</a:t>
            </a:r>
            <a:r>
              <a:rPr lang="en-GB" baseline="0" dirty="0"/>
              <a:t> problems for you!</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3160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Small teams working independently to implement their features, validating correctness in pre-production environments, with deployments into production happening predictably, quickly, safely, and securely, throughout the business day.</a:t>
            </a:r>
          </a:p>
          <a:p>
            <a:endParaRPr lang="en-GB" baseline="0" dirty="0"/>
          </a:p>
          <a:p>
            <a:r>
              <a:rPr lang="en-GB" dirty="0"/>
              <a:t>As a developer</a:t>
            </a:r>
            <a:r>
              <a:rPr lang="en-GB" baseline="0" dirty="0"/>
              <a:t> Cyber as a blocker; Using all the tools and code-snippets; department of “no”</a:t>
            </a:r>
          </a:p>
          <a:p>
            <a:r>
              <a:rPr lang="en-GB" baseline="0" dirty="0"/>
              <a:t>As a DevOps lead Cyber as an impediment to innovation.  Admin rights on every machine for deployments</a:t>
            </a:r>
          </a:p>
          <a:p>
            <a:r>
              <a:rPr lang="en-GB" baseline="0" dirty="0"/>
              <a:t>As an Ops lead I saw Cyber as the reason my new features were taking so long to reach production.  </a:t>
            </a:r>
          </a:p>
          <a:p>
            <a:endParaRPr lang="en-GB" baseline="0" dirty="0"/>
          </a:p>
          <a:p>
            <a:r>
              <a:rPr lang="en-GB" baseline="0" dirty="0"/>
              <a:t>As a Cyber Analyst I saw that I was an idiot…. policies are perceived as obstacles to be worked-around.  </a:t>
            </a:r>
            <a:r>
              <a:rPr lang="en-GB" baseline="0" dirty="0" err="1"/>
              <a:t>Lackck</a:t>
            </a:r>
            <a:r>
              <a:rPr lang="en-GB" baseline="0" dirty="0"/>
              <a:t> of open engagement supported their clandestine reputation.</a:t>
            </a:r>
            <a:endParaRPr lang="en-GB" dirty="0"/>
          </a:p>
          <a:p>
            <a:endParaRPr lang="en-GB" dirty="0"/>
          </a:p>
          <a:p>
            <a:r>
              <a:rPr lang="en-GB" dirty="0"/>
              <a:t>We hear a lot to talk about “shift-left” security.  It’s a phrase I don’t particularly like, but it is important to know why, now more than ever, it matters.  We as IT professionals are not the only ones “shifting-left”!</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63909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here uses source control.</a:t>
            </a:r>
          </a:p>
          <a:p>
            <a:endParaRPr lang="en-GB" dirty="0"/>
          </a:p>
          <a:p>
            <a:r>
              <a:rPr lang="en-GB" dirty="0"/>
              <a:t>August 2019, GitHub in a US lawsuit Capital One breach. social security numbers to be stored in a Git repository.</a:t>
            </a:r>
          </a:p>
          <a:p>
            <a:r>
              <a:rPr lang="en-GB" dirty="0"/>
              <a:t>October 2019, </a:t>
            </a:r>
            <a:r>
              <a:rPr lang="en-GB" b="0" i="0" dirty="0">
                <a:solidFill>
                  <a:srgbClr val="070707"/>
                </a:solidFill>
                <a:effectLst/>
                <a:latin typeface="Georgia" panose="02040502050405020303" pitchFamily="18" charset="0"/>
              </a:rPr>
              <a:t>Starbucks left exposed an API key</a:t>
            </a:r>
          </a:p>
          <a:p>
            <a:r>
              <a:rPr lang="en-GB" b="0" i="0" dirty="0">
                <a:solidFill>
                  <a:srgbClr val="070707"/>
                </a:solidFill>
                <a:effectLst/>
                <a:latin typeface="Georgia" panose="02040502050405020303" pitchFamily="18" charset="0"/>
              </a:rPr>
              <a:t>January 2021, a misconfigured Git server at Nissan North America publicly exposed with a default username and password of admin/admin.</a:t>
            </a:r>
          </a:p>
          <a:p>
            <a:r>
              <a:rPr lang="en-GB" b="0" i="0" dirty="0">
                <a:solidFill>
                  <a:srgbClr val="070707"/>
                </a:solidFill>
                <a:effectLst/>
                <a:latin typeface="Georgia" panose="02040502050405020303" pitchFamily="18" charset="0"/>
              </a:rPr>
              <a:t>December 2022, Okta breach included the unauthorised downloading of source code use of stolen authorisation keys</a:t>
            </a:r>
          </a:p>
          <a:p>
            <a:r>
              <a:rPr lang="en-GB" b="0" i="0" dirty="0">
                <a:solidFill>
                  <a:srgbClr val="070707"/>
                </a:solidFill>
                <a:effectLst/>
                <a:latin typeface="Georgia" panose="02040502050405020303" pitchFamily="18" charset="0"/>
              </a:rPr>
              <a:t>Slack externally hosted GitHub repositories via a "limited" number of Slack employee tokens that were stolen.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Human error.  Tooling on its own cannot guarantee that everything we do is secure … but they can help to protect us against ourselves.</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53078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626"/>
                </a:solidFill>
                <a:effectLst/>
                <a:latin typeface="+mn-lt"/>
              </a:rPr>
              <a:t>CISOs were asked factors made it difficult to pinpoint and resolve application vulnerabilities.  </a:t>
            </a:r>
          </a:p>
          <a:p>
            <a:endParaRPr lang="en-GB" b="0" i="0" dirty="0">
              <a:solidFill>
                <a:srgbClr val="242626"/>
              </a:solidFill>
              <a:effectLst/>
              <a:latin typeface="+mn-lt"/>
            </a:endParaRPr>
          </a:p>
          <a:p>
            <a:r>
              <a:rPr lang="en-GB" b="0" i="0" dirty="0">
                <a:solidFill>
                  <a:srgbClr val="242626"/>
                </a:solidFill>
                <a:effectLst/>
                <a:latin typeface="+mn-lt"/>
              </a:rPr>
              <a:t>61% 3</a:t>
            </a:r>
            <a:r>
              <a:rPr lang="en-GB" b="0" i="0" baseline="30000" dirty="0">
                <a:solidFill>
                  <a:srgbClr val="242626"/>
                </a:solidFill>
                <a:effectLst/>
                <a:latin typeface="+mn-lt"/>
              </a:rPr>
              <a:t>rd</a:t>
            </a:r>
            <a:r>
              <a:rPr lang="en-GB" b="0" i="0" dirty="0">
                <a:solidFill>
                  <a:srgbClr val="242626"/>
                </a:solidFill>
                <a:effectLst/>
                <a:latin typeface="+mn-lt"/>
              </a:rPr>
              <a:t> party code caused issues.  Log4J; not exposed; think about the dependencies</a:t>
            </a:r>
          </a:p>
          <a:p>
            <a:r>
              <a:rPr lang="en-GB" b="0" i="0" dirty="0">
                <a:solidFill>
                  <a:srgbClr val="242626"/>
                </a:solidFill>
                <a:effectLst/>
                <a:latin typeface="+mn-lt"/>
              </a:rPr>
              <a:t>55% blamed DevOps and Agile; New innovations causing pain; Security to keep up!</a:t>
            </a:r>
          </a:p>
          <a:p>
            <a:r>
              <a:rPr lang="en-GB" b="0" i="0" dirty="0">
                <a:solidFill>
                  <a:srgbClr val="242626"/>
                </a:solidFill>
                <a:effectLst/>
                <a:latin typeface="+mn-lt"/>
              </a:rPr>
              <a:t>Scans of 130,000 applications; 68% of apps had a security OWASP flaw; Broken access control at number 1; Injection number 3</a:t>
            </a:r>
          </a:p>
          <a:p>
            <a:r>
              <a:rPr lang="en-GB" b="0" i="0" dirty="0">
                <a:solidFill>
                  <a:srgbClr val="242626"/>
                </a:solidFill>
                <a:effectLst/>
                <a:latin typeface="+mn-lt"/>
              </a:rPr>
              <a:t>So what can tooling do to help our CISOs sleep better and our developers to avoid some basic mistakes?</a:t>
            </a:r>
          </a:p>
          <a:p>
            <a:endParaRPr lang="en-GB" dirty="0">
              <a:latin typeface="+mn-lt"/>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145002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With a strong secure development culture.  We can build reliable, repeatable, and secure deployments, but the work never ends.</a:t>
            </a:r>
          </a:p>
          <a:p>
            <a:endParaRPr lang="en-GB" b="0" i="0" dirty="0">
              <a:solidFill>
                <a:srgbClr val="231F20"/>
              </a:solidFill>
              <a:effectLst/>
              <a:latin typeface="Arimo"/>
            </a:endParaRPr>
          </a:p>
          <a:p>
            <a:r>
              <a:rPr lang="en-GB" b="0" i="0" dirty="0">
                <a:solidFill>
                  <a:srgbClr val="231F20"/>
                </a:solidFill>
                <a:effectLst/>
                <a:latin typeface="Arimo"/>
              </a:rPr>
              <a:t>25,226 CVEs last year alone; and increase of 25%; </a:t>
            </a:r>
            <a:r>
              <a:rPr lang="en-GB" sz="1300" dirty="0">
                <a:solidFill>
                  <a:srgbClr val="231F20"/>
                </a:solidFill>
                <a:latin typeface="Arimo"/>
              </a:rPr>
              <a:t>70 per day; Already almost 5,000</a:t>
            </a:r>
          </a:p>
          <a:p>
            <a:r>
              <a:rPr lang="en-GB" sz="1300" dirty="0">
                <a:solidFill>
                  <a:srgbClr val="231F20"/>
                </a:solidFill>
                <a:latin typeface="Arimo"/>
              </a:rPr>
              <a:t>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dirty="0"/>
              <a:t>State of Application Security report; </a:t>
            </a:r>
            <a:r>
              <a:rPr lang="en-GB" b="0" i="0" dirty="0">
                <a:solidFill>
                  <a:srgbClr val="231F20"/>
                </a:solidFill>
                <a:effectLst/>
                <a:latin typeface="Arimo"/>
              </a:rPr>
              <a:t>57% could have been prevented by installing an available patch;  34%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a:t>
            </a:r>
            <a:endParaRPr lang="en-GB" dirty="0"/>
          </a:p>
        </p:txBody>
      </p:sp>
      <p:sp>
        <p:nvSpPr>
          <p:cNvPr id="4" name="Slide Number Placeholder 3"/>
          <p:cNvSpPr>
            <a:spLocks noGrp="1"/>
          </p:cNvSpPr>
          <p:nvPr>
            <p:ph type="sldNum" sz="quarter" idx="10"/>
          </p:nvPr>
        </p:nvSpPr>
        <p:spPr/>
        <p:txBody>
          <a:bodyPr/>
          <a:lstStyle/>
          <a:p>
            <a:pPr defTabSz="966338">
              <a:defRPr/>
            </a:pPr>
            <a:fld id="{2F5E53B0-EFB7-4B0E-B012-E676534541B5}" type="slidenum">
              <a:rPr lang="en-GB">
                <a:solidFill>
                  <a:prstClr val="black"/>
                </a:solidFill>
                <a:latin typeface="Calibri" panose="020F0502020204030204"/>
              </a:rPr>
              <a:pPr defTabSz="966338">
                <a:def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36750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Create a culture of collaboration; earliest stages and running throughout the lifecycle.</a:t>
            </a:r>
          </a:p>
          <a:p>
            <a:endParaRPr lang="en-GB" baseline="0" dirty="0"/>
          </a:p>
          <a:p>
            <a:r>
              <a:rPr lang="en-GB" baseline="0" dirty="0"/>
              <a:t>Security, like testing, is an afterthought; Problems too late, moves forward, running at risk;  Technical debt spiral; “We’ll fix this later”;  Add in Cloud</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  An important part of this is going to be the choice of tooling.</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267206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So, what should we be looking for?</a:t>
            </a:r>
          </a:p>
          <a:p>
            <a:endParaRPr lang="en-GB" b="1" dirty="0"/>
          </a:p>
          <a:p>
            <a:r>
              <a:rPr lang="en-GB" b="1" dirty="0"/>
              <a:t>Integrations</a:t>
            </a:r>
          </a:p>
          <a:p>
            <a:r>
              <a:rPr lang="en-GB" dirty="0"/>
              <a:t>Developers complex creatures; Good problem solvers and enjoy a challenge;  No bureaucracy; effort working around it; No interruptions; “constructive” feedback.</a:t>
            </a:r>
          </a:p>
          <a:p>
            <a:r>
              <a:rPr lang="en-GB" dirty="0"/>
              <a:t>Integrate with their way of working close to the coalface, the better.  Developers live in their IDE.</a:t>
            </a:r>
          </a:p>
          <a:p>
            <a:r>
              <a:rPr lang="en-GB" dirty="0"/>
              <a:t>DevOps can’t rely on “well it works on my machine”; CI/CD pipelines; Don’t create blockages.</a:t>
            </a:r>
          </a:p>
          <a:p>
            <a:r>
              <a:rPr lang="en-GB" dirty="0"/>
              <a:t>Create a safe space for Developers; Walled garden; Ability to create policies.</a:t>
            </a:r>
          </a:p>
          <a:p>
            <a:r>
              <a:rPr lang="en-GB" dirty="0"/>
              <a:t>A quick side note of policies;  Evidence-based policies are appropriate and pragmatic.</a:t>
            </a:r>
          </a:p>
          <a:p>
            <a:r>
              <a:rPr lang="en-GB" dirty="0"/>
              <a:t>All or nothing;  One day working, the next failing; Without understanding the impact.  Able to run a “what-if” testing period. </a:t>
            </a:r>
          </a:p>
          <a:p>
            <a:r>
              <a:rPr lang="en-GB" dirty="0"/>
              <a:t>There will always be a trade off between speed and accuracy;  Understand risk tolerance; feel comfortable while remaining productive.</a:t>
            </a:r>
          </a:p>
          <a:p>
            <a:endParaRPr lang="en-GB" dirty="0"/>
          </a:p>
          <a:p>
            <a:r>
              <a:rPr lang="en-GB" b="1" dirty="0"/>
              <a:t>Intelligence</a:t>
            </a:r>
          </a:p>
          <a:p>
            <a:r>
              <a:rPr lang="en-GB" dirty="0"/>
              <a:t>2022 16 high or critical vulnerabilities every week; A tool that aggregates NIST, NVD, SANS, OWASP, and the wider community to keep us informed.</a:t>
            </a:r>
          </a:p>
          <a:p>
            <a:r>
              <a:rPr lang="en-GB" dirty="0"/>
              <a:t>Trend in how quickly vulnerabilities are being abused.  Time to exploit; Zero days; Support with remediation steps is vital.</a:t>
            </a:r>
          </a:p>
          <a:p>
            <a:r>
              <a:rPr lang="en-GB" dirty="0"/>
              <a:t>Explanations are complex; Developers “just tell me how to fix it”; Security don’t understand remediation; Tool provide technology-specific recommendations.</a:t>
            </a:r>
          </a:p>
          <a:p>
            <a:r>
              <a:rPr lang="en-GB" dirty="0"/>
              <a:t>Huge amounts of data; Every scan, package reviewed, issue highlighted; feed back into the tool to improve recommendations and give confidence in remediations.</a:t>
            </a:r>
          </a:p>
          <a:p>
            <a:r>
              <a:rPr lang="en-GB" dirty="0"/>
              <a:t>Vendors open with their findings; Annual reports; Participate in ethical disclosure programs… a rising tide lifts all ships!</a:t>
            </a:r>
          </a:p>
          <a:p>
            <a:endParaRPr lang="en-GB" dirty="0"/>
          </a:p>
          <a:p>
            <a:r>
              <a:rPr lang="en-GB" b="1" dirty="0"/>
              <a:t>Insights</a:t>
            </a:r>
          </a:p>
          <a:p>
            <a:r>
              <a:rPr lang="en-GB" dirty="0"/>
              <a:t>Avoid alert fatigue; Concentrate; Low severity on every system; 1 critical worry about.  Tooling must help us prioritise our work.</a:t>
            </a:r>
          </a:p>
          <a:p>
            <a:r>
              <a:rPr lang="en-GB" dirty="0"/>
              <a:t>I’ve spoken a lot so far:  Risks without context are meaningless. Notoriety generates actions CSIRT meetings;  Log4j;  80% of code vital to understand complete Software Bill of Materials for your application.</a:t>
            </a:r>
          </a:p>
          <a:p>
            <a:r>
              <a:rPr lang="en-GB" dirty="0"/>
              <a:t>Licence; Open source not free; Track package usage; Developers are not going to read the terms and conditions.</a:t>
            </a:r>
          </a:p>
          <a:p>
            <a:endParaRPr lang="en-GB" dirty="0"/>
          </a:p>
          <a:p>
            <a:r>
              <a:rPr lang="en-GB" dirty="0"/>
              <a:t>Got tooling, created the processes, building a strong culture, next metric; </a:t>
            </a:r>
            <a:r>
              <a:rPr lang="en-GB" dirty="0" err="1"/>
              <a:t>MttR</a:t>
            </a:r>
            <a:r>
              <a:rPr lang="en-GB" dirty="0"/>
              <a:t>, # </a:t>
            </a:r>
            <a:r>
              <a:rPr lang="en-GB" dirty="0" err="1"/>
              <a:t>criticals</a:t>
            </a:r>
            <a:r>
              <a:rPr lang="en-GB" dirty="0"/>
              <a:t>,  successful builds; Compare to before; Are we getting better?  Tooling should track these metrics and show trending data to help us justify our existence to senior managers!</a:t>
            </a:r>
          </a:p>
          <a:p>
            <a:endParaRPr lang="en-GB" dirty="0"/>
          </a:p>
          <a:p>
            <a:r>
              <a:rPr lang="en-GB" dirty="0"/>
              <a:t>Too often we don’t tell anyone;  Advocate of highlighting the good; Share data with the whole company;  Uncomfortable; Open, honest comms key to continuous improvement.</a:t>
            </a:r>
          </a:p>
          <a:p>
            <a:r>
              <a:rPr lang="en-GB" dirty="0"/>
              <a:t>Ask me later about my year long project to passive aggressively improve our posture management.</a:t>
            </a:r>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82366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Something you agreed with, or sounded familiar;  “</a:t>
            </a:r>
            <a:r>
              <a:rPr lang="en-GB" dirty="0" err="1"/>
              <a:t>DevSecOps</a:t>
            </a:r>
            <a:r>
              <a:rPr lang="en-GB" dirty="0"/>
              <a:t> is a journey” gives the impression of destination; </a:t>
            </a:r>
            <a:r>
              <a:rPr lang="en-GB" dirty="0" err="1"/>
              <a:t>DevSecOps</a:t>
            </a:r>
            <a:r>
              <a:rPr lang="en-GB" dirty="0"/>
              <a:t> eutopia.  </a:t>
            </a:r>
          </a:p>
          <a:p>
            <a:endParaRPr lang="en-GB" dirty="0"/>
          </a:p>
          <a:p>
            <a:r>
              <a:rPr lang="en-GB" dirty="0"/>
              <a:t>To me </a:t>
            </a:r>
            <a:r>
              <a:rPr lang="en-GB" dirty="0" err="1"/>
              <a:t>DevSecOps</a:t>
            </a:r>
            <a:r>
              <a:rPr lang="en-GB" dirty="0"/>
              <a:t> is an adventure.  There’ll be ups and downs, and we’ll most likely lose a few people along the way, but as long as we all understand the direction we are going in, striving to make things better, and are using the right mix of People, Processes, and Tooling, we can’t help but learn and improve.</a:t>
            </a:r>
          </a:p>
        </p:txBody>
      </p:sp>
      <p:sp>
        <p:nvSpPr>
          <p:cNvPr id="4" name="Slide Number Placeholder 3"/>
          <p:cNvSpPr>
            <a:spLocks noGrp="1"/>
          </p:cNvSpPr>
          <p:nvPr>
            <p:ph type="sldNum" sz="quarter" idx="5"/>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33215807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585545"/>
            <a:ext cx="5869710" cy="2902442"/>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2" name="Picture 1">
            <a:extLst>
              <a:ext uri="{FF2B5EF4-FFF2-40B4-BE49-F238E27FC236}">
                <a16:creationId xmlns:a16="http://schemas.microsoft.com/office/drawing/2014/main" id="{3192C842-C737-0C55-018C-3194D69E125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6338024" y="-247073"/>
            <a:ext cx="5865279" cy="4147430"/>
          </a:xfrm>
          <a:prstGeom prst="rect">
            <a:avLst/>
          </a:prstGeom>
          <a:noFill/>
        </p:spPr>
      </p:pic>
      <p:pic>
        <p:nvPicPr>
          <p:cNvPr id="5" name="Picture 4">
            <a:extLst>
              <a:ext uri="{FF2B5EF4-FFF2-40B4-BE49-F238E27FC236}">
                <a16:creationId xmlns:a16="http://schemas.microsoft.com/office/drawing/2014/main" id="{1258B5A2-33B2-2516-D7C3-AABCA4925FE4}"/>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09" y="6381750"/>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a:prstGeom prst="rect">
            <a:avLst/>
          </a:prstGeo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a:prstGeom prst="rect">
            <a:avLst/>
          </a:prstGeo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31562A-3A65-0718-F41E-CFA2CB712BA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2938118" y="1338956"/>
            <a:ext cx="5865279" cy="4147430"/>
          </a:xfrm>
          <a:prstGeom prst="rect">
            <a:avLst/>
          </a:prstGeom>
          <a:noFill/>
        </p:spPr>
      </p:pic>
      <p:pic>
        <p:nvPicPr>
          <p:cNvPr id="6" name="Picture 5">
            <a:extLst>
              <a:ext uri="{FF2B5EF4-FFF2-40B4-BE49-F238E27FC236}">
                <a16:creationId xmlns:a16="http://schemas.microsoft.com/office/drawing/2014/main" id="{CC532B5D-0FF8-9F86-8583-CD5DF54F988E}"/>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a:prstGeom prst="rect">
            <a:avLst/>
          </a:prstGeo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6135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3" name="Straight Connector 12">
            <a:extLst>
              <a:ext uri="{FF2B5EF4-FFF2-40B4-BE49-F238E27FC236}">
                <a16:creationId xmlns:a16="http://schemas.microsoft.com/office/drawing/2014/main" id="{4CBE0FCF-F032-67B2-6AEA-4031A3F1A487}"/>
              </a:ext>
            </a:extLst>
          </p:cNvPr>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51" r:id="rId3"/>
    <p:sldLayoutId id="2147483732" r:id="rId4"/>
    <p:sldLayoutId id="2147483717" r:id="rId5"/>
    <p:sldLayoutId id="2147483718" r:id="rId6"/>
    <p:sldLayoutId id="2147483719" r:id="rId7"/>
    <p:sldLayoutId id="2147483720" r:id="rId8"/>
    <p:sldLayoutId id="2147483734" r:id="rId9"/>
    <p:sldLayoutId id="2147483721" r:id="rId10"/>
    <p:sldLayoutId id="2147483722" r:id="rId11"/>
    <p:sldLayoutId id="2147483723" r:id="rId12"/>
    <p:sldLayoutId id="2147483733" r:id="rId13"/>
    <p:sldLayoutId id="2147483725" r:id="rId14"/>
    <p:sldLayoutId id="2147483726" r:id="rId15"/>
    <p:sldLayoutId id="2147483727" r:id="rId16"/>
    <p:sldLayoutId id="2147483728" r:id="rId17"/>
    <p:sldLayoutId id="2147483747" r:id="rId18"/>
    <p:sldLayoutId id="2147483731" r:id="rId19"/>
    <p:sldLayoutId id="2147483739" r:id="rId20"/>
    <p:sldLayoutId id="2147483749" r:id="rId21"/>
    <p:sldLayoutId id="2147483750" r:id="rId22"/>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GB" dirty="0"/>
          </a:p>
          <a:p>
            <a:r>
              <a:rPr lang="en-GB" dirty="0"/>
              <a:t>Vince King</a:t>
            </a:r>
          </a:p>
          <a:p>
            <a:endParaRPr lang="en-GB" dirty="0"/>
          </a:p>
          <a:p>
            <a:r>
              <a:rPr lang="en-GB" dirty="0"/>
              <a:t>March 2023</a:t>
            </a:r>
          </a:p>
        </p:txBody>
      </p:sp>
      <p:sp>
        <p:nvSpPr>
          <p:cNvPr id="7" name="Text Placeholder 6"/>
          <p:cNvSpPr>
            <a:spLocks noGrp="1"/>
          </p:cNvSpPr>
          <p:nvPr>
            <p:ph type="body" sz="quarter" idx="16"/>
          </p:nvPr>
        </p:nvSpPr>
        <p:spPr>
          <a:xfrm>
            <a:off x="457200" y="2535309"/>
            <a:ext cx="5869710" cy="3444079"/>
          </a:xfrm>
        </p:spPr>
        <p:txBody>
          <a:bodyPr/>
          <a:lstStyle/>
          <a:p>
            <a:r>
              <a:rPr lang="en-GB" dirty="0"/>
              <a:t>Shift-Left Security:</a:t>
            </a:r>
          </a:p>
          <a:p>
            <a:r>
              <a:rPr lang="en-GB" dirty="0"/>
              <a:t>More than just a catchphrase</a:t>
            </a:r>
          </a:p>
        </p:txBody>
      </p:sp>
    </p:spTree>
    <p:extLst>
      <p:ext uri="{BB962C8B-B14F-4D97-AF65-F5344CB8AC3E}">
        <p14:creationId xmlns:p14="http://schemas.microsoft.com/office/powerpoint/2010/main" val="283318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#whoami</a:t>
            </a:r>
          </a:p>
        </p:txBody>
      </p:sp>
      <p:pic>
        <p:nvPicPr>
          <p:cNvPr id="17" name="Picture 16">
            <a:extLst>
              <a:ext uri="{FF2B5EF4-FFF2-40B4-BE49-F238E27FC236}">
                <a16:creationId xmlns:a16="http://schemas.microsoft.com/office/drawing/2014/main" id="{93501A65-BAC5-BA4C-EB5F-666B770BAEFF}"/>
              </a:ext>
            </a:extLst>
          </p:cNvPr>
          <p:cNvPicPr>
            <a:picLocks noChangeAspect="1"/>
          </p:cNvPicPr>
          <p:nvPr/>
        </p:nvPicPr>
        <p:blipFill>
          <a:blip r:embed="rId3"/>
          <a:stretch>
            <a:fillRect/>
          </a:stretch>
        </p:blipFill>
        <p:spPr>
          <a:xfrm>
            <a:off x="8008079" y="3935372"/>
            <a:ext cx="2457143" cy="752381"/>
          </a:xfrm>
          <a:prstGeom prst="rect">
            <a:avLst/>
          </a:prstGeom>
        </p:spPr>
      </p:pic>
      <p:pic>
        <p:nvPicPr>
          <p:cNvPr id="18" name="Picture 17">
            <a:extLst>
              <a:ext uri="{FF2B5EF4-FFF2-40B4-BE49-F238E27FC236}">
                <a16:creationId xmlns:a16="http://schemas.microsoft.com/office/drawing/2014/main" id="{A116D6F7-4ED8-8D8F-B167-8899E51FDC7D}"/>
              </a:ext>
            </a:extLst>
          </p:cNvPr>
          <p:cNvPicPr>
            <a:picLocks noChangeAspect="1"/>
          </p:cNvPicPr>
          <p:nvPr/>
        </p:nvPicPr>
        <p:blipFill>
          <a:blip r:embed="rId4"/>
          <a:stretch>
            <a:fillRect/>
          </a:stretch>
        </p:blipFill>
        <p:spPr>
          <a:xfrm>
            <a:off x="5384036" y="2490093"/>
            <a:ext cx="3185239" cy="947580"/>
          </a:xfrm>
          <a:prstGeom prst="rect">
            <a:avLst/>
          </a:prstGeom>
        </p:spPr>
      </p:pic>
      <p:pic>
        <p:nvPicPr>
          <p:cNvPr id="20" name="Picture 19">
            <a:extLst>
              <a:ext uri="{FF2B5EF4-FFF2-40B4-BE49-F238E27FC236}">
                <a16:creationId xmlns:a16="http://schemas.microsoft.com/office/drawing/2014/main" id="{BF43379D-C2CB-19AC-6718-19F07E4644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21" name="TextBox 20">
            <a:extLst>
              <a:ext uri="{FF2B5EF4-FFF2-40B4-BE49-F238E27FC236}">
                <a16:creationId xmlns:a16="http://schemas.microsoft.com/office/drawing/2014/main" id="{D240131F-1AC6-D9E3-358D-FC140D85DECC}"/>
              </a:ext>
            </a:extLst>
          </p:cNvPr>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22" name="Group 21">
            <a:extLst>
              <a:ext uri="{FF2B5EF4-FFF2-40B4-BE49-F238E27FC236}">
                <a16:creationId xmlns:a16="http://schemas.microsoft.com/office/drawing/2014/main" id="{A6125B3F-630E-61AB-D1A9-F1155F5F5D5E}"/>
              </a:ext>
            </a:extLst>
          </p:cNvPr>
          <p:cNvGrpSpPr/>
          <p:nvPr/>
        </p:nvGrpSpPr>
        <p:grpSpPr>
          <a:xfrm>
            <a:off x="509666" y="5145387"/>
            <a:ext cx="4196589" cy="684317"/>
            <a:chOff x="3921940" y="5533935"/>
            <a:chExt cx="4196589" cy="684317"/>
          </a:xfrm>
        </p:grpSpPr>
        <p:sp>
          <p:nvSpPr>
            <p:cNvPr id="23" name="Rectangle 22">
              <a:extLst>
                <a:ext uri="{FF2B5EF4-FFF2-40B4-BE49-F238E27FC236}">
                  <a16:creationId xmlns:a16="http://schemas.microsoft.com/office/drawing/2014/main" id="{9A86FD29-6DAB-921B-CD2D-E8BFCE72B98C}"/>
                </a:ext>
              </a:extLst>
            </p:cNvPr>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4" name="Picture 4" descr="Linkedin free icon">
              <a:extLst>
                <a:ext uri="{FF2B5EF4-FFF2-40B4-BE49-F238E27FC236}">
                  <a16:creationId xmlns:a16="http://schemas.microsoft.com/office/drawing/2014/main" id="{6DDD5892-B6C1-36DC-623D-F55DFD47CE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4">
            <a:extLst>
              <a:ext uri="{FF2B5EF4-FFF2-40B4-BE49-F238E27FC236}">
                <a16:creationId xmlns:a16="http://schemas.microsoft.com/office/drawing/2014/main" id="{2AC4005C-34B4-5DD9-10F9-0DC7253025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26" name="Picture 25">
            <a:extLst>
              <a:ext uri="{FF2B5EF4-FFF2-40B4-BE49-F238E27FC236}">
                <a16:creationId xmlns:a16="http://schemas.microsoft.com/office/drawing/2014/main" id="{7D2ED6D7-5E39-429B-3A62-5645ADF4FA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2509" y="3808330"/>
            <a:ext cx="1359469" cy="1359469"/>
          </a:xfrm>
          <a:prstGeom prst="rect">
            <a:avLst/>
          </a:prstGeom>
        </p:spPr>
      </p:pic>
      <p:pic>
        <p:nvPicPr>
          <p:cNvPr id="27" name="Picture 26" descr="A picture containing calendar&#10;&#10;Description automatically generated">
            <a:extLst>
              <a:ext uri="{FF2B5EF4-FFF2-40B4-BE49-F238E27FC236}">
                <a16:creationId xmlns:a16="http://schemas.microsoft.com/office/drawing/2014/main" id="{A21EE1AB-6B63-8B13-7DF1-1C34855541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28" name="TextBox 27">
            <a:extLst>
              <a:ext uri="{FF2B5EF4-FFF2-40B4-BE49-F238E27FC236}">
                <a16:creationId xmlns:a16="http://schemas.microsoft.com/office/drawing/2014/main" id="{74BC11AB-7C09-864D-2DBA-B4B694D3D042}"/>
              </a:ext>
            </a:extLst>
          </p:cNvPr>
          <p:cNvSpPr txBox="1"/>
          <p:nvPr/>
        </p:nvSpPr>
        <p:spPr>
          <a:xfrm>
            <a:off x="468000" y="383244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pic>
        <p:nvPicPr>
          <p:cNvPr id="3" name="Picture 2">
            <a:extLst>
              <a:ext uri="{FF2B5EF4-FFF2-40B4-BE49-F238E27FC236}">
                <a16:creationId xmlns:a16="http://schemas.microsoft.com/office/drawing/2014/main" id="{BD3A7FFF-CC34-F265-3C49-98E04FEF28C8}"/>
              </a:ext>
            </a:extLst>
          </p:cNvPr>
          <p:cNvPicPr>
            <a:picLocks noChangeAspect="1"/>
          </p:cNvPicPr>
          <p:nvPr/>
        </p:nvPicPr>
        <p:blipFill>
          <a:blip r:embed="rId10"/>
          <a:stretch>
            <a:fillRect/>
          </a:stretch>
        </p:blipFill>
        <p:spPr>
          <a:xfrm>
            <a:off x="468001" y="5895842"/>
            <a:ext cx="793357" cy="801291"/>
          </a:xfrm>
          <a:prstGeom prst="rect">
            <a:avLst/>
          </a:prstGeom>
        </p:spPr>
      </p:pic>
      <p:sp>
        <p:nvSpPr>
          <p:cNvPr id="5" name="Rectangle 4">
            <a:extLst>
              <a:ext uri="{FF2B5EF4-FFF2-40B4-BE49-F238E27FC236}">
                <a16:creationId xmlns:a16="http://schemas.microsoft.com/office/drawing/2014/main" id="{E2221867-2907-346A-1AC2-FB32CE80EEC3}"/>
              </a:ext>
            </a:extLst>
          </p:cNvPr>
          <p:cNvSpPr/>
          <p:nvPr/>
        </p:nvSpPr>
        <p:spPr>
          <a:xfrm>
            <a:off x="1315005" y="5938662"/>
            <a:ext cx="232627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vincentjking</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7" name="Picture 6" descr="A green and blue logo&#10;&#10;Description automatically generated">
            <a:extLst>
              <a:ext uri="{FF2B5EF4-FFF2-40B4-BE49-F238E27FC236}">
                <a16:creationId xmlns:a16="http://schemas.microsoft.com/office/drawing/2014/main" id="{FBDBEA60-59A5-E122-893C-6EE3CAD68A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2483" y="1061533"/>
            <a:ext cx="1400285" cy="1358276"/>
          </a:xfrm>
          <a:prstGeom prst="rect">
            <a:avLst/>
          </a:prstGeom>
        </p:spPr>
      </p:pic>
    </p:spTree>
    <p:extLst>
      <p:ext uri="{BB962C8B-B14F-4D97-AF65-F5344CB8AC3E}">
        <p14:creationId xmlns:p14="http://schemas.microsoft.com/office/powerpoint/2010/main" val="3248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F73D82E-2F95-53AF-9FFB-4A897A5178E6}"/>
              </a:ext>
            </a:extLst>
          </p:cNvPr>
          <p:cNvPicPr>
            <a:picLocks noChangeAspect="1"/>
          </p:cNvPicPr>
          <p:nvPr/>
        </p:nvPicPr>
        <p:blipFill>
          <a:blip r:embed="rId3"/>
          <a:stretch>
            <a:fillRect/>
          </a:stretch>
        </p:blipFill>
        <p:spPr>
          <a:xfrm>
            <a:off x="3556006" y="1888877"/>
            <a:ext cx="4438845" cy="1721965"/>
          </a:xfrm>
          <a:prstGeom prst="rect">
            <a:avLst/>
          </a:prstGeom>
        </p:spPr>
      </p:pic>
      <p:sp>
        <p:nvSpPr>
          <p:cNvPr id="19" name="Title 3">
            <a:extLst>
              <a:ext uri="{FF2B5EF4-FFF2-40B4-BE49-F238E27FC236}">
                <a16:creationId xmlns:a16="http://schemas.microsoft.com/office/drawing/2014/main" id="{5169FF5E-46C8-C33B-F65E-89290B0C0A3E}"/>
              </a:ext>
            </a:extLst>
          </p:cNvPr>
          <p:cNvSpPr>
            <a:spLocks noGrp="1"/>
          </p:cNvSpPr>
          <p:nvPr>
            <p:ph type="title"/>
          </p:nvPr>
        </p:nvSpPr>
        <p:spPr>
          <a:xfrm>
            <a:off x="838200" y="365125"/>
            <a:ext cx="10515600" cy="1325563"/>
          </a:xfrm>
        </p:spPr>
        <p:txBody>
          <a:bodyPr/>
          <a:lstStyle/>
          <a:p>
            <a:r>
              <a:rPr lang="en-GB" dirty="0"/>
              <a:t>DevOps vs Security – The Perception</a:t>
            </a:r>
          </a:p>
        </p:txBody>
      </p:sp>
      <p:grpSp>
        <p:nvGrpSpPr>
          <p:cNvPr id="29" name="Group 28">
            <a:extLst>
              <a:ext uri="{FF2B5EF4-FFF2-40B4-BE49-F238E27FC236}">
                <a16:creationId xmlns:a16="http://schemas.microsoft.com/office/drawing/2014/main" id="{EED72FEB-45A5-5DED-73EE-59A9640A2038}"/>
              </a:ext>
            </a:extLst>
          </p:cNvPr>
          <p:cNvGrpSpPr/>
          <p:nvPr/>
        </p:nvGrpSpPr>
        <p:grpSpPr>
          <a:xfrm>
            <a:off x="5075158" y="1453198"/>
            <a:ext cx="1401969" cy="3172241"/>
            <a:chOff x="5075158" y="1453198"/>
            <a:chExt cx="1711618" cy="3872885"/>
          </a:xfrm>
        </p:grpSpPr>
        <p:sp>
          <p:nvSpPr>
            <p:cNvPr id="30" name="Rectangle 29">
              <a:extLst>
                <a:ext uri="{FF2B5EF4-FFF2-40B4-BE49-F238E27FC236}">
                  <a16:creationId xmlns:a16="http://schemas.microsoft.com/office/drawing/2014/main" id="{2214E634-B867-6812-2970-E085B5C9A33A}"/>
                </a:ext>
              </a:extLst>
            </p:cNvPr>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3B688EF-3EB7-167B-0EBE-F71B1ECF65CA}"/>
                </a:ext>
              </a:extLst>
            </p:cNvPr>
            <p:cNvGrpSpPr/>
            <p:nvPr/>
          </p:nvGrpSpPr>
          <p:grpSpPr>
            <a:xfrm>
              <a:off x="5075158" y="1453198"/>
              <a:ext cx="1711618" cy="2494548"/>
              <a:chOff x="2276346" y="1214618"/>
              <a:chExt cx="2926488" cy="4265125"/>
            </a:xfrm>
          </p:grpSpPr>
          <p:pic>
            <p:nvPicPr>
              <p:cNvPr id="32" name="Picture 31" descr="File:You shall not pass sign.svg">
                <a:extLst>
                  <a:ext uri="{FF2B5EF4-FFF2-40B4-BE49-F238E27FC236}">
                    <a16:creationId xmlns:a16="http://schemas.microsoft.com/office/drawing/2014/main" id="{D542E930-8641-ED87-D008-5D47BDC3D5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F8BDABF2-BFCC-967A-3ED2-C36BFD1C80B1}"/>
                  </a:ext>
                </a:extLst>
              </p:cNvPr>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34"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a:extLst>
              <a:ext uri="{FF2B5EF4-FFF2-40B4-BE49-F238E27FC236}">
                <a16:creationId xmlns:a16="http://schemas.microsoft.com/office/drawing/2014/main" id="{E29E10DD-A3AE-DE18-D5A1-3B16BDA14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a:extLst>
              <a:ext uri="{FF2B5EF4-FFF2-40B4-BE49-F238E27FC236}">
                <a16:creationId xmlns:a16="http://schemas.microsoft.com/office/drawing/2014/main" id="{A6D1D39B-D56C-69B9-3962-3EC667B4F9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B95935D-836B-0281-64AD-82962B90B2CD}"/>
              </a:ext>
            </a:extLst>
          </p:cNvPr>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37" name="TextBox 36">
            <a:extLst>
              <a:ext uri="{FF2B5EF4-FFF2-40B4-BE49-F238E27FC236}">
                <a16:creationId xmlns:a16="http://schemas.microsoft.com/office/drawing/2014/main" id="{C5CA4AFB-FC49-3F28-5E11-C7D36B9EA637}"/>
              </a:ext>
            </a:extLst>
          </p:cNvPr>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38" name="TextBox 37">
            <a:extLst>
              <a:ext uri="{FF2B5EF4-FFF2-40B4-BE49-F238E27FC236}">
                <a16:creationId xmlns:a16="http://schemas.microsoft.com/office/drawing/2014/main" id="{446A4C1B-E955-4F9B-76E9-1CF8C343055A}"/>
              </a:ext>
            </a:extLst>
          </p:cNvPr>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32634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DA2E9CE-4890-5810-BB72-DD3B332F5731}"/>
              </a:ext>
            </a:extLst>
          </p:cNvPr>
          <p:cNvSpPr>
            <a:spLocks noGrp="1"/>
          </p:cNvSpPr>
          <p:nvPr>
            <p:ph type="title"/>
          </p:nvPr>
        </p:nvSpPr>
        <p:spPr>
          <a:xfrm>
            <a:off x="838200" y="365125"/>
            <a:ext cx="10515600" cy="1325563"/>
          </a:xfrm>
        </p:spPr>
        <p:txBody>
          <a:bodyPr/>
          <a:lstStyle/>
          <a:p>
            <a:r>
              <a:rPr lang="en-GB" dirty="0"/>
              <a:t>Scary Slide No.1</a:t>
            </a:r>
          </a:p>
        </p:txBody>
      </p:sp>
      <p:pic>
        <p:nvPicPr>
          <p:cNvPr id="3" name="Picture 2" descr="Starbucks - Wikipedia">
            <a:extLst>
              <a:ext uri="{FF2B5EF4-FFF2-40B4-BE49-F238E27FC236}">
                <a16:creationId xmlns:a16="http://schemas.microsoft.com/office/drawing/2014/main" id="{F13549BB-CBB1-5D30-928B-FC9679A21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404" y="118840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DF1ADDE-94BF-459B-0C48-E9DCB68B3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issan Vector Logo - Download Free SVG Icon | Worldvectorlogo">
            <a:extLst>
              <a:ext uri="{FF2B5EF4-FFF2-40B4-BE49-F238E27FC236}">
                <a16:creationId xmlns:a16="http://schemas.microsoft.com/office/drawing/2014/main" id="{313606BD-E4E7-567A-85B7-ABCB73EA2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0479" y="2663814"/>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dentity | Okta">
            <a:extLst>
              <a:ext uri="{FF2B5EF4-FFF2-40B4-BE49-F238E27FC236}">
                <a16:creationId xmlns:a16="http://schemas.microsoft.com/office/drawing/2014/main" id="{50160B4F-9EE7-64C1-6805-9A8FE7142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266969B1-5C57-BCFA-B62C-D896CF131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966A50D-F94A-B270-AEAC-EB49A892CC17}"/>
              </a:ext>
            </a:extLst>
          </p:cNvPr>
          <p:cNvSpPr>
            <a:spLocks noGrp="1"/>
          </p:cNvSpPr>
          <p:nvPr>
            <p:ph type="title"/>
          </p:nvPr>
        </p:nvSpPr>
        <p:spPr>
          <a:xfrm>
            <a:off x="838200" y="365125"/>
            <a:ext cx="10515600" cy="1325563"/>
          </a:xfrm>
        </p:spPr>
        <p:txBody>
          <a:bodyPr/>
          <a:lstStyle/>
          <a:p>
            <a:r>
              <a:rPr lang="en-GB" dirty="0"/>
              <a:t>Scary Slide No.2</a:t>
            </a:r>
          </a:p>
        </p:txBody>
      </p:sp>
      <p:grpSp>
        <p:nvGrpSpPr>
          <p:cNvPr id="4" name="Group 3">
            <a:extLst>
              <a:ext uri="{FF2B5EF4-FFF2-40B4-BE49-F238E27FC236}">
                <a16:creationId xmlns:a16="http://schemas.microsoft.com/office/drawing/2014/main" id="{AD6332D3-DE11-7D41-58EC-BDF4B1B5082B}"/>
              </a:ext>
            </a:extLst>
          </p:cNvPr>
          <p:cNvGrpSpPr/>
          <p:nvPr/>
        </p:nvGrpSpPr>
        <p:grpSpPr>
          <a:xfrm>
            <a:off x="9115759" y="1690688"/>
            <a:ext cx="1957587" cy="2387819"/>
            <a:chOff x="1212574" y="2027583"/>
            <a:chExt cx="1957587" cy="2387819"/>
          </a:xfrm>
        </p:grpSpPr>
        <p:sp>
          <p:nvSpPr>
            <p:cNvPr id="5" name="TextBox 4">
              <a:extLst>
                <a:ext uri="{FF2B5EF4-FFF2-40B4-BE49-F238E27FC236}">
                  <a16:creationId xmlns:a16="http://schemas.microsoft.com/office/drawing/2014/main" id="{2CD8CC32-B78B-9F28-D638-7D6B324AA61E}"/>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6" name="TextBox 5">
              <a:extLst>
                <a:ext uri="{FF2B5EF4-FFF2-40B4-BE49-F238E27FC236}">
                  <a16:creationId xmlns:a16="http://schemas.microsoft.com/office/drawing/2014/main" id="{CF6C7FDD-8C40-A0AF-B00E-FD6D7CDEC48B}"/>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pic>
        <p:nvPicPr>
          <p:cNvPr id="16" name="Picture 15">
            <a:extLst>
              <a:ext uri="{FF2B5EF4-FFF2-40B4-BE49-F238E27FC236}">
                <a16:creationId xmlns:a16="http://schemas.microsoft.com/office/drawing/2014/main" id="{9F332E7B-C2F1-9D63-5F96-8872558285F6}"/>
              </a:ext>
            </a:extLst>
          </p:cNvPr>
          <p:cNvPicPr>
            <a:picLocks noChangeAspect="1"/>
          </p:cNvPicPr>
          <p:nvPr/>
        </p:nvPicPr>
        <p:blipFill>
          <a:blip r:embed="rId3"/>
          <a:stretch>
            <a:fillRect/>
          </a:stretch>
        </p:blipFill>
        <p:spPr>
          <a:xfrm>
            <a:off x="493183" y="1406525"/>
            <a:ext cx="8496300" cy="5086350"/>
          </a:xfrm>
          <a:prstGeom prst="rect">
            <a:avLst/>
          </a:prstGeom>
        </p:spPr>
      </p:pic>
    </p:spTree>
    <p:extLst>
      <p:ext uri="{BB962C8B-B14F-4D97-AF65-F5344CB8AC3E}">
        <p14:creationId xmlns:p14="http://schemas.microsoft.com/office/powerpoint/2010/main" val="29086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7999" y="1407001"/>
            <a:ext cx="11029733"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564943" cy="1323439"/>
            </a:xfrm>
            <a:prstGeom prst="rect">
              <a:avLst/>
            </a:prstGeom>
            <a:noFill/>
          </p:spPr>
          <p:txBody>
            <a:bodyPr wrap="squar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2644628" y="2179782"/>
              <a:ext cx="3246795" cy="707886"/>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spTree>
    <p:extLst>
      <p:ext uri="{BB962C8B-B14F-4D97-AF65-F5344CB8AC3E}">
        <p14:creationId xmlns:p14="http://schemas.microsoft.com/office/powerpoint/2010/main" val="35777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87F6A69-C6D6-04E4-5E5A-8E7101D77A69}"/>
              </a:ext>
            </a:extLst>
          </p:cNvPr>
          <p:cNvSpPr>
            <a:spLocks noGrp="1"/>
          </p:cNvSpPr>
          <p:nvPr>
            <p:ph type="title"/>
          </p:nvPr>
        </p:nvSpPr>
        <p:spPr>
          <a:xfrm>
            <a:off x="838200" y="365125"/>
            <a:ext cx="10515600" cy="1325563"/>
          </a:xfrm>
        </p:spPr>
        <p:txBody>
          <a:bodyPr/>
          <a:lstStyle/>
          <a:p>
            <a:r>
              <a:rPr lang="en-GB" dirty="0"/>
              <a:t>Where should Sec live?</a:t>
            </a:r>
          </a:p>
        </p:txBody>
      </p:sp>
      <p:grpSp>
        <p:nvGrpSpPr>
          <p:cNvPr id="3" name="Group 2">
            <a:extLst>
              <a:ext uri="{FF2B5EF4-FFF2-40B4-BE49-F238E27FC236}">
                <a16:creationId xmlns:a16="http://schemas.microsoft.com/office/drawing/2014/main" id="{FA130C80-F14A-4476-3D4A-A0F17E7EF975}"/>
              </a:ext>
            </a:extLst>
          </p:cNvPr>
          <p:cNvGrpSpPr/>
          <p:nvPr/>
        </p:nvGrpSpPr>
        <p:grpSpPr>
          <a:xfrm>
            <a:off x="1464902" y="1176735"/>
            <a:ext cx="8933662" cy="4500568"/>
            <a:chOff x="1464902" y="1176735"/>
            <a:chExt cx="8933662" cy="4500568"/>
          </a:xfrm>
        </p:grpSpPr>
        <p:pic>
          <p:nvPicPr>
            <p:cNvPr id="4" name="Picture 3">
              <a:extLst>
                <a:ext uri="{FF2B5EF4-FFF2-40B4-BE49-F238E27FC236}">
                  <a16:creationId xmlns:a16="http://schemas.microsoft.com/office/drawing/2014/main" id="{ECEDEF65-6770-92C9-8AF3-99F932C2C109}"/>
                </a:ext>
              </a:extLst>
            </p:cNvPr>
            <p:cNvPicPr>
              <a:picLocks noChangeAspect="1"/>
            </p:cNvPicPr>
            <p:nvPr/>
          </p:nvPicPr>
          <p:blipFill>
            <a:blip r:embed="rId3"/>
            <a:stretch>
              <a:fillRect/>
            </a:stretch>
          </p:blipFill>
          <p:spPr>
            <a:xfrm>
              <a:off x="1464902" y="1176735"/>
              <a:ext cx="8933662" cy="4500568"/>
            </a:xfrm>
            <a:prstGeom prst="rect">
              <a:avLst/>
            </a:prstGeom>
          </p:spPr>
        </p:pic>
        <p:grpSp>
          <p:nvGrpSpPr>
            <p:cNvPr id="5" name="Group 4">
              <a:extLst>
                <a:ext uri="{FF2B5EF4-FFF2-40B4-BE49-F238E27FC236}">
                  <a16:creationId xmlns:a16="http://schemas.microsoft.com/office/drawing/2014/main" id="{D30EF736-90AF-C39E-59D9-E815A540D65E}"/>
                </a:ext>
              </a:extLst>
            </p:cNvPr>
            <p:cNvGrpSpPr/>
            <p:nvPr/>
          </p:nvGrpSpPr>
          <p:grpSpPr>
            <a:xfrm>
              <a:off x="2371725" y="2209800"/>
              <a:ext cx="7674637" cy="3405947"/>
              <a:chOff x="2371725" y="2209800"/>
              <a:chExt cx="7674637" cy="3405947"/>
            </a:xfrm>
          </p:grpSpPr>
          <p:sp>
            <p:nvSpPr>
              <p:cNvPr id="6" name="TextBox 5">
                <a:extLst>
                  <a:ext uri="{FF2B5EF4-FFF2-40B4-BE49-F238E27FC236}">
                    <a16:creationId xmlns:a16="http://schemas.microsoft.com/office/drawing/2014/main" id="{79B3EB38-429C-B1AA-886A-66D59426782D}"/>
                  </a:ext>
                </a:extLst>
              </p:cNvPr>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7" name="TextBox 6">
                <a:extLst>
                  <a:ext uri="{FF2B5EF4-FFF2-40B4-BE49-F238E27FC236}">
                    <a16:creationId xmlns:a16="http://schemas.microsoft.com/office/drawing/2014/main" id="{B0BB91F8-6C35-6B5A-944A-FAE9779B1185}"/>
                  </a:ext>
                </a:extLst>
              </p:cNvPr>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A79FAF0B-E146-E5F6-6740-E1F572F1CAE2}"/>
                  </a:ext>
                </a:extLst>
              </p:cNvPr>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86AC3ECF-1387-2C30-317B-6665524A629A}"/>
                  </a:ext>
                </a:extLst>
              </p:cNvPr>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6A27D96-B8CF-5BCD-523C-6337C954626B}"/>
                  </a:ext>
                </a:extLst>
              </p:cNvPr>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1" name="Rectangle 10">
                <a:extLst>
                  <a:ext uri="{FF2B5EF4-FFF2-40B4-BE49-F238E27FC236}">
                    <a16:creationId xmlns:a16="http://schemas.microsoft.com/office/drawing/2014/main" id="{0D44D9C7-9871-4FFF-4980-321881EF4643}"/>
                  </a:ext>
                </a:extLst>
              </p:cNvPr>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156677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2B7C60-6949-F34D-673C-DCCCFC1258F0}"/>
              </a:ext>
            </a:extLst>
          </p:cNvPr>
          <p:cNvGrpSpPr/>
          <p:nvPr/>
        </p:nvGrpSpPr>
        <p:grpSpPr>
          <a:xfrm>
            <a:off x="1361933" y="1644796"/>
            <a:ext cx="9468134" cy="1931977"/>
            <a:chOff x="994472" y="1678662"/>
            <a:chExt cx="9468134" cy="1931977"/>
          </a:xfrm>
        </p:grpSpPr>
        <p:pic>
          <p:nvPicPr>
            <p:cNvPr id="6" name="Picture 5">
              <a:extLst>
                <a:ext uri="{FF2B5EF4-FFF2-40B4-BE49-F238E27FC236}">
                  <a16:creationId xmlns:a16="http://schemas.microsoft.com/office/drawing/2014/main" id="{0E154767-A3A0-751B-DB14-A0CEDB9C2B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4832" y="1678662"/>
              <a:ext cx="1053634" cy="1053634"/>
            </a:xfrm>
            <a:prstGeom prst="rect">
              <a:avLst/>
            </a:prstGeom>
          </p:spPr>
        </p:pic>
        <p:pic>
          <p:nvPicPr>
            <p:cNvPr id="7" name="Picture 6">
              <a:extLst>
                <a:ext uri="{FF2B5EF4-FFF2-40B4-BE49-F238E27FC236}">
                  <a16:creationId xmlns:a16="http://schemas.microsoft.com/office/drawing/2014/main" id="{E460E828-4599-C362-69E4-8469BEF4EE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0168" y="1678662"/>
              <a:ext cx="1053634" cy="1053634"/>
            </a:xfrm>
            <a:prstGeom prst="rect">
              <a:avLst/>
            </a:prstGeom>
          </p:spPr>
        </p:pic>
        <p:sp>
          <p:nvSpPr>
            <p:cNvPr id="8" name="Text Placeholder 2">
              <a:extLst>
                <a:ext uri="{FF2B5EF4-FFF2-40B4-BE49-F238E27FC236}">
                  <a16:creationId xmlns:a16="http://schemas.microsoft.com/office/drawing/2014/main" id="{2E19AC62-E396-F19B-F9C7-60C025F94267}"/>
                </a:ext>
              </a:extLst>
            </p:cNvPr>
            <p:cNvSpPr txBox="1">
              <a:spLocks/>
            </p:cNvSpPr>
            <p:nvPr/>
          </p:nvSpPr>
          <p:spPr>
            <a:xfrm>
              <a:off x="994472" y="2821745"/>
              <a:ext cx="2317361"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Integrations</a:t>
              </a:r>
            </a:p>
          </p:txBody>
        </p:sp>
        <p:sp>
          <p:nvSpPr>
            <p:cNvPr id="9" name="Text Placeholder 2">
              <a:extLst>
                <a:ext uri="{FF2B5EF4-FFF2-40B4-BE49-F238E27FC236}">
                  <a16:creationId xmlns:a16="http://schemas.microsoft.com/office/drawing/2014/main" id="{B9E3EA1B-D45D-7C6C-D18B-CD03ED136EE4}"/>
                </a:ext>
              </a:extLst>
            </p:cNvPr>
            <p:cNvSpPr txBox="1">
              <a:spLocks/>
            </p:cNvSpPr>
            <p:nvPr/>
          </p:nvSpPr>
          <p:spPr>
            <a:xfrm>
              <a:off x="4696689" y="2821745"/>
              <a:ext cx="2249920" cy="609995"/>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Intelligence</a:t>
              </a:r>
            </a:p>
          </p:txBody>
        </p:sp>
        <p:sp>
          <p:nvSpPr>
            <p:cNvPr id="10" name="Text Placeholder 2">
              <a:extLst>
                <a:ext uri="{FF2B5EF4-FFF2-40B4-BE49-F238E27FC236}">
                  <a16:creationId xmlns:a16="http://schemas.microsoft.com/office/drawing/2014/main" id="{E3007E59-E772-E567-A444-28B8EE7E4484}"/>
                </a:ext>
              </a:extLst>
            </p:cNvPr>
            <p:cNvSpPr txBox="1">
              <a:spLocks/>
            </p:cNvSpPr>
            <p:nvPr/>
          </p:nvSpPr>
          <p:spPr>
            <a:xfrm>
              <a:off x="8351363" y="2821745"/>
              <a:ext cx="2111243" cy="690979"/>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Insights</a:t>
              </a:r>
            </a:p>
          </p:txBody>
        </p:sp>
        <p:pic>
          <p:nvPicPr>
            <p:cNvPr id="12" name="Picture 11">
              <a:extLst>
                <a:ext uri="{FF2B5EF4-FFF2-40B4-BE49-F238E27FC236}">
                  <a16:creationId xmlns:a16="http://schemas.microsoft.com/office/drawing/2014/main" id="{7FE31E1E-7934-B3A9-BD3C-1E8910E452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6336" y="1678662"/>
              <a:ext cx="1053634" cy="1053634"/>
            </a:xfrm>
            <a:prstGeom prst="rect">
              <a:avLst/>
            </a:prstGeom>
          </p:spPr>
        </p:pic>
      </p:grpSp>
      <p:sp>
        <p:nvSpPr>
          <p:cNvPr id="16" name="Title 1">
            <a:extLst>
              <a:ext uri="{FF2B5EF4-FFF2-40B4-BE49-F238E27FC236}">
                <a16:creationId xmlns:a16="http://schemas.microsoft.com/office/drawing/2014/main" id="{08739B32-8D62-3DF0-7EA9-6C964CA28FB7}"/>
              </a:ext>
            </a:extLst>
          </p:cNvPr>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Tooling for Developer Enablement</a:t>
            </a:r>
          </a:p>
        </p:txBody>
      </p:sp>
      <p:cxnSp>
        <p:nvCxnSpPr>
          <p:cNvPr id="11" name="Straight Connector 10">
            <a:extLst>
              <a:ext uri="{FF2B5EF4-FFF2-40B4-BE49-F238E27FC236}">
                <a16:creationId xmlns:a16="http://schemas.microsoft.com/office/drawing/2014/main" id="{61163645-E2B1-368B-B139-AC51EABA9CD4}"/>
              </a:ext>
            </a:extLst>
          </p:cNvPr>
          <p:cNvCxnSpPr/>
          <p:nvPr/>
        </p:nvCxnSpPr>
        <p:spPr>
          <a:xfrm>
            <a:off x="4386555" y="2914177"/>
            <a:ext cx="0" cy="3268133"/>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944AD15-BBF4-CC9A-4C3B-486D70A143BF}"/>
              </a:ext>
            </a:extLst>
          </p:cNvPr>
          <p:cNvCxnSpPr/>
          <p:nvPr/>
        </p:nvCxnSpPr>
        <p:spPr>
          <a:xfrm>
            <a:off x="8045635" y="2914177"/>
            <a:ext cx="0" cy="3268133"/>
          </a:xfrm>
          <a:prstGeom prst="line">
            <a:avLst/>
          </a:prstGeom>
          <a:ln w="254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CDC67C2-0F98-553C-A566-C668820C2674}"/>
              </a:ext>
            </a:extLst>
          </p:cNvPr>
          <p:cNvSpPr txBox="1"/>
          <p:nvPr/>
        </p:nvSpPr>
        <p:spPr>
          <a:xfrm>
            <a:off x="1361933" y="3666222"/>
            <a:ext cx="1919115" cy="2246769"/>
          </a:xfrm>
          <a:prstGeom prst="rect">
            <a:avLst/>
          </a:prstGeom>
          <a:noFill/>
        </p:spPr>
        <p:txBody>
          <a:bodyPr wrap="none" rtlCol="0">
            <a:spAutoFit/>
          </a:bodyPr>
          <a:lstStyle/>
          <a:p>
            <a:r>
              <a:rPr lang="en-GB" sz="2800" dirty="0"/>
              <a:t>IDEs</a:t>
            </a:r>
          </a:p>
          <a:p>
            <a:r>
              <a:rPr lang="en-GB" sz="2800" dirty="0"/>
              <a:t>Pipelines</a:t>
            </a:r>
          </a:p>
          <a:p>
            <a:r>
              <a:rPr lang="en-GB" sz="2800" dirty="0"/>
              <a:t>Policies</a:t>
            </a:r>
          </a:p>
          <a:p>
            <a:r>
              <a:rPr lang="en-GB" sz="2800" dirty="0"/>
              <a:t>Audit Mode</a:t>
            </a:r>
          </a:p>
          <a:p>
            <a:r>
              <a:rPr lang="en-GB" sz="2800" dirty="0"/>
              <a:t>Speed</a:t>
            </a:r>
          </a:p>
        </p:txBody>
      </p:sp>
      <p:sp>
        <p:nvSpPr>
          <p:cNvPr id="15" name="TextBox 14">
            <a:extLst>
              <a:ext uri="{FF2B5EF4-FFF2-40B4-BE49-F238E27FC236}">
                <a16:creationId xmlns:a16="http://schemas.microsoft.com/office/drawing/2014/main" id="{BFD2AB76-A962-102F-FA85-87C4A98FAE8C}"/>
              </a:ext>
            </a:extLst>
          </p:cNvPr>
          <p:cNvSpPr txBox="1"/>
          <p:nvPr/>
        </p:nvSpPr>
        <p:spPr>
          <a:xfrm>
            <a:off x="4771187" y="3666222"/>
            <a:ext cx="2910027" cy="2246769"/>
          </a:xfrm>
          <a:prstGeom prst="rect">
            <a:avLst/>
          </a:prstGeom>
          <a:noFill/>
        </p:spPr>
        <p:txBody>
          <a:bodyPr wrap="none" rtlCol="0">
            <a:spAutoFit/>
          </a:bodyPr>
          <a:lstStyle/>
          <a:p>
            <a:r>
              <a:rPr lang="en-GB" sz="2800" dirty="0"/>
              <a:t>Sources</a:t>
            </a:r>
          </a:p>
          <a:p>
            <a:r>
              <a:rPr lang="en-GB" sz="2800" dirty="0"/>
              <a:t>Zero days</a:t>
            </a:r>
          </a:p>
          <a:p>
            <a:r>
              <a:rPr lang="en-GB" sz="2800" dirty="0"/>
              <a:t>Recommendations</a:t>
            </a:r>
          </a:p>
          <a:p>
            <a:r>
              <a:rPr lang="en-GB" sz="2800" dirty="0"/>
              <a:t>Vendor data</a:t>
            </a:r>
          </a:p>
          <a:p>
            <a:r>
              <a:rPr lang="en-GB" sz="2800" dirty="0"/>
              <a:t>Communication</a:t>
            </a:r>
          </a:p>
        </p:txBody>
      </p:sp>
      <p:sp>
        <p:nvSpPr>
          <p:cNvPr id="17" name="TextBox 16">
            <a:extLst>
              <a:ext uri="{FF2B5EF4-FFF2-40B4-BE49-F238E27FC236}">
                <a16:creationId xmlns:a16="http://schemas.microsoft.com/office/drawing/2014/main" id="{39874E05-CC9C-5B1F-73B2-F5406C66698E}"/>
              </a:ext>
            </a:extLst>
          </p:cNvPr>
          <p:cNvSpPr txBox="1"/>
          <p:nvPr/>
        </p:nvSpPr>
        <p:spPr>
          <a:xfrm>
            <a:off x="8443860" y="3666222"/>
            <a:ext cx="3120213" cy="2246769"/>
          </a:xfrm>
          <a:prstGeom prst="rect">
            <a:avLst/>
          </a:prstGeom>
          <a:noFill/>
        </p:spPr>
        <p:txBody>
          <a:bodyPr wrap="none" rtlCol="0">
            <a:spAutoFit/>
          </a:bodyPr>
          <a:lstStyle/>
          <a:p>
            <a:r>
              <a:rPr lang="en-GB" sz="2800" dirty="0"/>
              <a:t>Prioritisation</a:t>
            </a:r>
          </a:p>
          <a:p>
            <a:r>
              <a:rPr lang="en-GB" sz="2800" dirty="0"/>
              <a:t>Custom Code/</a:t>
            </a:r>
            <a:r>
              <a:rPr lang="en-GB" sz="2800" dirty="0" err="1"/>
              <a:t>SBoM</a:t>
            </a:r>
            <a:endParaRPr lang="en-GB" sz="2800" dirty="0"/>
          </a:p>
          <a:p>
            <a:r>
              <a:rPr lang="en-GB" sz="2800" dirty="0"/>
              <a:t>Licences</a:t>
            </a:r>
          </a:p>
          <a:p>
            <a:r>
              <a:rPr lang="en-GB" sz="2800" dirty="0"/>
              <a:t>Trending</a:t>
            </a:r>
          </a:p>
          <a:p>
            <a:r>
              <a:rPr lang="en-GB" sz="2800" dirty="0"/>
              <a:t>Enterprise Visibility</a:t>
            </a:r>
          </a:p>
        </p:txBody>
      </p:sp>
    </p:spTree>
    <p:extLst>
      <p:ext uri="{BB962C8B-B14F-4D97-AF65-F5344CB8AC3E}">
        <p14:creationId xmlns:p14="http://schemas.microsoft.com/office/powerpoint/2010/main" val="136060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26166</TotalTime>
  <Words>1658</Words>
  <Application>Microsoft Office PowerPoint</Application>
  <PresentationFormat>Widescreen</PresentationFormat>
  <Paragraphs>151</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Arimo</vt:lpstr>
      <vt:lpstr>Bahnschrift Condensed</vt:lpstr>
      <vt:lpstr>Calibri</vt:lpstr>
      <vt:lpstr>Century Gothic</vt:lpstr>
      <vt:lpstr>Georgia</vt:lpstr>
      <vt:lpstr>Lucida Console</vt:lpstr>
      <vt:lpstr>Bank LINKS Template</vt:lpstr>
      <vt:lpstr>PowerPoint Presentation</vt:lpstr>
      <vt:lpstr>#whoami</vt:lpstr>
      <vt:lpstr>DevOps vs Security – The Perception</vt:lpstr>
      <vt:lpstr>Scary Slide No.1</vt:lpstr>
      <vt:lpstr>Scary Slide No.2</vt:lpstr>
      <vt:lpstr>Scary Slide No.3</vt:lpstr>
      <vt:lpstr>Where should Sec live?</vt:lpstr>
      <vt:lpstr>Vince’s Three “i”s of Tooling for Developer Enablement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73</cp:revision>
  <cp:lastPrinted>2023-03-04T19:43:34Z</cp:lastPrinted>
  <dcterms:created xsi:type="dcterms:W3CDTF">2022-03-04T14:18:02Z</dcterms:created>
  <dcterms:modified xsi:type="dcterms:W3CDTF">2023-10-04T19:31:46Z</dcterms:modified>
</cp:coreProperties>
</file>