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8"/>
  </p:notesMasterIdLst>
  <p:sldIdLst>
    <p:sldId id="378" r:id="rId2"/>
    <p:sldId id="379" r:id="rId3"/>
    <p:sldId id="386" r:id="rId4"/>
    <p:sldId id="387" r:id="rId5"/>
    <p:sldId id="388" r:id="rId6"/>
    <p:sldId id="389" r:id="rId7"/>
    <p:sldId id="390" r:id="rId8"/>
    <p:sldId id="391" r:id="rId9"/>
    <p:sldId id="370" r:id="rId10"/>
    <p:sldId id="381" r:id="rId11"/>
    <p:sldId id="384" r:id="rId12"/>
    <p:sldId id="385" r:id="rId13"/>
    <p:sldId id="382" r:id="rId14"/>
    <p:sldId id="383" r:id="rId15"/>
    <p:sldId id="357" r:id="rId16"/>
    <p:sldId id="376"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73F"/>
    <a:srgbClr val="12263E"/>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68488" autoAdjust="0"/>
  </p:normalViewPr>
  <p:slideViewPr>
    <p:cSldViewPr snapToGrid="0" showGuides="1">
      <p:cViewPr varScale="1">
        <p:scale>
          <a:sx n="79" d="100"/>
          <a:sy n="79" d="100"/>
        </p:scale>
        <p:origin x="1770" y="78"/>
      </p:cViewPr>
      <p:guideLst/>
    </p:cSldViewPr>
  </p:slideViewPr>
  <p:notesTextViewPr>
    <p:cViewPr>
      <p:scale>
        <a:sx n="3" d="2"/>
        <a:sy n="3" d="2"/>
      </p:scale>
      <p:origin x="0" y="0"/>
    </p:cViewPr>
  </p:notesTextViewPr>
  <p:sorterViewPr>
    <p:cViewPr>
      <p:scale>
        <a:sx n="100" d="100"/>
        <a:sy n="100" d="100"/>
      </p:scale>
      <p:origin x="0" y="-1056"/>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22/08/2022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those of you that do</a:t>
            </a:r>
            <a:r>
              <a:rPr lang="en-GB" baseline="0" dirty="0" smtClean="0"/>
              <a:t> not know me, my name is Vince King, and I’ve been at the Bank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smtClean="0"/>
          </a:p>
          <a:p>
            <a:r>
              <a:rPr lang="en-GB" baseline="0" dirty="0" smtClean="0"/>
              <a:t>With my experience in DevOps and Cyber Security, I’m happy to lead the effort for </a:t>
            </a:r>
            <a:r>
              <a:rPr lang="en-GB" baseline="0" dirty="0" err="1" smtClean="0"/>
              <a:t>DevSecOps</a:t>
            </a:r>
            <a:r>
              <a:rPr lang="en-GB" baseline="0" dirty="0" smtClean="0"/>
              <a:t> within the Bank.</a:t>
            </a:r>
          </a:p>
          <a:p>
            <a:endParaRPr lang="en-GB" baseline="0" dirty="0" smtClean="0"/>
          </a:p>
          <a:p>
            <a:r>
              <a:rPr lang="en-GB" baseline="0" dirty="0" smtClean="0"/>
              <a:t>Now a word on what this presentation is, and more importantly, what this presentation is not.  This presentation is an overview of what </a:t>
            </a:r>
            <a:r>
              <a:rPr lang="en-GB" baseline="0" dirty="0" err="1" smtClean="0"/>
              <a:t>DeSecOps</a:t>
            </a:r>
            <a:r>
              <a:rPr lang="en-GB" baseline="0" dirty="0" smtClean="0"/>
              <a:t> is; Why is it important; How we are going to “do” </a:t>
            </a:r>
            <a:r>
              <a:rPr lang="en-GB" baseline="0" dirty="0" err="1" smtClean="0"/>
              <a:t>DevSecOps</a:t>
            </a:r>
            <a:r>
              <a:rPr lang="en-GB" baseline="0" dirty="0" smtClean="0"/>
              <a:t>; Who is involved; and When it is happening.</a:t>
            </a:r>
          </a:p>
          <a:p>
            <a:endParaRPr lang="en-GB" baseline="0" dirty="0" smtClean="0"/>
          </a:p>
          <a:p>
            <a:r>
              <a:rPr lang="en-GB" baseline="0" dirty="0" smtClean="0"/>
              <a:t>This presentation is not a discussion of tooling or vendors.  It is not a </a:t>
            </a:r>
            <a:r>
              <a:rPr lang="en-GB" baseline="0" dirty="0" err="1" smtClean="0"/>
              <a:t>indepth</a:t>
            </a:r>
            <a:r>
              <a:rPr lang="en-GB" baseline="0" dirty="0" smtClean="0"/>
              <a:t> course of best practice.  Most importantly, it is not the silver bullet that will immediately implement </a:t>
            </a:r>
            <a:r>
              <a:rPr lang="en-GB" baseline="0" dirty="0" err="1" smtClean="0"/>
              <a:t>DevSecOps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1083971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before everyone starts</a:t>
            </a:r>
            <a:r>
              <a:rPr lang="en-GB" baseline="0" dirty="0" smtClean="0"/>
              <a:t> to Google how to get a borehole and build a fallout shelter, lets look at the “how”.  </a:t>
            </a:r>
          </a:p>
          <a:p>
            <a:endParaRPr lang="en-GB" baseline="0" dirty="0" smtClean="0"/>
          </a:p>
          <a:p>
            <a:r>
              <a:rPr lang="en-GB" baseline="0" dirty="0" smtClean="0"/>
              <a:t>These next two slides are “anti-best practice slides”!  Don’t read them, they are to enforce a point about </a:t>
            </a:r>
            <a:r>
              <a:rPr lang="en-GB" baseline="0" dirty="0" err="1" smtClean="0"/>
              <a:t>DevSecOps</a:t>
            </a:r>
            <a:r>
              <a:rPr lang="en-GB" baseline="0" dirty="0" smtClean="0"/>
              <a:t>.</a:t>
            </a:r>
          </a:p>
          <a:p>
            <a:endParaRPr lang="en-GB" baseline="0" dirty="0" smtClean="0"/>
          </a:p>
          <a:p>
            <a:r>
              <a:rPr lang="en-GB" baseline="0" dirty="0" smtClean="0"/>
              <a:t>To “do” </a:t>
            </a:r>
            <a:r>
              <a:rPr lang="en-GB" baseline="0" dirty="0" err="1" smtClean="0"/>
              <a:t>DevSecOps</a:t>
            </a:r>
            <a:r>
              <a:rPr lang="en-GB" baseline="0" dirty="0" smtClean="0"/>
              <a:t> it is no longer enough to trust in our developer’s abilities and secure the platform they are deploying to.  We have to “shift left”!</a:t>
            </a:r>
          </a:p>
          <a:p>
            <a:endParaRPr lang="en-GB" baseline="0" dirty="0" smtClean="0"/>
          </a:p>
          <a:p>
            <a:r>
              <a:rPr lang="en-GB" baseline="0" dirty="0" smtClean="0"/>
              <a:t>We could rush out and buy tools, or source free applications that will promise to do everything for us, but we all know how that ends.  Experience has taught me that to make the implementation of something like </a:t>
            </a:r>
            <a:r>
              <a:rPr lang="en-GB" baseline="0" dirty="0" err="1" smtClean="0"/>
              <a:t>DevSecOps</a:t>
            </a:r>
            <a:r>
              <a:rPr lang="en-GB" baseline="0" dirty="0" smtClean="0"/>
              <a:t> a success, we need people, processes, and technology.</a:t>
            </a:r>
          </a:p>
          <a:p>
            <a:endParaRPr lang="en-GB" baseline="0" dirty="0" smtClean="0"/>
          </a:p>
          <a:p>
            <a:r>
              <a:rPr lang="en-GB" baseline="0" dirty="0" smtClean="0"/>
              <a:t>You can read articles and listen to talks about </a:t>
            </a:r>
            <a:r>
              <a:rPr lang="en-GB" baseline="0" dirty="0" err="1" smtClean="0"/>
              <a:t>DevSecOps</a:t>
            </a:r>
            <a:r>
              <a:rPr lang="en-GB" baseline="0" dirty="0" smtClean="0"/>
              <a:t> success stories.  Netflix have automated everything.  Microsoft are super-Agile and deploy every 2 seconds.  The </a:t>
            </a:r>
            <a:r>
              <a:rPr lang="en-GB" baseline="0" dirty="0" err="1" smtClean="0"/>
              <a:t>Pokemon</a:t>
            </a:r>
            <a:r>
              <a:rPr lang="en-GB" baseline="0" dirty="0" smtClean="0"/>
              <a:t> company provide extensive training to all technical staff.</a:t>
            </a:r>
          </a:p>
          <a:p>
            <a:endParaRPr lang="en-GB" baseline="0" dirty="0" smtClean="0"/>
          </a:p>
          <a:p>
            <a:r>
              <a:rPr lang="en-GB" baseline="0" dirty="0" smtClean="0"/>
              <a:t>You can attend conferences and see hundreds of vendors that will secure your platform or scan your code every few minutes.  You can even do it all for free;  search the Internet, watch some YouTube videos, and use open-source tooling.  There are a lot of options!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184833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Unfortunately</a:t>
            </a:r>
            <a:r>
              <a:rPr lang="en-GB" baseline="0" dirty="0" smtClean="0"/>
              <a:t> this leads to another problem.  Things can become overwhelming and when you try to do everything at once, you do nothing well.</a:t>
            </a:r>
          </a:p>
          <a:p>
            <a:endParaRPr lang="en-GB" baseline="0" dirty="0" smtClean="0"/>
          </a:p>
          <a:p>
            <a:r>
              <a:rPr lang="en-GB" baseline="0" dirty="0" smtClean="0"/>
              <a:t>So, we are going to start small and build.  With projects like RT2 and Cloud Transformation we can build on our experience and bake-in security processes at an early stage.  </a:t>
            </a:r>
          </a:p>
          <a:p>
            <a:endParaRPr lang="en-GB" baseline="0" dirty="0" smtClean="0"/>
          </a:p>
          <a:p>
            <a:r>
              <a:rPr lang="en-GB" baseline="0" dirty="0" smtClean="0"/>
              <a:t>Using tools and processes that support things like Infrastructure as Code we can create and maintain hardened VMs for our emergency lift-and-shift projects.  </a:t>
            </a:r>
          </a:p>
          <a:p>
            <a:endParaRPr lang="en-GB" baseline="0" dirty="0" smtClean="0"/>
          </a:p>
          <a:p>
            <a:r>
              <a:rPr lang="en-GB" baseline="0" dirty="0" smtClean="0"/>
              <a:t>By working with developers we ca move away from our on premise mind-set and start utilising the native resources in the Cloud.</a:t>
            </a:r>
          </a:p>
          <a:p>
            <a:endParaRPr lang="en-GB" baseline="0" dirty="0" smtClean="0"/>
          </a:p>
          <a:p>
            <a:r>
              <a:rPr lang="en-GB" baseline="0" dirty="0" smtClean="0"/>
              <a:t>By setting policies we can allow Delivery to work in a secure wat without limiting innovation.</a:t>
            </a:r>
          </a:p>
          <a:p>
            <a:endParaRPr lang="en-GB" baseline="0" dirty="0" smtClean="0"/>
          </a:p>
          <a:p>
            <a:r>
              <a:rPr lang="en-GB" baseline="0" dirty="0" smtClean="0"/>
              <a:t>And by supporting the DevOps processes we can enable secure, reliable, and repeatable deployments for our operational teams and the Business.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2365564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all sounds like a lot</a:t>
            </a:r>
            <a:r>
              <a:rPr lang="en-GB" baseline="0" dirty="0" smtClean="0"/>
              <a:t> of work.  Who is going to do it?</a:t>
            </a:r>
          </a:p>
          <a:p>
            <a:endParaRPr lang="en-GB" baseline="0" dirty="0" smtClean="0"/>
          </a:p>
          <a:p>
            <a:r>
              <a:rPr lang="en-GB" baseline="0" dirty="0" smtClean="0"/>
              <a:t>With a small core team, and the support of colleagues across Technology and the Business, we plan to build secure ways of working with best practices processes and industry leading tooling.</a:t>
            </a:r>
          </a:p>
          <a:p>
            <a:endParaRPr lang="en-GB" baseline="0" dirty="0" smtClean="0"/>
          </a:p>
          <a:p>
            <a:r>
              <a:rPr lang="en-GB" baseline="0" dirty="0" smtClean="0"/>
              <a:t>We are already engaged with a cloud monitoring company, Wiz.io, for a </a:t>
            </a:r>
            <a:r>
              <a:rPr lang="en-GB" baseline="0" dirty="0" err="1" smtClean="0"/>
              <a:t>PoC</a:t>
            </a:r>
            <a:r>
              <a:rPr lang="en-GB" baseline="0" dirty="0" smtClean="0"/>
              <a:t>.  A company like Wiz will allow us to report on our Cloud Security Posture Management and identify areas of concern and opportunities for improvement.  The feedback from CSPM will provide actions to update process and improve policies.</a:t>
            </a:r>
          </a:p>
          <a:p>
            <a:endParaRPr lang="en-GB" baseline="0" dirty="0" smtClean="0"/>
          </a:p>
          <a:p>
            <a:r>
              <a:rPr lang="en-GB" baseline="0" dirty="0" smtClean="0"/>
              <a:t>But this isn’t all about Cloud.  Working with RT2 and other on premise application teams we will be supporting secure development lifecycle process and ensuring consistency across Technology.</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13</a:t>
            </a:fld>
            <a:endParaRPr lang="en-GB"/>
          </a:p>
        </p:txBody>
      </p:sp>
    </p:spTree>
    <p:extLst>
      <p:ext uri="{BB962C8B-B14F-4D97-AF65-F5344CB8AC3E}">
        <p14:creationId xmlns:p14="http://schemas.microsoft.com/office/powerpoint/2010/main" val="3574379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I’ve been reliably</a:t>
            </a:r>
            <a:r>
              <a:rPr lang="en-GB" baseline="0" dirty="0" smtClean="0"/>
              <a:t> informed that every presentation needs a meme, so here is mine.</a:t>
            </a:r>
          </a:p>
          <a:p>
            <a:endParaRPr lang="en-GB" baseline="0" dirty="0" smtClean="0"/>
          </a:p>
          <a:p>
            <a:r>
              <a:rPr lang="en-GB" baseline="0" dirty="0" smtClean="0"/>
              <a:t>As mentioned, we’ve already started, but we have a lot more work to do to identify where we are in our maturity.  Some of our developer teams use secure working practices such as protected repository branches, fewer have integrated build and deployment pipelines, and fewer still have automated tasks for testing and code review.</a:t>
            </a:r>
          </a:p>
          <a:p>
            <a:endParaRPr lang="en-GB" baseline="0" dirty="0" smtClean="0"/>
          </a:p>
          <a:p>
            <a:r>
              <a:rPr lang="en-GB" baseline="0" dirty="0" smtClean="0"/>
              <a:t>Understanding where we are will allow us to plan and prioritise the most effective next steps.</a:t>
            </a:r>
          </a:p>
          <a:p>
            <a:endParaRPr lang="en-GB" baseline="0" dirty="0" smtClean="0"/>
          </a:p>
          <a:p>
            <a:r>
              <a:rPr lang="en-GB" baseline="0" dirty="0" smtClean="0"/>
              <a:t>Will we ever be Netflix or Microsoft?  No.  We are not a worldwide streaming service, nor a global – whatever Microsoft is, and it has taken these companies a decade to become the unicorns everyone talks about.</a:t>
            </a:r>
          </a:p>
          <a:p>
            <a:endParaRPr lang="en-GB" baseline="0" dirty="0" smtClean="0"/>
          </a:p>
          <a:p>
            <a:r>
              <a:rPr lang="en-GB" baseline="0" dirty="0" smtClean="0"/>
              <a:t>So, we’ll start small, implement change, and always review if there has been a positive impact.  We, all of us in Security, can be an enabler, helping produce better architecture, more secure code, better role-based security.  But it’s going to take time.</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14</a:t>
            </a:fld>
            <a:endParaRPr lang="en-GB"/>
          </a:p>
        </p:txBody>
      </p:sp>
    </p:spTree>
    <p:extLst>
      <p:ext uri="{BB962C8B-B14F-4D97-AF65-F5344CB8AC3E}">
        <p14:creationId xmlns:p14="http://schemas.microsoft.com/office/powerpoint/2010/main" val="387416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recipe for a successful transition to </a:t>
            </a:r>
            <a:r>
              <a:rPr lang="en-GB" dirty="0" err="1" smtClean="0"/>
              <a:t>DevSecOps</a:t>
            </a:r>
            <a:r>
              <a:rPr lang="en-GB" dirty="0" smtClean="0"/>
              <a:t> used by Netflix, </a:t>
            </a:r>
            <a:r>
              <a:rPr lang="en-GB" dirty="0" smtClean="0">
                <a:solidFill>
                  <a:schemeClr val="tx1"/>
                </a:solidFill>
              </a:rPr>
              <a:t>Barclays,</a:t>
            </a:r>
            <a:r>
              <a:rPr lang="en-GB" baseline="0" dirty="0" smtClean="0">
                <a:solidFill>
                  <a:schemeClr val="tx1"/>
                </a:solidFill>
              </a:rPr>
              <a:t> US Department of Homeland </a:t>
            </a:r>
            <a:r>
              <a:rPr lang="en-GB" baseline="0" dirty="0" err="1" smtClean="0">
                <a:solidFill>
                  <a:schemeClr val="tx1"/>
                </a:solidFill>
              </a:rPr>
              <a:t>Defense</a:t>
            </a:r>
            <a:r>
              <a:rPr lang="en-GB" baseline="0" dirty="0" smtClean="0">
                <a:solidFill>
                  <a:schemeClr val="tx1"/>
                </a:solidFill>
              </a:rPr>
              <a:t>, Amazon, ING Group, Etsy, and Microsoft.</a:t>
            </a:r>
          </a:p>
          <a:p>
            <a:endParaRPr lang="en-GB" baseline="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273175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Failures</a:t>
            </a:r>
            <a:r>
              <a:rPr lang="en-GB" baseline="0" dirty="0" smtClean="0"/>
              <a:t> are accepted and used as learning opportunities</a:t>
            </a:r>
          </a:p>
          <a:p>
            <a:endParaRPr lang="en-GB" baseline="0" dirty="0" smtClean="0"/>
          </a:p>
          <a:p>
            <a:r>
              <a:rPr lang="en-GB" baseline="0" dirty="0" smtClean="0"/>
              <a:t>Collaboration is key and breaking down silo is a must</a:t>
            </a:r>
          </a:p>
          <a:p>
            <a:endParaRPr lang="en-GB" baseline="0" dirty="0" smtClean="0"/>
          </a:p>
          <a:p>
            <a:r>
              <a:rPr lang="en-GB" baseline="0" dirty="0" smtClean="0"/>
              <a:t>Empowerment to take action – trust but verify</a:t>
            </a:r>
          </a:p>
          <a:p>
            <a:endParaRPr lang="en-GB" baseline="0" dirty="0" smtClean="0"/>
          </a:p>
          <a:p>
            <a:r>
              <a:rPr lang="en-GB" baseline="0" dirty="0" smtClean="0"/>
              <a:t>Developers must have a sense of ownership for their work and actions</a:t>
            </a:r>
          </a:p>
          <a:p>
            <a:endParaRPr lang="en-GB" baseline="0" dirty="0" smtClean="0"/>
          </a:p>
          <a:p>
            <a:r>
              <a:rPr lang="en-GB" baseline="0" dirty="0" smtClean="0"/>
              <a:t>Blameless post-mortems</a:t>
            </a:r>
          </a:p>
          <a:p>
            <a:endParaRPr lang="en-GB" baseline="0" dirty="0" smtClean="0"/>
          </a:p>
          <a:p>
            <a:r>
              <a:rPr lang="en-GB" baseline="0" dirty="0" smtClean="0"/>
              <a:t>Transparency of measurements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1537400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Efficiencies</a:t>
            </a:r>
            <a:r>
              <a:rPr lang="en-GB" baseline="0" dirty="0" smtClean="0"/>
              <a:t> come from automation</a:t>
            </a:r>
          </a:p>
          <a:p>
            <a:endParaRPr lang="en-GB" baseline="0" dirty="0" smtClean="0"/>
          </a:p>
          <a:p>
            <a:r>
              <a:rPr lang="en-GB" baseline="0" dirty="0" smtClean="0"/>
              <a:t>Consistency and repeatability comes from automation</a:t>
            </a:r>
          </a:p>
          <a:p>
            <a:endParaRPr lang="en-GB" baseline="0" dirty="0" smtClean="0"/>
          </a:p>
          <a:p>
            <a:r>
              <a:rPr lang="en-GB" baseline="0" dirty="0" smtClean="0"/>
              <a:t>Traceability and auditability comes from automation</a:t>
            </a:r>
          </a:p>
          <a:p>
            <a:endParaRPr lang="en-GB" baseline="0" dirty="0" smtClean="0"/>
          </a:p>
          <a:p>
            <a:r>
              <a:rPr lang="en-GB" baseline="0" dirty="0" smtClean="0"/>
              <a:t>Small continuous change with everything as code and everything in source control</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15288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Helps</a:t>
            </a:r>
            <a:r>
              <a:rPr lang="en-GB" baseline="0" dirty="0" smtClean="0"/>
              <a:t> with c</a:t>
            </a:r>
            <a:r>
              <a:rPr lang="en-GB" dirty="0" smtClean="0"/>
              <a:t>ollaboration and communication</a:t>
            </a:r>
          </a:p>
          <a:p>
            <a:endParaRPr lang="en-GB" dirty="0" smtClean="0"/>
          </a:p>
          <a:p>
            <a:r>
              <a:rPr lang="en-GB" dirty="0" smtClean="0"/>
              <a:t>Allows for measurement of work in progress</a:t>
            </a:r>
          </a:p>
          <a:p>
            <a:endParaRPr lang="en-GB" dirty="0" smtClean="0"/>
          </a:p>
          <a:p>
            <a:r>
              <a:rPr lang="en-GB" dirty="0" smtClean="0"/>
              <a:t>Supports prioritisation of tasks</a:t>
            </a:r>
          </a:p>
          <a:p>
            <a:endParaRPr lang="en-GB" dirty="0" smtClean="0"/>
          </a:p>
          <a:p>
            <a:r>
              <a:rPr lang="en-GB" dirty="0" smtClean="0"/>
              <a:t>Confronts</a:t>
            </a:r>
            <a:r>
              <a:rPr lang="en-GB" baseline="0" dirty="0" smtClean="0"/>
              <a:t> bureaucracy</a:t>
            </a:r>
          </a:p>
          <a:p>
            <a:endParaRPr lang="en-GB" baseline="0"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6</a:t>
            </a:fld>
            <a:endParaRPr lang="en-GB"/>
          </a:p>
        </p:txBody>
      </p:sp>
    </p:spTree>
    <p:extLst>
      <p:ext uri="{BB962C8B-B14F-4D97-AF65-F5344CB8AC3E}">
        <p14:creationId xmlns:p14="http://schemas.microsoft.com/office/powerpoint/2010/main" val="257380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can’t track what you don’t know</a:t>
            </a:r>
          </a:p>
          <a:p>
            <a:endParaRPr lang="en-GB" baseline="0" dirty="0" smtClean="0"/>
          </a:p>
          <a:p>
            <a:r>
              <a:rPr lang="en-GB" baseline="0" dirty="0" smtClean="0"/>
              <a:t>DevOps:</a:t>
            </a:r>
          </a:p>
          <a:p>
            <a:pPr marL="171450" indent="-171450">
              <a:buFontTx/>
              <a:buChar char="-"/>
            </a:pPr>
            <a:r>
              <a:rPr lang="en-GB" baseline="0" dirty="0" smtClean="0"/>
              <a:t>Change frequency</a:t>
            </a:r>
          </a:p>
          <a:p>
            <a:pPr marL="171450" indent="-171450">
              <a:buFontTx/>
              <a:buChar char="-"/>
            </a:pPr>
            <a:r>
              <a:rPr lang="en-GB" baseline="0" dirty="0" smtClean="0"/>
              <a:t>Change Failure Rate</a:t>
            </a:r>
          </a:p>
          <a:p>
            <a:pPr marL="171450" indent="-171450">
              <a:buFontTx/>
              <a:buChar char="-"/>
            </a:pPr>
            <a:r>
              <a:rPr lang="en-GB" baseline="0" dirty="0" smtClean="0"/>
              <a:t>Mean Time to Recover or Repair from a failure</a:t>
            </a:r>
          </a:p>
          <a:p>
            <a:pPr marL="171450" indent="-171450">
              <a:buFontTx/>
              <a:buChar char="-"/>
            </a:pPr>
            <a:r>
              <a:rPr lang="en-GB" baseline="0" dirty="0" smtClean="0"/>
              <a:t>Change Lead Time or Cycle Time (from request to deployment)</a:t>
            </a:r>
          </a:p>
          <a:p>
            <a:pPr marL="171450" indent="-171450">
              <a:buFontTx/>
              <a:buChar char="-"/>
            </a:pPr>
            <a:endParaRPr lang="en-GB" baseline="0" dirty="0" smtClean="0"/>
          </a:p>
          <a:p>
            <a:pPr marL="0" indent="0">
              <a:buFontTx/>
              <a:buNone/>
            </a:pPr>
            <a:r>
              <a:rPr lang="en-GB" baseline="0" dirty="0" smtClean="0"/>
              <a:t>Sec:</a:t>
            </a:r>
          </a:p>
          <a:p>
            <a:pPr marL="171450" indent="-171450">
              <a:buFontTx/>
              <a:buChar char="-"/>
            </a:pPr>
            <a:r>
              <a:rPr lang="en-GB" baseline="0" dirty="0" smtClean="0"/>
              <a:t>Automated test coverage</a:t>
            </a:r>
          </a:p>
          <a:p>
            <a:pPr marL="171450" indent="-171450">
              <a:buFontTx/>
              <a:buChar char="-"/>
            </a:pPr>
            <a:r>
              <a:rPr lang="en-GB" baseline="0" dirty="0" smtClean="0"/>
              <a:t>Vulnerabilities found</a:t>
            </a:r>
          </a:p>
          <a:p>
            <a:pPr marL="171450" indent="-171450">
              <a:buFontTx/>
              <a:buChar char="-"/>
            </a:pPr>
            <a:r>
              <a:rPr lang="en-GB" baseline="0" dirty="0" smtClean="0"/>
              <a:t>Vulnerabilities fixed</a:t>
            </a:r>
          </a:p>
          <a:p>
            <a:pPr marL="171450" indent="-171450">
              <a:buFontTx/>
              <a:buChar char="-"/>
            </a:pPr>
            <a:r>
              <a:rPr lang="en-GB" baseline="0" dirty="0" smtClean="0"/>
              <a:t>Vulnerability types</a:t>
            </a:r>
          </a:p>
          <a:p>
            <a:pPr marL="171450" indent="-171450">
              <a:buFontTx/>
              <a:buChar char="-"/>
            </a:pPr>
            <a:endParaRPr lang="en-GB" baseline="0" dirty="0" smtClean="0"/>
          </a:p>
          <a:p>
            <a:pPr marL="171450" indent="-171450">
              <a:buFontTx/>
              <a:buChar char="-"/>
            </a:pPr>
            <a:endParaRPr lang="en-GB" baseline="0" dirty="0" smtClean="0"/>
          </a:p>
          <a:p>
            <a:endParaRPr lang="en-GB" baseline="0"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309510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Information</a:t>
            </a:r>
            <a:r>
              <a:rPr lang="en-GB" baseline="0" dirty="0" smtClean="0"/>
              <a:t> should be freely available</a:t>
            </a:r>
          </a:p>
          <a:p>
            <a:endParaRPr lang="en-GB" baseline="0" dirty="0" smtClean="0"/>
          </a:p>
          <a:p>
            <a:r>
              <a:rPr lang="en-GB" baseline="0" dirty="0" smtClean="0"/>
              <a:t>Use technology to support open communication</a:t>
            </a:r>
          </a:p>
          <a:p>
            <a:endParaRPr lang="en-GB" baseline="0" dirty="0" smtClean="0"/>
          </a:p>
          <a:p>
            <a:r>
              <a:rPr lang="en-GB" baseline="0" dirty="0" smtClean="0"/>
              <a:t>Share goals and accountability to get buy-in</a:t>
            </a:r>
          </a:p>
          <a:p>
            <a:endParaRPr lang="en-GB" baseline="0" dirty="0" smtClean="0"/>
          </a:p>
          <a:p>
            <a:r>
              <a:rPr lang="en-GB" baseline="0" dirty="0" smtClean="0"/>
              <a:t>Evangelism through conferences, blogs, articles,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223462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Every year we hear buzz</a:t>
            </a:r>
            <a:r>
              <a:rPr lang="en-GB" baseline="0" dirty="0" smtClean="0"/>
              <a:t> words that you can’t get away from.  Agile, Cloud Migration, Digital Transformation, </a:t>
            </a:r>
            <a:r>
              <a:rPr lang="en-GB" baseline="0" dirty="0" err="1" smtClean="0"/>
              <a:t>DevSecOps</a:t>
            </a:r>
            <a:r>
              <a:rPr lang="en-GB" baseline="0" dirty="0" smtClean="0"/>
              <a:t>.  But </a:t>
            </a:r>
            <a:r>
              <a:rPr lang="en-GB" baseline="0" dirty="0" err="1" smtClean="0"/>
              <a:t>DevSecOps</a:t>
            </a:r>
            <a:r>
              <a:rPr lang="en-GB" baseline="0" dirty="0" smtClean="0"/>
              <a:t> isn’t new; we had development, operations, and security for a long time.  So what is so difference about </a:t>
            </a:r>
            <a:r>
              <a:rPr lang="en-GB" baseline="0" dirty="0" err="1" smtClean="0"/>
              <a:t>DevSecOps</a:t>
            </a:r>
            <a:r>
              <a:rPr lang="en-GB" baseline="0" dirty="0" smtClean="0"/>
              <a:t>?</a:t>
            </a:r>
          </a:p>
          <a:p>
            <a:endParaRPr lang="en-GB" baseline="0" dirty="0" smtClean="0"/>
          </a:p>
          <a:p>
            <a:r>
              <a:rPr lang="en-GB" dirty="0" smtClean="0"/>
              <a:t>DevOps,</a:t>
            </a:r>
            <a:r>
              <a:rPr lang="en-GB" baseline="0" dirty="0" smtClean="0"/>
              <a:t> in its simplest terms, is the automation of the series of steps needed to take code from a repository to a production environment.  Now to introduce Security into the mix is to apply processes and controls that decrease the attack surface open to hackers.</a:t>
            </a:r>
          </a:p>
          <a:p>
            <a:endParaRPr lang="en-GB" baseline="0" dirty="0" smtClean="0"/>
          </a:p>
          <a:p>
            <a:r>
              <a:rPr lang="en-GB" baseline="0" dirty="0" smtClean="0"/>
              <a:t>A mature organisation with well established </a:t>
            </a:r>
            <a:r>
              <a:rPr lang="en-GB" baseline="0" dirty="0" err="1" smtClean="0"/>
              <a:t>DevSecOps</a:t>
            </a:r>
            <a:r>
              <a:rPr lang="en-GB" baseline="0" dirty="0" smtClean="0"/>
              <a:t> processes can perform hundreds of secure, repeatable, and reliable deployments a day, however, like more things this is possible through more than just tooling.  It is always a combination of people, process, and technology.</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290870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Another big buzz word</a:t>
            </a:r>
            <a:r>
              <a:rPr lang="en-GB" sz="1200" b="0" i="0" kern="1200" baseline="0" dirty="0" smtClean="0">
                <a:solidFill>
                  <a:schemeClr val="tx1"/>
                </a:solidFill>
                <a:effectLst/>
                <a:latin typeface="+mn-lt"/>
                <a:ea typeface="+mn-ea"/>
                <a:cs typeface="+mn-cs"/>
              </a:rPr>
              <a:t> at the moment is “shift left”.  Originally related to testing; test early and test often; the phrase has been adopted by every section of technology including Service Desk, Operations, and even Cyber.</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But the practice of “shifting left” has gone even further with hackers now adopting it.  Why wait until code has been released to hardened production environments when they could attack the source.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Has anyone here ever thought about contaminating the water supply?  Or is it just 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If you where feeling wilful, you could go to someone’s house and put something in their expensive coffee machine.  But what if you wanted to contaminate the whole street?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Well, the best delivery system is through the water taps.  So, we would go to each house, we’d go to the end of the road and contaminate the water via a manhole.  </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What if we wanted to contaminate the whole estate?  Again, we could go to every street and find the manhole, or we could go to the main supply for the area and contaminate there.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But what if we were feeling malicious and want to affect the whole town?  We’d go to the water plant and start things there.  Then we might realise that the water that feeds this water plant, and others, comes from a reservoir.  We’ve now found our source, that if poisoned has the potential to affect hundreds if not thousands of homes.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“But wait”, I hear you grumble, “there are controls, fences, gates, staff, alarms, we won’t get in.”</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“Ah-ha” I say, “what if the water company hasn’t thought about protecting the source?”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With </a:t>
            </a:r>
            <a:r>
              <a:rPr lang="en-GB" sz="1200" b="0" i="0" kern="1200" baseline="0" dirty="0" err="1" smtClean="0">
                <a:solidFill>
                  <a:schemeClr val="tx1"/>
                </a:solidFill>
                <a:effectLst/>
                <a:latin typeface="+mn-lt"/>
                <a:ea typeface="+mn-ea"/>
                <a:cs typeface="+mn-cs"/>
              </a:rPr>
              <a:t>DevSecOps</a:t>
            </a:r>
            <a:r>
              <a:rPr lang="en-GB" sz="1200" b="0" i="0" kern="1200" baseline="0" dirty="0" smtClean="0">
                <a:solidFill>
                  <a:schemeClr val="tx1"/>
                </a:solidFill>
                <a:effectLst/>
                <a:latin typeface="+mn-lt"/>
                <a:ea typeface="+mn-ea"/>
                <a:cs typeface="+mn-cs"/>
              </a:rPr>
              <a:t> we look to produce and protect code from development, to repo, through build and deployment, to production.</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And to draw this scenario to a close, you could also poison the Cloud and cause toxic rain … but that’s a whole other presentation!</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If this sounds familiar, it’s the plot</a:t>
            </a:r>
            <a:r>
              <a:rPr lang="en-GB" sz="1200" b="0" i="0" kern="1200" baseline="0" dirty="0" smtClean="0">
                <a:solidFill>
                  <a:schemeClr val="tx1"/>
                </a:solidFill>
                <a:effectLst/>
                <a:latin typeface="+mn-lt"/>
                <a:ea typeface="+mn-ea"/>
                <a:cs typeface="+mn-cs"/>
              </a:rPr>
              <a:t> of multiply TV programs and films.</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 series of cyberattacks on water facilities highlight the precarious security situation facing supplies.  In</a:t>
            </a:r>
            <a:r>
              <a:rPr lang="en-GB" sz="1200" b="0" i="0" kern="1200" baseline="0" dirty="0" smtClean="0">
                <a:solidFill>
                  <a:schemeClr val="tx1"/>
                </a:solidFill>
                <a:effectLst/>
                <a:latin typeface="+mn-lt"/>
                <a:ea typeface="+mn-ea"/>
                <a:cs typeface="+mn-cs"/>
              </a:rPr>
              <a:t> 2021 alone there were attacks in Italy, Florida, and others.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10</a:t>
            </a:fld>
            <a:endParaRPr lang="en-GB"/>
          </a:p>
        </p:txBody>
      </p:sp>
    </p:spTree>
    <p:extLst>
      <p:ext uri="{BB962C8B-B14F-4D97-AF65-F5344CB8AC3E}">
        <p14:creationId xmlns:p14="http://schemas.microsoft.com/office/powerpoint/2010/main" val="3345267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jpe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hyperlink" Target="mailto:%20Vincent.king@bankofengland.co.u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endParaRPr lang="en-GB" dirty="0"/>
          </a:p>
        </p:txBody>
      </p:sp>
      <p:sp>
        <p:nvSpPr>
          <p:cNvPr id="7" name="Text Placeholder 6"/>
          <p:cNvSpPr>
            <a:spLocks noGrp="1"/>
          </p:cNvSpPr>
          <p:nvPr>
            <p:ph type="body" sz="quarter" idx="16"/>
          </p:nvPr>
        </p:nvSpPr>
        <p:spPr/>
        <p:txBody>
          <a:bodyPr/>
          <a:lstStyle/>
          <a:p>
            <a:r>
              <a:rPr lang="en-GB" dirty="0" err="1" smtClean="0"/>
              <a:t>DevSecOps</a:t>
            </a:r>
            <a:endParaRPr lang="en-GB" dirty="0" smtClean="0"/>
          </a:p>
          <a:p>
            <a:r>
              <a:rPr lang="en-GB" sz="3200" dirty="0" smtClean="0"/>
              <a:t>#</a:t>
            </a:r>
            <a:r>
              <a:rPr lang="en-GB" sz="3200" dirty="0" err="1" smtClean="0"/>
              <a:t>WhatWhyHowWhoWhen</a:t>
            </a:r>
            <a:endParaRPr lang="en-GB" sz="3200" dirty="0" smtClean="0"/>
          </a:p>
          <a:p>
            <a:endParaRPr lang="en-GB" sz="3200" dirty="0"/>
          </a:p>
          <a:p>
            <a:r>
              <a:rPr lang="en-GB" sz="3200" dirty="0" err="1" smtClean="0"/>
              <a:t>CyberCon</a:t>
            </a:r>
            <a:r>
              <a:rPr lang="en-GB" sz="3200" dirty="0" smtClean="0"/>
              <a:t> 2022</a:t>
            </a:r>
            <a:endParaRPr lang="en-GB" sz="3200"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DevSecOpsWhy</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613272" y="1752957"/>
            <a:ext cx="959341" cy="95934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891868" y="2438757"/>
            <a:ext cx="959341" cy="959341"/>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132336" y="2210157"/>
            <a:ext cx="959341" cy="959341"/>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372804" y="1981557"/>
            <a:ext cx="959341" cy="959341"/>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1366" y="2595313"/>
            <a:ext cx="959341" cy="959341"/>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39962" y="3281113"/>
            <a:ext cx="959341" cy="959341"/>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80430" y="3052513"/>
            <a:ext cx="959341" cy="959341"/>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020898" y="2823913"/>
            <a:ext cx="959341" cy="959341"/>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flipH="1">
            <a:off x="9685023" y="4006998"/>
            <a:ext cx="998720" cy="998720"/>
          </a:xfrm>
          <a:prstGeom prst="rect">
            <a:avLst/>
          </a:prstGeom>
        </p:spPr>
      </p:pic>
      <p:grpSp>
        <p:nvGrpSpPr>
          <p:cNvPr id="11" name="Group 10"/>
          <p:cNvGrpSpPr/>
          <p:nvPr/>
        </p:nvGrpSpPr>
        <p:grpSpPr>
          <a:xfrm>
            <a:off x="4643897" y="2023196"/>
            <a:ext cx="3618158" cy="4231008"/>
            <a:chOff x="4643897" y="2023196"/>
            <a:chExt cx="3618158" cy="4231008"/>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43897" y="2023196"/>
              <a:ext cx="3003949" cy="3003949"/>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flipH="1">
              <a:off x="5783128" y="4779142"/>
              <a:ext cx="1475062" cy="1475062"/>
            </a:xfrm>
            <a:prstGeom prst="rect">
              <a:avLst/>
            </a:prstGeom>
          </p:spPr>
        </p:pic>
        <p:pic>
          <p:nvPicPr>
            <p:cNvPr id="27" name="Picture 26"/>
            <p:cNvPicPr>
              <a:picLocks noChangeAspect="1"/>
            </p:cNvPicPr>
            <p:nvPr/>
          </p:nvPicPr>
          <p:blipFill>
            <a:blip r:embed="rId7"/>
            <a:stretch>
              <a:fillRect/>
            </a:stretch>
          </p:blipFill>
          <p:spPr>
            <a:xfrm flipH="1">
              <a:off x="7043007" y="5529339"/>
              <a:ext cx="1219048" cy="600000"/>
            </a:xfrm>
            <a:prstGeom prst="rect">
              <a:avLst/>
            </a:prstGeom>
          </p:spPr>
        </p:pic>
      </p:grpSp>
      <p:grpSp>
        <p:nvGrpSpPr>
          <p:cNvPr id="20" name="Group 19"/>
          <p:cNvGrpSpPr/>
          <p:nvPr/>
        </p:nvGrpSpPr>
        <p:grpSpPr>
          <a:xfrm>
            <a:off x="362390" y="1421475"/>
            <a:ext cx="4184475" cy="4368935"/>
            <a:chOff x="362390" y="1421475"/>
            <a:chExt cx="4184475" cy="436893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flipH="1">
              <a:off x="2015526" y="3494302"/>
              <a:ext cx="1475062" cy="1475062"/>
            </a:xfrm>
            <a:prstGeom prst="rect">
              <a:avLst/>
            </a:prstGeom>
          </p:spPr>
        </p:pic>
        <p:pic>
          <p:nvPicPr>
            <p:cNvPr id="28" name="Picture 27"/>
            <p:cNvPicPr>
              <a:picLocks noChangeAspect="1"/>
            </p:cNvPicPr>
            <p:nvPr/>
          </p:nvPicPr>
          <p:blipFill>
            <a:blip r:embed="rId7"/>
            <a:stretch>
              <a:fillRect/>
            </a:stretch>
          </p:blipFill>
          <p:spPr>
            <a:xfrm flipH="1">
              <a:off x="3327817" y="4231833"/>
              <a:ext cx="1219048" cy="600000"/>
            </a:xfrm>
            <a:prstGeom prst="rect">
              <a:avLst/>
            </a:prstGeom>
          </p:spPr>
        </p:pic>
        <p:pic>
          <p:nvPicPr>
            <p:cNvPr id="31" name="Picture 30"/>
            <p:cNvPicPr>
              <a:picLocks noChangeAspect="1"/>
            </p:cNvPicPr>
            <p:nvPr/>
          </p:nvPicPr>
          <p:blipFill>
            <a:blip r:embed="rId8"/>
            <a:stretch>
              <a:fillRect/>
            </a:stretch>
          </p:blipFill>
          <p:spPr>
            <a:xfrm flipH="1">
              <a:off x="362390" y="2072505"/>
              <a:ext cx="4067175" cy="1600200"/>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80980" y="1421475"/>
              <a:ext cx="965821" cy="965821"/>
            </a:xfrm>
            <a:prstGeom prst="rect">
              <a:avLst/>
            </a:prstGeom>
          </p:spPr>
        </p:pic>
        <p:sp>
          <p:nvSpPr>
            <p:cNvPr id="7" name="Rectangle 6"/>
            <p:cNvSpPr/>
            <p:nvPr/>
          </p:nvSpPr>
          <p:spPr>
            <a:xfrm>
              <a:off x="1630109" y="5205635"/>
              <a:ext cx="2348720" cy="584775"/>
            </a:xfrm>
            <a:prstGeom prst="rect">
              <a:avLst/>
            </a:prstGeom>
          </p:spPr>
          <p:txBody>
            <a:bodyPr wrap="none">
              <a:spAutoFit/>
            </a:bodyPr>
            <a:lstStyle/>
            <a:p>
              <a:r>
                <a:rPr lang="en-GB" sz="3200" dirty="0" smtClean="0">
                  <a:latin typeface="Arial" panose="020B0604020202020204" pitchFamily="34" charset="0"/>
                  <a:cs typeface="Arial" panose="020B0604020202020204" pitchFamily="34" charset="0"/>
                </a:rPr>
                <a:t>Shifting Left</a:t>
              </a:r>
              <a:endParaRPr lang="en-GB" sz="3200" dirty="0">
                <a:latin typeface="Arial" panose="020B0604020202020204" pitchFamily="34" charset="0"/>
                <a:cs typeface="Arial" panose="020B0604020202020204" pitchFamily="34" charset="0"/>
              </a:endParaRPr>
            </a:p>
          </p:txBody>
        </p:sp>
      </p:grpSp>
      <p:grpSp>
        <p:nvGrpSpPr>
          <p:cNvPr id="10" name="Group 9"/>
          <p:cNvGrpSpPr/>
          <p:nvPr/>
        </p:nvGrpSpPr>
        <p:grpSpPr>
          <a:xfrm>
            <a:off x="8007063" y="4760492"/>
            <a:ext cx="3844146" cy="1564624"/>
            <a:chOff x="8007063" y="4760492"/>
            <a:chExt cx="3844146" cy="1564624"/>
          </a:xfrm>
        </p:grpSpPr>
        <p:pic>
          <p:nvPicPr>
            <p:cNvPr id="29" name="Picture 28"/>
            <p:cNvPicPr>
              <a:picLocks noChangeAspect="1"/>
            </p:cNvPicPr>
            <p:nvPr/>
          </p:nvPicPr>
          <p:blipFill>
            <a:blip r:embed="rId7"/>
            <a:stretch>
              <a:fillRect/>
            </a:stretch>
          </p:blipFill>
          <p:spPr>
            <a:xfrm>
              <a:off x="9722621" y="5525756"/>
              <a:ext cx="1219048" cy="600000"/>
            </a:xfrm>
            <a:prstGeom prst="rect">
              <a:avLst/>
            </a:prstGeom>
          </p:spPr>
        </p:pic>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8007063" y="4854288"/>
              <a:ext cx="1399916" cy="1399916"/>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152676" y="4760492"/>
              <a:ext cx="1475062" cy="1475062"/>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2489" y="5326396"/>
              <a:ext cx="998720" cy="998720"/>
            </a:xfrm>
            <a:prstGeom prst="rect">
              <a:avLst/>
            </a:prstGeom>
          </p:spPr>
        </p:pic>
      </p:grpSp>
    </p:spTree>
    <p:extLst>
      <p:ext uri="{BB962C8B-B14F-4D97-AF65-F5344CB8AC3E}">
        <p14:creationId xmlns:p14="http://schemas.microsoft.com/office/powerpoint/2010/main" val="176603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endParaRPr lang="en-GB" sz="2000" dirty="0" smtClean="0">
                <a:latin typeface="Arial" panose="020B0604020202020204" pitchFamily="34" charset="0"/>
                <a:cs typeface="Arial" panose="020B0604020202020204" pitchFamily="34" charset="0"/>
              </a:endParaRPr>
            </a:p>
            <a:p>
              <a:pPr algn="ctr"/>
              <a:r>
                <a:rPr lang="en-GB" sz="2000" dirty="0" smtClean="0">
                  <a:latin typeface="Arial" panose="020B0604020202020204" pitchFamily="34" charset="0"/>
                  <a:cs typeface="Arial" panose="020B0604020202020204" pitchFamily="34" charset="0"/>
                </a:rPr>
                <a:t>(</a:t>
              </a: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smtClean="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a:t>
              </a:r>
              <a:r>
                <a:rPr lang="en-US" sz="1200" dirty="0" smtClean="0">
                  <a:latin typeface="Arial" panose="020B0604020202020204" pitchFamily="34" charset="0"/>
                  <a:cs typeface="Arial" panose="020B0604020202020204" pitchFamily="34" charset="0"/>
                </a:rPr>
                <a:t>management</a:t>
              </a:r>
            </a:p>
            <a:p>
              <a:pPr marL="171450" indent="-171450">
                <a:buFont typeface="Arial" panose="020B0604020202020204" pitchFamily="34" charset="0"/>
                <a:buChar char="•"/>
              </a:pPr>
              <a:r>
                <a:rPr lang="en-US" sz="1200" dirty="0" smtClean="0">
                  <a:latin typeface="Arial" panose="020B0604020202020204" pitchFamily="34" charset="0"/>
                  <a:cs typeface="Arial" panose="020B0604020202020204" pitchFamily="34" charset="0"/>
                </a:rPr>
                <a:t>Stop reading this slide!</a:t>
              </a:r>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8291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smtClean="0"/>
              <a:t>Document Classification: </a:t>
            </a:r>
            <a:r>
              <a:rPr lang="en-GB" dirty="0" smtClean="0">
                <a:solidFill>
                  <a:srgbClr val="00B050"/>
                </a:solidFill>
              </a:rPr>
              <a:t>Green</a:t>
            </a:r>
            <a:endParaRPr lang="en-GB" dirty="0">
              <a:solidFill>
                <a:srgbClr val="00B050"/>
              </a:solidFill>
            </a:endParaRP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Pluralsight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Udemy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Gerrit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r>
                  <a:rPr lang="en-US" sz="800" dirty="0" smtClean="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xUnit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Splunk</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SolarWinds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RSA </a:t>
                </a:r>
                <a:r>
                  <a:rPr lang="en-US" sz="800" dirty="0" err="1" smtClean="0">
                    <a:latin typeface="Arial" panose="020B0604020202020204" pitchFamily="34" charset="0"/>
                    <a:cs typeface="Arial" panose="020B0604020202020204" pitchFamily="34" charset="0"/>
                  </a:rPr>
                  <a:t>NetWitness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ThreatConnect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HashiCorp</a:t>
                </a:r>
                <a:r>
                  <a:rPr lang="en-US" sz="800" dirty="0" smtClean="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nmap</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HackerOne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ServiceNow</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Udemy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Spiceworks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BeyondTrust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a:t>
                </a:r>
                <a:r>
                  <a:rPr lang="en-US" sz="800" dirty="0" err="1" smtClean="0">
                    <a:latin typeface="Arial" panose="020B0604020202020204" pitchFamily="34" charset="0"/>
                    <a:cs typeface="Arial" panose="020B0604020202020204" pitchFamily="34" charset="0"/>
                  </a:rPr>
                  <a:t>CloudTrail</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a:t>
                </a:r>
                <a:r>
                  <a:rPr lang="en-US" sz="800" dirty="0" smtClean="0">
                    <a:latin typeface="Arial" panose="020B0604020202020204" pitchFamily="34" charset="0"/>
                    <a:cs typeface="Arial" panose="020B0604020202020204" pitchFamily="34" charset="0"/>
                  </a:rPr>
                  <a:t>!  You will hurt your eyes.</a:t>
                </a:r>
                <a:endParaRPr lang="en-US" sz="800" dirty="0">
                  <a:latin typeface="Arial" panose="020B0604020202020204" pitchFamily="34" charset="0"/>
                  <a:cs typeface="Arial" panose="020B0604020202020204" pitchFamily="34" charset="0"/>
                </a:endParaRP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Ansible</a:t>
                </a:r>
                <a:endParaRPr lang="en-US" sz="800" dirty="0" smtClean="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SaltStack</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a:t>
                </a:r>
                <a:r>
                  <a:rPr lang="en-US" sz="800" dirty="0" err="1" smtClean="0">
                    <a:latin typeface="Arial" panose="020B0604020202020204" pitchFamily="34" charset="0"/>
                    <a:cs typeface="Arial" panose="020B0604020202020204" pitchFamily="34" charset="0"/>
                  </a:rPr>
                  <a:t>CloudFormation</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NodeJS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SonarLint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DeepSource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SonarQube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JetBrains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GitLab</a:t>
                </a:r>
                <a:endParaRPr lang="en-US" sz="800" dirty="0" smtClean="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BitBucket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Github</a:t>
                </a:r>
                <a:r>
                  <a:rPr lang="en-US" sz="800" dirty="0" smtClean="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Artifactory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ReSharper</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VSCode</a:t>
                </a:r>
                <a:endParaRPr lang="en-US" sz="800" dirty="0" smtClean="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smtClean="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VeraCode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TestComplete</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smtClean="0">
                    <a:latin typeface="Arial" panose="020B0604020202020204" pitchFamily="34" charset="0"/>
                    <a:cs typeface="Arial" panose="020B0604020202020204" pitchFamily="34" charset="0"/>
                  </a:rPr>
                  <a:t>Atlassian</a:t>
                </a:r>
                <a:r>
                  <a:rPr lang="en-US" sz="800" dirty="0" smtClean="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smtClean="0">
                <a:latin typeface="Arial" panose="020B0604020202020204" pitchFamily="34" charset="0"/>
                <a:cs typeface="Arial" panose="020B0604020202020204" pitchFamily="34" charset="0"/>
              </a:rPr>
              <a:t>DevSecOps</a:t>
            </a:r>
            <a:endParaRPr lang="en-GB" sz="2800" dirty="0" smtClean="0">
              <a:latin typeface="Arial" panose="020B0604020202020204" pitchFamily="34" charset="0"/>
              <a:cs typeface="Arial" panose="020B0604020202020204" pitchFamily="34" charset="0"/>
            </a:endParaRPr>
          </a:p>
          <a:p>
            <a:pPr algn="ctr"/>
            <a:r>
              <a:rPr lang="en-GB" sz="2800" dirty="0" smtClean="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2206661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46412" y="674457"/>
            <a:ext cx="5707294" cy="5707294"/>
            <a:chOff x="2447492" y="674457"/>
            <a:chExt cx="5707294" cy="570729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492" y="674457"/>
              <a:ext cx="5707294" cy="5707294"/>
            </a:xfrm>
            <a:prstGeom prst="rect">
              <a:avLst/>
            </a:prstGeom>
          </p:spPr>
        </p:pic>
        <p:sp>
          <p:nvSpPr>
            <p:cNvPr id="5" name="Rectangle 4"/>
            <p:cNvSpPr/>
            <p:nvPr/>
          </p:nvSpPr>
          <p:spPr>
            <a:xfrm>
              <a:off x="5176448" y="3111332"/>
              <a:ext cx="1005403" cy="646331"/>
            </a:xfrm>
            <a:prstGeom prst="rect">
              <a:avLst/>
            </a:prstGeom>
          </p:spPr>
          <p:txBody>
            <a:bodyPr wrap="none">
              <a:spAutoFit/>
            </a:bodyPr>
            <a:lstStyle/>
            <a:p>
              <a:r>
                <a:rPr lang="en-GB" sz="3600" b="1" dirty="0" smtClean="0">
                  <a:solidFill>
                    <a:srgbClr val="12273F"/>
                  </a:solidFill>
                  <a:latin typeface="Arial" panose="020B0604020202020204" pitchFamily="34" charset="0"/>
                  <a:cs typeface="Arial" panose="020B0604020202020204" pitchFamily="34" charset="0"/>
                </a:rPr>
                <a:t>Sec</a:t>
              </a:r>
              <a:endParaRPr lang="en-GB" sz="2400" b="1" dirty="0" smtClean="0">
                <a:solidFill>
                  <a:srgbClr val="12273F"/>
                </a:solidFill>
                <a:latin typeface="Arial" panose="020B0604020202020204" pitchFamily="34" charset="0"/>
                <a:cs typeface="Arial" panose="020B0604020202020204" pitchFamily="34" charset="0"/>
              </a:endParaRPr>
            </a:p>
          </p:txBody>
        </p:sp>
        <p:sp>
          <p:nvSpPr>
            <p:cNvPr id="13" name="Rectangle 12"/>
            <p:cNvSpPr/>
            <p:nvPr/>
          </p:nvSpPr>
          <p:spPr>
            <a:xfrm>
              <a:off x="3220139" y="3094705"/>
              <a:ext cx="1031051" cy="646331"/>
            </a:xfrm>
            <a:prstGeom prst="rect">
              <a:avLst/>
            </a:prstGeom>
          </p:spPr>
          <p:txBody>
            <a:bodyPr wrap="none">
              <a:spAutoFit/>
            </a:bodyPr>
            <a:lstStyle/>
            <a:p>
              <a:r>
                <a:rPr lang="en-GB" sz="3600" b="1" dirty="0" smtClean="0">
                  <a:solidFill>
                    <a:srgbClr val="12273F"/>
                  </a:solidFill>
                  <a:latin typeface="Arial" panose="020B0604020202020204" pitchFamily="34" charset="0"/>
                  <a:cs typeface="Arial" panose="020B0604020202020204" pitchFamily="34" charset="0"/>
                </a:rPr>
                <a:t>Dev</a:t>
              </a:r>
              <a:endParaRPr lang="en-GB" sz="2400" b="1" dirty="0" smtClean="0">
                <a:solidFill>
                  <a:srgbClr val="12273F"/>
                </a:solidFill>
                <a:latin typeface="Arial" panose="020B0604020202020204" pitchFamily="34" charset="0"/>
                <a:cs typeface="Arial" panose="020B0604020202020204" pitchFamily="34" charset="0"/>
              </a:endParaRPr>
            </a:p>
          </p:txBody>
        </p:sp>
        <p:sp>
          <p:nvSpPr>
            <p:cNvPr id="14" name="Rectangle 13"/>
            <p:cNvSpPr/>
            <p:nvPr/>
          </p:nvSpPr>
          <p:spPr>
            <a:xfrm>
              <a:off x="6331870" y="1406281"/>
              <a:ext cx="1082348" cy="646331"/>
            </a:xfrm>
            <a:prstGeom prst="rect">
              <a:avLst/>
            </a:prstGeom>
          </p:spPr>
          <p:txBody>
            <a:bodyPr wrap="none">
              <a:spAutoFit/>
            </a:bodyPr>
            <a:lstStyle/>
            <a:p>
              <a:r>
                <a:rPr lang="en-GB" sz="3600" b="1" dirty="0" smtClean="0">
                  <a:solidFill>
                    <a:srgbClr val="12273F"/>
                  </a:solidFill>
                  <a:latin typeface="Arial" panose="020B0604020202020204" pitchFamily="34" charset="0"/>
                  <a:cs typeface="Arial" panose="020B0604020202020204" pitchFamily="34" charset="0"/>
                </a:rPr>
                <a:t>Ops</a:t>
              </a:r>
              <a:endParaRPr lang="en-GB" sz="2400" b="1" dirty="0" smtClean="0">
                <a:solidFill>
                  <a:srgbClr val="12273F"/>
                </a:solidFill>
                <a:latin typeface="Arial" panose="020B0604020202020204" pitchFamily="34" charset="0"/>
                <a:cs typeface="Arial" panose="020B0604020202020204" pitchFamily="34" charset="0"/>
              </a:endParaRPr>
            </a:p>
          </p:txBody>
        </p:sp>
        <p:sp>
          <p:nvSpPr>
            <p:cNvPr id="15" name="Rectangle 14"/>
            <p:cNvSpPr/>
            <p:nvPr/>
          </p:nvSpPr>
          <p:spPr>
            <a:xfrm>
              <a:off x="5982736" y="4954163"/>
              <a:ext cx="1202573" cy="523220"/>
            </a:xfrm>
            <a:prstGeom prst="rect">
              <a:avLst/>
            </a:prstGeom>
          </p:spPr>
          <p:txBody>
            <a:bodyPr wrap="none">
              <a:spAutoFit/>
            </a:bodyPr>
            <a:lstStyle/>
            <a:p>
              <a:r>
                <a:rPr lang="en-GB" sz="2800" b="1" dirty="0" smtClean="0">
                  <a:solidFill>
                    <a:srgbClr val="12273F"/>
                  </a:solidFill>
                  <a:latin typeface="Arial" panose="020B0604020202020204" pitchFamily="34" charset="0"/>
                  <a:cs typeface="Arial" panose="020B0604020202020204" pitchFamily="34" charset="0"/>
                </a:rPr>
                <a:t>Cloud</a:t>
              </a:r>
              <a:endParaRPr lang="en-GB" b="1" dirty="0" smtClean="0">
                <a:solidFill>
                  <a:srgbClr val="12273F"/>
                </a:solidFill>
                <a:latin typeface="Arial" panose="020B0604020202020204" pitchFamily="34" charset="0"/>
                <a:cs typeface="Arial" panose="020B0604020202020204" pitchFamily="34" charset="0"/>
              </a:endParaRPr>
            </a:p>
          </p:txBody>
        </p:sp>
      </p:grpSp>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DevSecOpsWho</a:t>
            </a:r>
            <a:endParaRPr lang="en-GB"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236" y="2484315"/>
            <a:ext cx="2993068" cy="2993068"/>
          </a:xfrm>
          <a:prstGeom prst="rect">
            <a:avLst/>
          </a:prstGeom>
        </p:spPr>
      </p:pic>
      <p:sp>
        <p:nvSpPr>
          <p:cNvPr id="23" name="Rectangle 22"/>
          <p:cNvSpPr/>
          <p:nvPr/>
        </p:nvSpPr>
        <p:spPr>
          <a:xfrm>
            <a:off x="9080044" y="3699002"/>
            <a:ext cx="1327881" cy="461665"/>
          </a:xfrm>
          <a:prstGeom prst="rect">
            <a:avLst/>
          </a:prstGeom>
        </p:spPr>
        <p:txBody>
          <a:bodyPr wrap="square">
            <a:spAutoFit/>
          </a:bodyPr>
          <a:lstStyle/>
          <a:p>
            <a:r>
              <a:rPr lang="en-GB" sz="2400" b="1" dirty="0" smtClean="0">
                <a:solidFill>
                  <a:srgbClr val="12273F"/>
                </a:solidFill>
                <a:latin typeface="Arial" panose="020B0604020202020204" pitchFamily="34" charset="0"/>
                <a:cs typeface="Arial" panose="020B0604020202020204" pitchFamily="34" charset="0"/>
              </a:rPr>
              <a:t>Sec</a:t>
            </a:r>
          </a:p>
        </p:txBody>
      </p:sp>
      <p:sp>
        <p:nvSpPr>
          <p:cNvPr id="24" name="Rectangle 23"/>
          <p:cNvSpPr/>
          <p:nvPr/>
        </p:nvSpPr>
        <p:spPr>
          <a:xfrm>
            <a:off x="8154786" y="3757663"/>
            <a:ext cx="561927" cy="338554"/>
          </a:xfrm>
          <a:prstGeom prst="rect">
            <a:avLst/>
          </a:prstGeom>
        </p:spPr>
        <p:txBody>
          <a:bodyPr wrap="square">
            <a:spAutoFit/>
          </a:bodyPr>
          <a:lstStyle/>
          <a:p>
            <a:r>
              <a:rPr lang="en-GB" sz="1600" b="1" dirty="0" smtClean="0">
                <a:solidFill>
                  <a:srgbClr val="12273F"/>
                </a:solidFill>
                <a:latin typeface="Arial" panose="020B0604020202020204" pitchFamily="34" charset="0"/>
                <a:cs typeface="Arial" panose="020B0604020202020204" pitchFamily="34" charset="0"/>
              </a:rPr>
              <a:t>Dev</a:t>
            </a:r>
            <a:endParaRPr lang="en-GB" sz="500" b="1" dirty="0" smtClean="0">
              <a:solidFill>
                <a:srgbClr val="12273F"/>
              </a:solidFill>
              <a:latin typeface="Arial" panose="020B0604020202020204" pitchFamily="34" charset="0"/>
              <a:cs typeface="Arial" panose="020B0604020202020204" pitchFamily="34" charset="0"/>
            </a:endParaRPr>
          </a:p>
        </p:txBody>
      </p:sp>
      <p:sp>
        <p:nvSpPr>
          <p:cNvPr id="25" name="Rectangle 24"/>
          <p:cNvSpPr/>
          <p:nvPr/>
        </p:nvSpPr>
        <p:spPr>
          <a:xfrm>
            <a:off x="9720171" y="2846708"/>
            <a:ext cx="1270530" cy="400110"/>
          </a:xfrm>
          <a:prstGeom prst="rect">
            <a:avLst/>
          </a:prstGeom>
        </p:spPr>
        <p:txBody>
          <a:bodyPr wrap="square">
            <a:spAutoFit/>
          </a:bodyPr>
          <a:lstStyle/>
          <a:p>
            <a:r>
              <a:rPr lang="en-GB" sz="2000" b="1" dirty="0" smtClean="0">
                <a:solidFill>
                  <a:srgbClr val="12273F"/>
                </a:solidFill>
                <a:latin typeface="Arial" panose="020B0604020202020204" pitchFamily="34" charset="0"/>
                <a:cs typeface="Arial" panose="020B0604020202020204" pitchFamily="34" charset="0"/>
              </a:rPr>
              <a:t>Ops</a:t>
            </a:r>
            <a:endParaRPr lang="en-GB" sz="2400" b="1" dirty="0" smtClean="0">
              <a:solidFill>
                <a:srgbClr val="12273F"/>
              </a:solidFill>
              <a:latin typeface="Arial" panose="020B0604020202020204" pitchFamily="34" charset="0"/>
              <a:cs typeface="Arial" panose="020B0604020202020204" pitchFamily="34" charset="0"/>
            </a:endParaRPr>
          </a:p>
        </p:txBody>
      </p:sp>
      <p:sp>
        <p:nvSpPr>
          <p:cNvPr id="26" name="Rectangle 25"/>
          <p:cNvSpPr/>
          <p:nvPr/>
        </p:nvSpPr>
        <p:spPr>
          <a:xfrm>
            <a:off x="11282480" y="6764021"/>
            <a:ext cx="455733" cy="2246769"/>
          </a:xfrm>
          <a:prstGeom prst="rect">
            <a:avLst/>
          </a:prstGeom>
        </p:spPr>
        <p:txBody>
          <a:bodyPr wrap="square">
            <a:spAutoFit/>
          </a:bodyPr>
          <a:lstStyle/>
          <a:p>
            <a:r>
              <a:rPr lang="en-GB" sz="2800" b="1" dirty="0" smtClean="0">
                <a:solidFill>
                  <a:srgbClr val="12273F"/>
                </a:solidFill>
                <a:latin typeface="Arial" panose="020B0604020202020204" pitchFamily="34" charset="0"/>
                <a:cs typeface="Arial" panose="020B0604020202020204" pitchFamily="34" charset="0"/>
              </a:rPr>
              <a:t>Cloud</a:t>
            </a:r>
            <a:endParaRPr lang="en-GB" b="1" dirty="0" smtClean="0">
              <a:solidFill>
                <a:srgbClr val="12273F"/>
              </a:solidFill>
              <a:latin typeface="Arial" panose="020B0604020202020204" pitchFamily="34" charset="0"/>
              <a:cs typeface="Arial" panose="020B0604020202020204" pitchFamily="34" charset="0"/>
            </a:endParaRPr>
          </a:p>
        </p:txBody>
      </p:sp>
      <p:sp>
        <p:nvSpPr>
          <p:cNvPr id="27" name="Rectangle 26"/>
          <p:cNvSpPr/>
          <p:nvPr/>
        </p:nvSpPr>
        <p:spPr>
          <a:xfrm>
            <a:off x="8579829" y="4842893"/>
            <a:ext cx="1327881" cy="461665"/>
          </a:xfrm>
          <a:prstGeom prst="rect">
            <a:avLst/>
          </a:prstGeom>
        </p:spPr>
        <p:txBody>
          <a:bodyPr wrap="square">
            <a:spAutoFit/>
          </a:bodyPr>
          <a:lstStyle/>
          <a:p>
            <a:r>
              <a:rPr lang="en-GB" sz="2400" b="1" dirty="0" smtClean="0">
                <a:solidFill>
                  <a:srgbClr val="12273F"/>
                </a:solidFill>
                <a:latin typeface="Arial" panose="020B0604020202020204" pitchFamily="34" charset="0"/>
                <a:cs typeface="Arial" panose="020B0604020202020204" pitchFamily="34" charset="0"/>
              </a:rPr>
              <a:t>RT2</a:t>
            </a:r>
          </a:p>
        </p:txBody>
      </p:sp>
      <p:sp>
        <p:nvSpPr>
          <p:cNvPr id="28" name="Rectangle 27"/>
          <p:cNvSpPr/>
          <p:nvPr/>
        </p:nvSpPr>
        <p:spPr>
          <a:xfrm>
            <a:off x="9360806" y="4598108"/>
            <a:ext cx="1093807" cy="523220"/>
          </a:xfrm>
          <a:prstGeom prst="rect">
            <a:avLst/>
          </a:prstGeom>
        </p:spPr>
        <p:txBody>
          <a:bodyPr wrap="square">
            <a:spAutoFit/>
          </a:bodyPr>
          <a:lstStyle/>
          <a:p>
            <a:pPr algn="ctr"/>
            <a:r>
              <a:rPr lang="en-GB" sz="1400" b="1" dirty="0" smtClean="0">
                <a:solidFill>
                  <a:srgbClr val="12273F"/>
                </a:solidFill>
                <a:latin typeface="Arial" panose="020B0604020202020204" pitchFamily="34" charset="0"/>
                <a:cs typeface="Arial" panose="020B0604020202020204" pitchFamily="34" charset="0"/>
              </a:rPr>
              <a:t>On</a:t>
            </a:r>
          </a:p>
          <a:p>
            <a:pPr algn="ctr"/>
            <a:r>
              <a:rPr lang="en-GB" sz="1400" b="1" dirty="0" err="1" smtClean="0">
                <a:solidFill>
                  <a:srgbClr val="12273F"/>
                </a:solidFill>
                <a:latin typeface="Arial" panose="020B0604020202020204" pitchFamily="34" charset="0"/>
                <a:cs typeface="Arial" panose="020B0604020202020204" pitchFamily="34" charset="0"/>
              </a:rPr>
              <a:t>Prem</a:t>
            </a:r>
            <a:endParaRPr lang="en-GB" sz="400" b="1" dirty="0" smtClean="0">
              <a:solidFill>
                <a:srgbClr val="12273F"/>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1284" y="3484957"/>
            <a:ext cx="926090" cy="926090"/>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flipV="1">
            <a:off x="5891536" y="3246926"/>
            <a:ext cx="926090" cy="926090"/>
          </a:xfrm>
          <a:prstGeom prst="rect">
            <a:avLst/>
          </a:prstGeom>
        </p:spPr>
      </p:pic>
      <p:pic>
        <p:nvPicPr>
          <p:cNvPr id="31" name="Picture 30"/>
          <p:cNvPicPr>
            <a:picLocks noChangeAspect="1"/>
          </p:cNvPicPr>
          <p:nvPr/>
        </p:nvPicPr>
        <p:blipFill>
          <a:blip r:embed="rId5"/>
          <a:stretch>
            <a:fillRect/>
          </a:stretch>
        </p:blipFill>
        <p:spPr>
          <a:xfrm>
            <a:off x="1071872" y="4299699"/>
            <a:ext cx="1468666" cy="1832148"/>
          </a:xfrm>
          <a:prstGeom prst="rect">
            <a:avLst/>
          </a:prstGeom>
        </p:spPr>
      </p:pic>
      <p:pic>
        <p:nvPicPr>
          <p:cNvPr id="32" name="Picture 31"/>
          <p:cNvPicPr>
            <a:picLocks noChangeAspect="1"/>
          </p:cNvPicPr>
          <p:nvPr/>
        </p:nvPicPr>
        <p:blipFill>
          <a:blip r:embed="rId6"/>
          <a:stretch>
            <a:fillRect/>
          </a:stretch>
        </p:blipFill>
        <p:spPr>
          <a:xfrm>
            <a:off x="7690670" y="4361614"/>
            <a:ext cx="824228" cy="1708317"/>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70837" y="719857"/>
            <a:ext cx="3274763" cy="1617167"/>
          </a:xfrm>
          <a:prstGeom prst="rect">
            <a:avLst/>
          </a:prstGeom>
        </p:spPr>
      </p:pic>
    </p:spTree>
    <p:extLst>
      <p:ext uri="{BB962C8B-B14F-4D97-AF65-F5344CB8AC3E}">
        <p14:creationId xmlns:p14="http://schemas.microsoft.com/office/powerpoint/2010/main" val="2571308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DevSecOpsWhen</a:t>
            </a:r>
            <a:endParaRPr lang="en-GB" dirty="0"/>
          </a:p>
        </p:txBody>
      </p:sp>
      <p:pic>
        <p:nvPicPr>
          <p:cNvPr id="2050" name="Picture 2" descr="4466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005" y="1669459"/>
            <a:ext cx="3775005" cy="377500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5221469" y="206282"/>
            <a:ext cx="6048464" cy="6175469"/>
            <a:chOff x="3442545" y="232134"/>
            <a:chExt cx="6048464" cy="6175469"/>
          </a:xfrm>
        </p:grpSpPr>
        <p:pic>
          <p:nvPicPr>
            <p:cNvPr id="2052" name="Picture 4" descr="Microsoft - Free logo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3625" y="4189345"/>
              <a:ext cx="667384" cy="6673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icons-png.flaticon.com/512/732/7322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3211" y="5677322"/>
              <a:ext cx="567632" cy="5676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cdn-icons-png.flaticon.com/512/361/36199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21187" y="5632152"/>
              <a:ext cx="775451" cy="7754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cdn-icons-png.flaticon.com/512/882/88270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1622" y="948238"/>
              <a:ext cx="1390737" cy="13907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3442545" y="232134"/>
              <a:ext cx="5876024" cy="5876024"/>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32913" y="1236032"/>
              <a:ext cx="1236926" cy="1236926"/>
            </a:xfrm>
            <a:prstGeom prst="rect">
              <a:avLst/>
            </a:prstGeom>
          </p:spPr>
        </p:pic>
      </p:grpSp>
    </p:spTree>
    <p:extLst>
      <p:ext uri="{BB962C8B-B14F-4D97-AF65-F5344CB8AC3E}">
        <p14:creationId xmlns:p14="http://schemas.microsoft.com/office/powerpoint/2010/main" val="2931647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4" name="Footer Placeholder 3"/>
          <p:cNvSpPr>
            <a:spLocks noGrp="1"/>
          </p:cNvSpPr>
          <p:nvPr>
            <p:ph type="ftr" sz="quarter" idx="11"/>
          </p:nvPr>
        </p:nvSpPr>
        <p:spPr/>
        <p:txBody>
          <a:bodyPr/>
          <a:lstStyle/>
          <a:p>
            <a:r>
              <a:rPr lang="en-GB" smtClean="0"/>
              <a:t>Document classification: GREEN</a:t>
            </a:r>
            <a:endParaRPr lang="en-GB"/>
          </a:p>
        </p:txBody>
      </p:sp>
    </p:spTree>
    <p:extLst>
      <p:ext uri="{BB962C8B-B14F-4D97-AF65-F5344CB8AC3E}">
        <p14:creationId xmlns:p14="http://schemas.microsoft.com/office/powerpoint/2010/main" val="2819155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Who’s this talking to me now?</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7" y="3451053"/>
            <a:ext cx="2454219" cy="814023"/>
          </a:xfrm>
          <a:prstGeom prst="rect">
            <a:avLst/>
          </a:prstGeom>
        </p:spPr>
      </p:pic>
      <p:pic>
        <p:nvPicPr>
          <p:cNvPr id="6" name="Picture 5"/>
          <p:cNvPicPr>
            <a:picLocks noChangeAspect="1"/>
          </p:cNvPicPr>
          <p:nvPr/>
        </p:nvPicPr>
        <p:blipFill>
          <a:blip r:embed="rId4"/>
          <a:stretch>
            <a:fillRect/>
          </a:stretch>
        </p:blipFill>
        <p:spPr>
          <a:xfrm>
            <a:off x="8965768" y="1453199"/>
            <a:ext cx="2454219" cy="975988"/>
          </a:xfrm>
          <a:prstGeom prst="rect">
            <a:avLst/>
          </a:prstGeom>
        </p:spPr>
      </p:pic>
      <p:pic>
        <p:nvPicPr>
          <p:cNvPr id="7" name="Picture 6"/>
          <p:cNvPicPr>
            <a:picLocks noChangeAspect="1"/>
          </p:cNvPicPr>
          <p:nvPr/>
        </p:nvPicPr>
        <p:blipFill>
          <a:blip r:embed="rId5"/>
          <a:stretch>
            <a:fillRect/>
          </a:stretch>
        </p:blipFill>
        <p:spPr>
          <a:xfrm>
            <a:off x="8965767" y="2562881"/>
            <a:ext cx="2457143" cy="752381"/>
          </a:xfrm>
          <a:prstGeom prst="rect">
            <a:avLst/>
          </a:prstGeom>
        </p:spPr>
      </p:pic>
      <p:pic>
        <p:nvPicPr>
          <p:cNvPr id="8" name="Picture 7"/>
          <p:cNvPicPr>
            <a:picLocks noChangeAspect="1"/>
          </p:cNvPicPr>
          <p:nvPr/>
        </p:nvPicPr>
        <p:blipFill>
          <a:blip r:embed="rId6"/>
          <a:stretch>
            <a:fillRect/>
          </a:stretch>
        </p:blipFill>
        <p:spPr>
          <a:xfrm>
            <a:off x="8965766" y="4400867"/>
            <a:ext cx="2454219" cy="730108"/>
          </a:xfrm>
          <a:prstGeom prst="rect">
            <a:avLst/>
          </a:prstGeom>
        </p:spPr>
      </p:pic>
      <p:pic>
        <p:nvPicPr>
          <p:cNvPr id="9" name="Picture 8"/>
          <p:cNvPicPr>
            <a:picLocks noChangeAspect="1"/>
          </p:cNvPicPr>
          <p:nvPr/>
        </p:nvPicPr>
        <p:blipFill>
          <a:blip r:embed="rId7"/>
          <a:stretch>
            <a:fillRect/>
          </a:stretch>
        </p:blipFill>
        <p:spPr>
          <a:xfrm>
            <a:off x="7233214" y="3612051"/>
            <a:ext cx="1124091" cy="1500555"/>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831271"/>
          </a:xfrm>
          <a:prstGeom prst="rect">
            <a:avLst/>
          </a:prstGeom>
          <a:noFill/>
        </p:spPr>
        <p:txBody>
          <a:bodyPr wrap="square" rtlCol="0">
            <a:spAutoFit/>
          </a:bodyPr>
          <a:lstStyle/>
          <a:p>
            <a:r>
              <a:rPr lang="en-GB" sz="3200" b="1" dirty="0" smtClean="0">
                <a:latin typeface="Arial" panose="020B0604020202020204" pitchFamily="34" charset="0"/>
                <a:cs typeface="Arial" panose="020B0604020202020204" pitchFamily="34" charset="0"/>
              </a:rPr>
              <a:t>Vincent King</a:t>
            </a:r>
          </a:p>
          <a:p>
            <a:endParaRPr lang="en-GB" sz="900" b="1"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Senior Cyber Analyst</a:t>
            </a:r>
          </a:p>
          <a:p>
            <a:r>
              <a:rPr lang="en-GB" dirty="0" smtClean="0">
                <a:latin typeface="Arial" panose="020B0604020202020204" pitchFamily="34" charset="0"/>
                <a:cs typeface="Arial" panose="020B0604020202020204" pitchFamily="34" charset="0"/>
              </a:rPr>
              <a:t>Head of </a:t>
            </a:r>
            <a:r>
              <a:rPr lang="en-GB" dirty="0" err="1" smtClean="0">
                <a:latin typeface="Arial" panose="020B0604020202020204" pitchFamily="34" charset="0"/>
                <a:cs typeface="Arial" panose="020B0604020202020204" pitchFamily="34" charset="0"/>
              </a:rPr>
              <a:t>DevSecOps</a:t>
            </a:r>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Bank of England</a:t>
            </a:r>
          </a:p>
          <a:p>
            <a:r>
              <a:rPr lang="en-GB" dirty="0" smtClean="0">
                <a:latin typeface="Arial" panose="020B0604020202020204" pitchFamily="34" charset="0"/>
                <a:cs typeface="Arial" panose="020B0604020202020204" pitchFamily="34" charset="0"/>
                <a:hlinkClick r:id="rId9"/>
              </a:rPr>
              <a:t>Vincent.king@bankofengland.co.uk</a:t>
            </a:r>
            <a:endParaRPr lang="en-GB" dirty="0">
              <a:latin typeface="Arial" panose="020B0604020202020204" pitchFamily="34" charset="0"/>
              <a:cs typeface="Arial" panose="020B0604020202020204" pitchFamily="34" charset="0"/>
            </a:endParaRPr>
          </a:p>
        </p:txBody>
      </p:sp>
      <p:sp>
        <p:nvSpPr>
          <p:cNvPr id="13" name="TextBox 12"/>
          <p:cNvSpPr txBox="1"/>
          <p:nvPr/>
        </p:nvSpPr>
        <p:spPr>
          <a:xfrm>
            <a:off x="509666" y="3976506"/>
            <a:ext cx="5181227" cy="1200329"/>
          </a:xfrm>
          <a:prstGeom prst="rect">
            <a:avLst/>
          </a:prstGeom>
          <a:noFill/>
        </p:spPr>
        <p:txBody>
          <a:bodyPr wrap="none" rtlCol="0">
            <a:spAutoFit/>
          </a:bodyPr>
          <a:lstStyle/>
          <a:p>
            <a:r>
              <a:rPr lang="en-GB" dirty="0" smtClean="0">
                <a:latin typeface="Arial" panose="020B0604020202020204" pitchFamily="34" charset="0"/>
                <a:cs typeface="Arial" panose="020B0604020202020204" pitchFamily="34" charset="0"/>
              </a:rPr>
              <a:t>Reformed Developer</a:t>
            </a:r>
          </a:p>
          <a:p>
            <a:r>
              <a:rPr lang="en-GB" dirty="0" smtClean="0">
                <a:latin typeface="Arial" panose="020B0604020202020204" pitchFamily="34" charset="0"/>
                <a:cs typeface="Arial" panose="020B0604020202020204" pitchFamily="34" charset="0"/>
              </a:rPr>
              <a:t>Secure Coding Subject Matter Expert</a:t>
            </a:r>
          </a:p>
          <a:p>
            <a:r>
              <a:rPr lang="en-GB" dirty="0" smtClean="0">
                <a:latin typeface="Arial" panose="020B0604020202020204" pitchFamily="34" charset="0"/>
                <a:cs typeface="Arial" panose="020B0604020202020204" pitchFamily="34" charset="0"/>
              </a:rPr>
              <a:t>Qualys Certified Specialist</a:t>
            </a:r>
          </a:p>
          <a:p>
            <a:r>
              <a:rPr lang="en-GB" dirty="0" smtClean="0">
                <a:latin typeface="Arial" panose="020B0604020202020204" pitchFamily="34" charset="0"/>
                <a:cs typeface="Arial" panose="020B0604020202020204" pitchFamily="34" charset="0"/>
              </a:rPr>
              <a:t>(ISC)</a:t>
            </a:r>
            <a:r>
              <a:rPr lang="en-GB" baseline="30000" dirty="0" smtClean="0">
                <a:latin typeface="Arial" panose="020B0604020202020204" pitchFamily="34" charset="0"/>
                <a:cs typeface="Arial" panose="020B0604020202020204" pitchFamily="34" charset="0"/>
              </a:rPr>
              <a:t>2</a:t>
            </a:r>
            <a:r>
              <a:rPr lang="en-GB" dirty="0" smtClean="0">
                <a:latin typeface="Arial" panose="020B0604020202020204" pitchFamily="34" charset="0"/>
                <a:cs typeface="Arial" panose="020B0604020202020204" pitchFamily="34" charset="0"/>
              </a:rPr>
              <a:t> Certified Information Security Professional</a:t>
            </a:r>
          </a:p>
        </p:txBody>
      </p:sp>
      <p:grpSp>
        <p:nvGrpSpPr>
          <p:cNvPr id="16" name="Group 15"/>
          <p:cNvGrpSpPr/>
          <p:nvPr/>
        </p:nvGrpSpPr>
        <p:grpSpPr>
          <a:xfrm>
            <a:off x="4725257" y="5624928"/>
            <a:ext cx="2437703" cy="388663"/>
            <a:chOff x="3312093" y="5583419"/>
            <a:chExt cx="2437703" cy="388663"/>
          </a:xfrm>
        </p:grpSpPr>
        <p:sp>
          <p:nvSpPr>
            <p:cNvPr id="14" name="Rectangle 13"/>
            <p:cNvSpPr/>
            <p:nvPr/>
          </p:nvSpPr>
          <p:spPr>
            <a:xfrm>
              <a:off x="3696990" y="5583419"/>
              <a:ext cx="2052806" cy="369332"/>
            </a:xfrm>
            <a:prstGeom prst="rect">
              <a:avLst/>
            </a:prstGeom>
          </p:spPr>
          <p:txBody>
            <a:bodyPr wrap="none">
              <a:spAutoFit/>
            </a:bodyPr>
            <a:lstStyle/>
            <a:p>
              <a:r>
                <a:rPr lang="en-GB" dirty="0" err="1" smtClean="0">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1028" name="Picture 4" descr="Linkedin free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12093" y="5587185"/>
              <a:ext cx="384897" cy="38489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spTree>
    <p:extLst>
      <p:ext uri="{BB962C8B-B14F-4D97-AF65-F5344CB8AC3E}">
        <p14:creationId xmlns:p14="http://schemas.microsoft.com/office/powerpoint/2010/main" val="2017559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p:txBody>
          <a:bodyPr/>
          <a:lstStyle/>
          <a:p>
            <a:r>
              <a:rPr lang="en-GB" sz="3400" b="1" dirty="0" smtClean="0"/>
              <a:t>C</a:t>
            </a:r>
            <a:r>
              <a:rPr lang="en-GB" sz="3400" dirty="0" smtClean="0">
                <a:solidFill>
                  <a:schemeClr val="bg2">
                    <a:lumMod val="50000"/>
                  </a:schemeClr>
                </a:solidFill>
              </a:rPr>
              <a:t>ulture: people come first</a:t>
            </a:r>
          </a:p>
          <a:p>
            <a:r>
              <a:rPr lang="en-GB" sz="3400" b="1" dirty="0" smtClean="0"/>
              <a:t>A</a:t>
            </a:r>
            <a:r>
              <a:rPr lang="en-GB" sz="3400" dirty="0" smtClean="0">
                <a:solidFill>
                  <a:schemeClr val="bg2">
                    <a:lumMod val="50000"/>
                  </a:schemeClr>
                </a:solidFill>
              </a:rPr>
              <a:t>utomation: rely on tools for efficiency and repeatability</a:t>
            </a:r>
          </a:p>
          <a:p>
            <a:r>
              <a:rPr lang="en-GB" sz="3400" b="1" dirty="0" smtClean="0"/>
              <a:t>L</a:t>
            </a:r>
            <a:r>
              <a:rPr lang="en-GB" sz="3400" dirty="0" smtClean="0">
                <a:solidFill>
                  <a:schemeClr val="bg2">
                    <a:lumMod val="50000"/>
                  </a:schemeClr>
                </a:solidFill>
              </a:rPr>
              <a:t>ean: apply Lean engineering practices to continuously learn and improve</a:t>
            </a:r>
          </a:p>
          <a:p>
            <a:r>
              <a:rPr lang="en-GB" sz="3400" b="1" dirty="0" smtClean="0"/>
              <a:t>M</a:t>
            </a:r>
            <a:r>
              <a:rPr lang="en-GB" sz="3400" dirty="0" smtClean="0">
                <a:solidFill>
                  <a:schemeClr val="bg2">
                    <a:lumMod val="50000"/>
                  </a:schemeClr>
                </a:solidFill>
              </a:rPr>
              <a:t>easurement: use data to drive decisions and improvements</a:t>
            </a:r>
          </a:p>
          <a:p>
            <a:r>
              <a:rPr lang="en-GB" sz="3400" b="1" dirty="0" smtClean="0"/>
              <a:t>S</a:t>
            </a:r>
            <a:r>
              <a:rPr lang="en-GB" sz="3400" dirty="0" smtClean="0">
                <a:solidFill>
                  <a:schemeClr val="bg2">
                    <a:lumMod val="50000"/>
                  </a:schemeClr>
                </a:solidFill>
              </a:rPr>
              <a:t>haring: share ideas, information, and goals across silos</a:t>
            </a:r>
            <a:endParaRPr lang="en-GB" sz="3400" dirty="0">
              <a:solidFill>
                <a:schemeClr val="bg2">
                  <a:lumMod val="50000"/>
                </a:schemeClr>
              </a:solidFill>
            </a:endParaRPr>
          </a:p>
        </p:txBody>
      </p:sp>
      <p:sp>
        <p:nvSpPr>
          <p:cNvPr id="4" name="Title 3"/>
          <p:cNvSpPr>
            <a:spLocks noGrp="1"/>
          </p:cNvSpPr>
          <p:nvPr>
            <p:ph type="title"/>
          </p:nvPr>
        </p:nvSpPr>
        <p:spPr/>
        <p:txBody>
          <a:bodyPr/>
          <a:lstStyle/>
          <a:p>
            <a:r>
              <a:rPr lang="en-GB" dirty="0" smtClean="0"/>
              <a:t>What is CALMS?</a:t>
            </a:r>
            <a:endParaRPr lang="en-GB" dirty="0"/>
          </a:p>
        </p:txBody>
      </p:sp>
    </p:spTree>
    <p:extLst>
      <p:ext uri="{BB962C8B-B14F-4D97-AF65-F5344CB8AC3E}">
        <p14:creationId xmlns:p14="http://schemas.microsoft.com/office/powerpoint/2010/main" val="125095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p:txBody>
          <a:bodyPr/>
          <a:lstStyle/>
          <a:p>
            <a:endParaRPr lang="en-GB" dirty="0"/>
          </a:p>
        </p:txBody>
      </p:sp>
      <p:sp>
        <p:nvSpPr>
          <p:cNvPr id="4" name="Title 3"/>
          <p:cNvSpPr>
            <a:spLocks noGrp="1"/>
          </p:cNvSpPr>
          <p:nvPr>
            <p:ph type="title"/>
          </p:nvPr>
        </p:nvSpPr>
        <p:spPr/>
        <p:txBody>
          <a:bodyPr/>
          <a:lstStyle/>
          <a:p>
            <a:r>
              <a:rPr lang="en-GB" dirty="0" smtClean="0"/>
              <a:t>C is for Culture</a:t>
            </a:r>
            <a:endParaRPr lang="en-GB" dirty="0"/>
          </a:p>
        </p:txBody>
      </p:sp>
    </p:spTree>
    <p:extLst>
      <p:ext uri="{BB962C8B-B14F-4D97-AF65-F5344CB8AC3E}">
        <p14:creationId xmlns:p14="http://schemas.microsoft.com/office/powerpoint/2010/main" val="133512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p:txBody>
          <a:bodyPr/>
          <a:lstStyle/>
          <a:p>
            <a:r>
              <a:rPr lang="en-GB" dirty="0" smtClean="0"/>
              <a:t>Everything as code</a:t>
            </a:r>
          </a:p>
          <a:p>
            <a:endParaRPr lang="en-GB" dirty="0"/>
          </a:p>
          <a:p>
            <a:pPr marL="0" indent="0">
              <a:buNone/>
            </a:pPr>
            <a:r>
              <a:rPr lang="en-GB" dirty="0" smtClean="0"/>
              <a:t>Images:</a:t>
            </a:r>
          </a:p>
          <a:p>
            <a:pPr marL="0" indent="0">
              <a:buNone/>
            </a:pPr>
            <a:r>
              <a:rPr lang="en-GB" dirty="0" smtClean="0"/>
              <a:t>Infrastructure</a:t>
            </a:r>
          </a:p>
          <a:p>
            <a:pPr marL="0" indent="0">
              <a:buNone/>
            </a:pPr>
            <a:r>
              <a:rPr lang="en-GB" dirty="0" smtClean="0"/>
              <a:t>Policy</a:t>
            </a:r>
          </a:p>
          <a:p>
            <a:pPr marL="0" indent="0">
              <a:buNone/>
            </a:pPr>
            <a:r>
              <a:rPr lang="en-GB" dirty="0" smtClean="0"/>
              <a:t>Compliance</a:t>
            </a:r>
          </a:p>
          <a:p>
            <a:pPr marL="0" indent="0">
              <a:buNone/>
            </a:pPr>
            <a:r>
              <a:rPr lang="en-GB" dirty="0" smtClean="0"/>
              <a:t>Access to third party artefacts</a:t>
            </a:r>
            <a:endParaRPr lang="en-GB" dirty="0"/>
          </a:p>
        </p:txBody>
      </p:sp>
      <p:sp>
        <p:nvSpPr>
          <p:cNvPr id="4" name="Title 3"/>
          <p:cNvSpPr>
            <a:spLocks noGrp="1"/>
          </p:cNvSpPr>
          <p:nvPr>
            <p:ph type="title"/>
          </p:nvPr>
        </p:nvSpPr>
        <p:spPr/>
        <p:txBody>
          <a:bodyPr/>
          <a:lstStyle/>
          <a:p>
            <a:r>
              <a:rPr lang="en-GB" dirty="0" smtClean="0"/>
              <a:t>A is for Automation</a:t>
            </a:r>
            <a:endParaRPr lang="en-GB" dirty="0"/>
          </a:p>
        </p:txBody>
      </p:sp>
    </p:spTree>
    <p:extLst>
      <p:ext uri="{BB962C8B-B14F-4D97-AF65-F5344CB8AC3E}">
        <p14:creationId xmlns:p14="http://schemas.microsoft.com/office/powerpoint/2010/main" val="167822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p:txBody>
          <a:bodyPr/>
          <a:lstStyle/>
          <a:p>
            <a:endParaRPr lang="en-GB" dirty="0"/>
          </a:p>
        </p:txBody>
      </p:sp>
      <p:sp>
        <p:nvSpPr>
          <p:cNvPr id="4" name="Title 3"/>
          <p:cNvSpPr>
            <a:spLocks noGrp="1"/>
          </p:cNvSpPr>
          <p:nvPr>
            <p:ph type="title"/>
          </p:nvPr>
        </p:nvSpPr>
        <p:spPr/>
        <p:txBody>
          <a:bodyPr/>
          <a:lstStyle/>
          <a:p>
            <a:r>
              <a:rPr lang="en-GB" dirty="0" smtClean="0"/>
              <a:t>L is for Lean</a:t>
            </a:r>
            <a:endParaRPr lang="en-GB" dirty="0"/>
          </a:p>
        </p:txBody>
      </p:sp>
    </p:spTree>
    <p:extLst>
      <p:ext uri="{BB962C8B-B14F-4D97-AF65-F5344CB8AC3E}">
        <p14:creationId xmlns:p14="http://schemas.microsoft.com/office/powerpoint/2010/main" val="358716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p:txBody>
          <a:bodyPr/>
          <a:lstStyle/>
          <a:p>
            <a:endParaRPr lang="en-GB" dirty="0"/>
          </a:p>
        </p:txBody>
      </p:sp>
      <p:sp>
        <p:nvSpPr>
          <p:cNvPr id="4" name="Title 3"/>
          <p:cNvSpPr>
            <a:spLocks noGrp="1"/>
          </p:cNvSpPr>
          <p:nvPr>
            <p:ph type="title"/>
          </p:nvPr>
        </p:nvSpPr>
        <p:spPr/>
        <p:txBody>
          <a:bodyPr/>
          <a:lstStyle/>
          <a:p>
            <a:r>
              <a:rPr lang="en-GB" dirty="0"/>
              <a:t>M</a:t>
            </a:r>
            <a:r>
              <a:rPr lang="en-GB" dirty="0" smtClean="0"/>
              <a:t> is for Measurement</a:t>
            </a:r>
            <a:endParaRPr lang="en-GB" dirty="0"/>
          </a:p>
        </p:txBody>
      </p:sp>
    </p:spTree>
    <p:extLst>
      <p:ext uri="{BB962C8B-B14F-4D97-AF65-F5344CB8AC3E}">
        <p14:creationId xmlns:p14="http://schemas.microsoft.com/office/powerpoint/2010/main" val="21058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3" name="Text Placeholder 2"/>
          <p:cNvSpPr>
            <a:spLocks noGrp="1"/>
          </p:cNvSpPr>
          <p:nvPr>
            <p:ph type="body" sz="quarter" idx="13"/>
          </p:nvPr>
        </p:nvSpPr>
        <p:spPr/>
        <p:txBody>
          <a:bodyPr/>
          <a:lstStyle/>
          <a:p>
            <a:endParaRPr lang="en-GB" dirty="0"/>
          </a:p>
        </p:txBody>
      </p:sp>
      <p:sp>
        <p:nvSpPr>
          <p:cNvPr id="4" name="Title 3"/>
          <p:cNvSpPr>
            <a:spLocks noGrp="1"/>
          </p:cNvSpPr>
          <p:nvPr>
            <p:ph type="title"/>
          </p:nvPr>
        </p:nvSpPr>
        <p:spPr/>
        <p:txBody>
          <a:bodyPr/>
          <a:lstStyle/>
          <a:p>
            <a:r>
              <a:rPr lang="en-GB" dirty="0" smtClean="0"/>
              <a:t>S is for Sharing</a:t>
            </a:r>
            <a:endParaRPr lang="en-GB" dirty="0"/>
          </a:p>
        </p:txBody>
      </p:sp>
    </p:spTree>
    <p:extLst>
      <p:ext uri="{BB962C8B-B14F-4D97-AF65-F5344CB8AC3E}">
        <p14:creationId xmlns:p14="http://schemas.microsoft.com/office/powerpoint/2010/main" val="411749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a:t>
            </a:r>
            <a:r>
              <a:rPr lang="en-GB" dirty="0" err="1" smtClean="0"/>
              <a:t>DevSecOpsWhat</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336953" y="960897"/>
            <a:ext cx="5050589" cy="50505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4460" y="3826048"/>
            <a:ext cx="1523689" cy="1523689"/>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6652" y="1514392"/>
            <a:ext cx="1519280" cy="151928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6343" y="2374686"/>
            <a:ext cx="1123860" cy="114963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4686" y="3479635"/>
            <a:ext cx="1123860" cy="1149636"/>
          </a:xfrm>
          <a:prstGeom prst="rect">
            <a:avLst/>
          </a:prstGeom>
        </p:spPr>
      </p:pic>
    </p:spTree>
    <p:extLst>
      <p:ext uri="{BB962C8B-B14F-4D97-AF65-F5344CB8AC3E}">
        <p14:creationId xmlns:p14="http://schemas.microsoft.com/office/powerpoint/2010/main" val="6149141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7495</TotalTime>
  <Words>2147</Words>
  <Application>Microsoft Office PowerPoint</Application>
  <PresentationFormat>Widescreen</PresentationFormat>
  <Paragraphs>361</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Bank LINKS Template</vt:lpstr>
      <vt:lpstr>PowerPoint Presentation</vt:lpstr>
      <vt:lpstr>Who’s this talking to me now?</vt:lpstr>
      <vt:lpstr>What is CALMS?</vt:lpstr>
      <vt:lpstr>C is for Culture</vt:lpstr>
      <vt:lpstr>A is for Automation</vt:lpstr>
      <vt:lpstr>L is for Lean</vt:lpstr>
      <vt:lpstr>M is for Measurement</vt:lpstr>
      <vt:lpstr>S is for Sharing</vt:lpstr>
      <vt:lpstr>#DevSecOpsWhat</vt:lpstr>
      <vt:lpstr>#DevSecOpsWhy</vt:lpstr>
      <vt:lpstr>#DevSecOpsHow</vt:lpstr>
      <vt:lpstr>#DevSecOpsHow</vt:lpstr>
      <vt:lpstr>#DevSecOpsWho</vt:lpstr>
      <vt:lpstr>#DevSecOpsWhen</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57</cp:revision>
  <dcterms:created xsi:type="dcterms:W3CDTF">2022-03-04T14:18:02Z</dcterms:created>
  <dcterms:modified xsi:type="dcterms:W3CDTF">2022-08-23T11:05:52Z</dcterms:modified>
</cp:coreProperties>
</file>