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2"/>
  </p:notesMasterIdLst>
  <p:sldIdLst>
    <p:sldId id="378" r:id="rId2"/>
    <p:sldId id="379" r:id="rId3"/>
    <p:sldId id="370" r:id="rId4"/>
    <p:sldId id="381" r:id="rId5"/>
    <p:sldId id="384" r:id="rId6"/>
    <p:sldId id="385" r:id="rId7"/>
    <p:sldId id="382" r:id="rId8"/>
    <p:sldId id="383" r:id="rId9"/>
    <p:sldId id="357" r:id="rId10"/>
    <p:sldId id="376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273F"/>
    <a:srgbClr val="12263E"/>
    <a:srgbClr val="E7E9EC"/>
    <a:srgbClr val="77E3E4"/>
    <a:srgbClr val="C4C9CF"/>
    <a:srgbClr val="FE015B"/>
    <a:srgbClr val="3CD7D9"/>
    <a:srgbClr val="FF7300"/>
    <a:srgbClr val="9E71FE"/>
    <a:srgbClr val="D4A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9" autoAdjust="0"/>
    <p:restoredTop sz="68488" autoAdjust="0"/>
  </p:normalViewPr>
  <p:slideViewPr>
    <p:cSldViewPr snapToGrid="0" showGuides="1">
      <p:cViewPr varScale="1">
        <p:scale>
          <a:sx n="79" d="100"/>
          <a:sy n="79" d="100"/>
        </p:scale>
        <p:origin x="177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56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0E002-B88B-4BB0-BA5A-919501F4FBF2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E53B0-EFB7-4B0E-B012-E676534541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6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</a:t>
            </a:r>
            <a:r>
              <a:rPr lang="en-GB" baseline="0" dirty="0" smtClean="0"/>
              <a:t>eformed developer</a:t>
            </a:r>
          </a:p>
          <a:p>
            <a:endParaRPr lang="en-GB" baseline="0" dirty="0" smtClean="0"/>
          </a:p>
          <a:p>
            <a:r>
              <a:rPr lang="en-GB" baseline="0" dirty="0" smtClean="0"/>
              <a:t>Leading </a:t>
            </a:r>
            <a:r>
              <a:rPr lang="en-GB" baseline="0" dirty="0" err="1" smtClean="0"/>
              <a:t>DevSecOps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Is – What – Why – How – Who – When</a:t>
            </a:r>
          </a:p>
          <a:p>
            <a:endParaRPr lang="en-GB" baseline="0" dirty="0" smtClean="0"/>
          </a:p>
          <a:p>
            <a:r>
              <a:rPr lang="en-GB" baseline="0" dirty="0" smtClean="0"/>
              <a:t>Not - tooling or vendors – in-depth course - silver bullet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E53B0-EFB7-4B0E-B012-E676534541B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971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Buzz</a:t>
            </a:r>
            <a:r>
              <a:rPr lang="en-GB" baseline="0" dirty="0" smtClean="0"/>
              <a:t> </a:t>
            </a:r>
            <a:r>
              <a:rPr lang="en-GB" baseline="0" dirty="0" smtClean="0"/>
              <a:t>words </a:t>
            </a:r>
            <a:r>
              <a:rPr lang="en-GB" baseline="0" dirty="0" smtClean="0"/>
              <a:t>– Agile - </a:t>
            </a:r>
            <a:r>
              <a:rPr lang="en-GB" baseline="0" dirty="0" smtClean="0"/>
              <a:t>Cloud </a:t>
            </a:r>
            <a:r>
              <a:rPr lang="en-GB" baseline="0" dirty="0" smtClean="0"/>
              <a:t>Migration - </a:t>
            </a:r>
            <a:r>
              <a:rPr lang="en-GB" baseline="0" dirty="0" smtClean="0"/>
              <a:t>Digital </a:t>
            </a:r>
            <a:r>
              <a:rPr lang="en-GB" baseline="0" dirty="0" smtClean="0"/>
              <a:t>Transformation – Zero Trust - </a:t>
            </a:r>
            <a:r>
              <a:rPr lang="en-GB" baseline="0" dirty="0" err="1" smtClean="0"/>
              <a:t>DevSecOps</a:t>
            </a:r>
            <a:r>
              <a:rPr lang="en-GB" baseline="0" dirty="0" smtClean="0"/>
              <a:t>.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Automation </a:t>
            </a:r>
            <a:r>
              <a:rPr lang="en-GB" baseline="0" dirty="0" smtClean="0"/>
              <a:t>of the series of steps needed to take code from a repository to a production </a:t>
            </a:r>
            <a:r>
              <a:rPr lang="en-GB" baseline="0" dirty="0" smtClean="0"/>
              <a:t>environment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Decrease attack surface</a:t>
            </a:r>
          </a:p>
          <a:p>
            <a:endParaRPr lang="en-GB" baseline="0" dirty="0" smtClean="0"/>
          </a:p>
          <a:p>
            <a:r>
              <a:rPr lang="en-GB" baseline="0" dirty="0" smtClean="0"/>
              <a:t>Combination </a:t>
            </a:r>
            <a:r>
              <a:rPr lang="en-GB" baseline="0" dirty="0" smtClean="0"/>
              <a:t>of people, process, and technology.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E53B0-EFB7-4B0E-B012-E676534541B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709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Shift Left - Hackers 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adopting 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House – Whole street - water taps – each house – manhole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Whole estate – each manhole - main supply</a:t>
            </a:r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Whole town - water plant – reservoir - our source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Controls - not protecting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DevSecOps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produce 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protect code from development, to repo, through build and deployment, to 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production</a:t>
            </a:r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Poison 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Cloud and cause toxic 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E53B0-EFB7-4B0E-B012-E676534541B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267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Google - borehole - fallout shelter</a:t>
            </a:r>
          </a:p>
          <a:p>
            <a:endParaRPr lang="en-GB" baseline="0" dirty="0" smtClean="0"/>
          </a:p>
          <a:p>
            <a:r>
              <a:rPr lang="en-GB" baseline="0" dirty="0" smtClean="0"/>
              <a:t>Anti-best </a:t>
            </a:r>
            <a:r>
              <a:rPr lang="en-GB" baseline="0" dirty="0" smtClean="0"/>
              <a:t>practice </a:t>
            </a:r>
            <a:r>
              <a:rPr lang="en-GB" baseline="0" dirty="0" smtClean="0"/>
              <a:t>slides – don’t read</a:t>
            </a:r>
          </a:p>
          <a:p>
            <a:endParaRPr lang="en-GB" baseline="0" dirty="0" smtClean="0"/>
          </a:p>
          <a:p>
            <a:r>
              <a:rPr lang="en-GB" baseline="0" dirty="0" smtClean="0"/>
              <a:t>Rush </a:t>
            </a:r>
            <a:r>
              <a:rPr lang="en-GB" baseline="0" dirty="0" smtClean="0"/>
              <a:t>out and buy </a:t>
            </a:r>
            <a:r>
              <a:rPr lang="en-GB" baseline="0" dirty="0" smtClean="0"/>
              <a:t>tools - we </a:t>
            </a:r>
            <a:r>
              <a:rPr lang="en-GB" baseline="0" dirty="0" smtClean="0"/>
              <a:t>need people, processes, and technology.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There </a:t>
            </a:r>
            <a:r>
              <a:rPr lang="en-GB" baseline="0" dirty="0" smtClean="0"/>
              <a:t>are a lot of options!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E53B0-EFB7-4B0E-B012-E676534541B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330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Leads </a:t>
            </a:r>
            <a:r>
              <a:rPr lang="en-GB" baseline="0" dirty="0" smtClean="0"/>
              <a:t>to another </a:t>
            </a:r>
            <a:r>
              <a:rPr lang="en-GB" baseline="0" dirty="0" smtClean="0"/>
              <a:t>problem – overwhelming</a:t>
            </a:r>
          </a:p>
          <a:p>
            <a:endParaRPr lang="en-GB" baseline="0" dirty="0" smtClean="0"/>
          </a:p>
          <a:p>
            <a:r>
              <a:rPr lang="en-GB" baseline="0" dirty="0" smtClean="0"/>
              <a:t>Start </a:t>
            </a:r>
            <a:r>
              <a:rPr lang="en-GB" baseline="0" dirty="0" smtClean="0"/>
              <a:t>small and build. </a:t>
            </a:r>
            <a:r>
              <a:rPr lang="en-GB" baseline="0" dirty="0" smtClean="0"/>
              <a:t>RT2 </a:t>
            </a:r>
            <a:r>
              <a:rPr lang="en-GB" baseline="0" dirty="0" smtClean="0"/>
              <a:t>and Cloud </a:t>
            </a:r>
            <a:r>
              <a:rPr lang="en-GB" baseline="0" dirty="0" smtClean="0"/>
              <a:t>Transformation - bake-in security</a:t>
            </a:r>
          </a:p>
          <a:p>
            <a:endParaRPr lang="en-GB" baseline="0" dirty="0" smtClean="0"/>
          </a:p>
          <a:p>
            <a:r>
              <a:rPr lang="en-GB" baseline="0" dirty="0" smtClean="0"/>
              <a:t>Tools </a:t>
            </a:r>
            <a:r>
              <a:rPr lang="en-GB" baseline="0" dirty="0" smtClean="0"/>
              <a:t>and processes </a:t>
            </a:r>
            <a:r>
              <a:rPr lang="en-GB" baseline="0" dirty="0" smtClean="0"/>
              <a:t>– </a:t>
            </a:r>
            <a:r>
              <a:rPr lang="en-GB" baseline="0" dirty="0" err="1" smtClean="0"/>
              <a:t>IaC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Use native </a:t>
            </a:r>
            <a:r>
              <a:rPr lang="en-GB" baseline="0" dirty="0" smtClean="0"/>
              <a:t>resources in the Cloud.</a:t>
            </a:r>
          </a:p>
          <a:p>
            <a:endParaRPr lang="en-GB" baseline="0" dirty="0" smtClean="0"/>
          </a:p>
          <a:p>
            <a:r>
              <a:rPr lang="en-GB" baseline="0" dirty="0" smtClean="0"/>
              <a:t>Setting policies - without </a:t>
            </a:r>
            <a:r>
              <a:rPr lang="en-GB" baseline="0" dirty="0" smtClean="0"/>
              <a:t>limiting innovation.</a:t>
            </a:r>
          </a:p>
          <a:p>
            <a:endParaRPr lang="en-GB" baseline="0" dirty="0" smtClean="0"/>
          </a:p>
          <a:p>
            <a:r>
              <a:rPr lang="en-GB" baseline="0" dirty="0" smtClean="0"/>
              <a:t>Enable </a:t>
            </a:r>
            <a:r>
              <a:rPr lang="en-GB" baseline="0" dirty="0" smtClean="0"/>
              <a:t>secure, reliable, and repeatable deployments for our operational teams and the Business.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E53B0-EFB7-4B0E-B012-E676534541B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564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dirty="0" smtClean="0"/>
              <a:t>lot</a:t>
            </a:r>
            <a:r>
              <a:rPr lang="en-GB" baseline="0" dirty="0" smtClean="0"/>
              <a:t> of </a:t>
            </a:r>
            <a:r>
              <a:rPr lang="en-GB" baseline="0" dirty="0" smtClean="0"/>
              <a:t>work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Small core team - support Technology/Business</a:t>
            </a:r>
          </a:p>
          <a:p>
            <a:endParaRPr lang="en-GB" baseline="0" dirty="0" smtClean="0"/>
          </a:p>
          <a:p>
            <a:r>
              <a:rPr lang="en-GB" baseline="0" dirty="0" smtClean="0"/>
              <a:t>Wiz.io</a:t>
            </a:r>
            <a:r>
              <a:rPr lang="en-GB" baseline="0" dirty="0" smtClean="0"/>
              <a:t>, for a </a:t>
            </a:r>
            <a:r>
              <a:rPr lang="en-GB" baseline="0" dirty="0" err="1" smtClean="0"/>
              <a:t>PoC</a:t>
            </a:r>
            <a:r>
              <a:rPr lang="en-GB" baseline="0" dirty="0" smtClean="0"/>
              <a:t> - Cloud </a:t>
            </a:r>
            <a:r>
              <a:rPr lang="en-GB" baseline="0" dirty="0" smtClean="0"/>
              <a:t>Security Posture Management </a:t>
            </a:r>
            <a:r>
              <a:rPr lang="en-GB" baseline="0" dirty="0" smtClean="0"/>
              <a:t>- areas </a:t>
            </a:r>
            <a:r>
              <a:rPr lang="en-GB" baseline="0" dirty="0" smtClean="0"/>
              <a:t>of </a:t>
            </a:r>
            <a:r>
              <a:rPr lang="en-GB" baseline="0" dirty="0" smtClean="0"/>
              <a:t>concern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Not all Cloud - working </a:t>
            </a:r>
            <a:r>
              <a:rPr lang="en-GB" baseline="0" dirty="0" smtClean="0"/>
              <a:t>with </a:t>
            </a:r>
            <a:r>
              <a:rPr lang="en-GB" baseline="0" dirty="0" smtClean="0"/>
              <a:t>on </a:t>
            </a:r>
            <a:r>
              <a:rPr lang="en-GB" baseline="0" dirty="0" smtClean="0"/>
              <a:t>premise application </a:t>
            </a:r>
            <a:r>
              <a:rPr lang="en-GB" baseline="0" dirty="0" smtClean="0"/>
              <a:t>to support SDLC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E53B0-EFB7-4B0E-B012-E676534541B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379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Every presentation needs a meme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Already started - </a:t>
            </a:r>
            <a:r>
              <a:rPr lang="en-GB" baseline="0" dirty="0" smtClean="0"/>
              <a:t>identify </a:t>
            </a:r>
            <a:r>
              <a:rPr lang="en-GB" baseline="0" dirty="0" smtClean="0"/>
              <a:t>our maturity</a:t>
            </a:r>
          </a:p>
          <a:p>
            <a:endParaRPr lang="en-GB" baseline="0" dirty="0" smtClean="0"/>
          </a:p>
          <a:p>
            <a:r>
              <a:rPr lang="en-GB" baseline="0" dirty="0" smtClean="0"/>
              <a:t>Some developer </a:t>
            </a:r>
            <a:r>
              <a:rPr lang="en-GB" baseline="0" dirty="0" smtClean="0"/>
              <a:t>teams </a:t>
            </a:r>
            <a:r>
              <a:rPr lang="en-GB" baseline="0" dirty="0" smtClean="0"/>
              <a:t> - secure </a:t>
            </a:r>
            <a:r>
              <a:rPr lang="en-GB" baseline="0" dirty="0" smtClean="0"/>
              <a:t>working </a:t>
            </a:r>
            <a:r>
              <a:rPr lang="en-GB" baseline="0" dirty="0" smtClean="0"/>
              <a:t>practices</a:t>
            </a:r>
          </a:p>
          <a:p>
            <a:endParaRPr lang="en-GB" baseline="0" dirty="0" smtClean="0"/>
          </a:p>
          <a:p>
            <a:r>
              <a:rPr lang="en-GB" baseline="0" dirty="0" smtClean="0"/>
              <a:t>Fewer </a:t>
            </a:r>
            <a:r>
              <a:rPr lang="en-GB" baseline="0" dirty="0" smtClean="0"/>
              <a:t>have integrated build and deployment </a:t>
            </a:r>
            <a:r>
              <a:rPr lang="en-GB" baseline="0" dirty="0" smtClean="0"/>
              <a:t>pipelines</a:t>
            </a:r>
          </a:p>
          <a:p>
            <a:endParaRPr lang="en-GB" baseline="0" dirty="0" smtClean="0"/>
          </a:p>
          <a:p>
            <a:r>
              <a:rPr lang="en-GB" baseline="0" dirty="0" smtClean="0"/>
              <a:t>Fewer </a:t>
            </a:r>
            <a:r>
              <a:rPr lang="en-GB" baseline="0" dirty="0" smtClean="0"/>
              <a:t>still have automated tasks for testing and code review.</a:t>
            </a:r>
          </a:p>
          <a:p>
            <a:endParaRPr lang="en-GB" baseline="0" dirty="0" smtClean="0"/>
          </a:p>
          <a:p>
            <a:r>
              <a:rPr lang="en-GB" baseline="0" dirty="0" smtClean="0"/>
              <a:t>Plan </a:t>
            </a:r>
            <a:r>
              <a:rPr lang="en-GB" baseline="0" dirty="0" smtClean="0"/>
              <a:t>and prioritise the most effective next steps.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Will we ever be Netflix or Microsoft?  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Start </a:t>
            </a:r>
            <a:r>
              <a:rPr lang="en-GB" baseline="0" dirty="0" smtClean="0"/>
              <a:t>small, implement change, and always </a:t>
            </a:r>
            <a:r>
              <a:rPr lang="en-GB" baseline="0" dirty="0" smtClean="0"/>
              <a:t>review</a:t>
            </a:r>
          </a:p>
          <a:p>
            <a:endParaRPr lang="en-GB" baseline="0" dirty="0" smtClean="0"/>
          </a:p>
          <a:p>
            <a:r>
              <a:rPr lang="en-GB" baseline="0" dirty="0" smtClean="0"/>
              <a:t>Security as </a:t>
            </a:r>
            <a:r>
              <a:rPr lang="en-GB" baseline="0" dirty="0" smtClean="0"/>
              <a:t>an enabler, helping produce better architecture, more secure code, better role-based security.  But it’s going to take time.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E53B0-EFB7-4B0E-B012-E676534541B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16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ark Blue Cover">
    <p:bg>
      <p:bgPr>
        <a:solidFill>
          <a:srgbClr val="1226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 Placeholder 28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200" y="5487988"/>
            <a:ext cx="5869709" cy="982800"/>
          </a:xfrm>
          <a:prstGeom prst="rect">
            <a:avLst/>
          </a:prstGeom>
        </p:spPr>
        <p:txBody>
          <a:bodyPr rIns="457200" anchor="b" anchorCtr="0"/>
          <a:lstStyle>
            <a:lvl1pPr marL="0" indent="0">
              <a:spcAft>
                <a:spcPts val="0"/>
              </a:spcAft>
              <a:buNone/>
              <a:defRPr sz="2000" b="1" baseline="0">
                <a:solidFill>
                  <a:srgbClr val="E7E6E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rgbClr val="E7E6E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Aft>
                <a:spcPts val="0"/>
              </a:spcAft>
              <a:buNone/>
              <a:defRPr sz="2000" b="1">
                <a:solidFill>
                  <a:schemeClr val="accent6"/>
                </a:solidFill>
              </a:defRPr>
            </a:lvl3pPr>
            <a:lvl4pPr marL="0" indent="0"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accent6"/>
                </a:solidFill>
              </a:defRPr>
            </a:lvl4pPr>
            <a:lvl5pPr marL="0" indent="0">
              <a:spcAft>
                <a:spcPts val="0"/>
              </a:spcAft>
              <a:buNone/>
              <a:defRPr sz="2000" b="1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add Name Surname</a:t>
            </a:r>
          </a:p>
          <a:p>
            <a:pPr lvl="1"/>
            <a:r>
              <a:rPr lang="en-US" dirty="0"/>
              <a:t>Title/Date</a:t>
            </a:r>
            <a:endParaRPr lang="en-GB" dirty="0"/>
          </a:p>
        </p:txBody>
      </p:sp>
      <p:sp>
        <p:nvSpPr>
          <p:cNvPr id="66" name="Text Placeholder 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57200" y="2043908"/>
            <a:ext cx="5869710" cy="3444079"/>
          </a:xfrm>
          <a:prstGeom prst="rect">
            <a:avLst/>
          </a:prstGeom>
        </p:spPr>
        <p:txBody>
          <a:bodyPr rIns="457200"/>
          <a:lstStyle>
            <a:lvl1pPr marL="0" indent="0">
              <a:spcAft>
                <a:spcPts val="2400"/>
              </a:spcAft>
              <a:buNone/>
              <a:defRPr sz="4000">
                <a:solidFill>
                  <a:srgbClr val="E7E6E6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2400">
                <a:solidFill>
                  <a:srgbClr val="E7E6E6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0" indent="0"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 dirty="0"/>
              <a:t>Click to edit</a:t>
            </a:r>
            <a:br>
              <a:rPr lang="en-GB" dirty="0"/>
            </a:br>
            <a:r>
              <a:rPr lang="en-GB" dirty="0"/>
              <a:t>(Century Gothic 40pt)</a:t>
            </a:r>
          </a:p>
          <a:p>
            <a:pPr lvl="1"/>
            <a:r>
              <a:rPr lang="en-US" dirty="0"/>
              <a:t>Presentation subtitle </a:t>
            </a:r>
            <a:br>
              <a:rPr lang="en-US" dirty="0"/>
            </a:br>
            <a:r>
              <a:rPr lang="en-US" dirty="0"/>
              <a:t>(Century Gothic 24pt)</a:t>
            </a:r>
          </a:p>
          <a:p>
            <a:pPr lvl="1"/>
            <a:endParaRPr lang="en-US" dirty="0"/>
          </a:p>
        </p:txBody>
      </p:sp>
      <p:pic>
        <p:nvPicPr>
          <p:cNvPr id="12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634" y="456300"/>
            <a:ext cx="2894054" cy="5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47877E4-F631-436F-BB68-A40E235D27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8314" y="1316028"/>
            <a:ext cx="5869710" cy="440552"/>
          </a:xfrm>
          <a:prstGeom prst="rect">
            <a:avLst/>
          </a:prstGeom>
        </p:spPr>
        <p:txBody>
          <a:bodyPr rIns="457200"/>
          <a:lstStyle>
            <a:lvl1pPr marL="0" indent="0">
              <a:spcAft>
                <a:spcPts val="2400"/>
              </a:spcAft>
              <a:buNone/>
              <a:defRPr sz="2400" b="1">
                <a:solidFill>
                  <a:srgbClr val="77E3E4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2400">
                <a:solidFill>
                  <a:srgbClr val="E7E6E6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0" indent="0"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 dirty="0" smtClean="0"/>
              <a:t>Bank Security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077" y="0"/>
            <a:ext cx="4558922" cy="6862763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000" y="4762800"/>
            <a:ext cx="1782000" cy="1782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>
          <a:xfrm>
            <a:off x="457198" y="0"/>
            <a:ext cx="7165181" cy="458639"/>
          </a:xfrm>
        </p:spPr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r>
              <a:rPr lang="en-GB" smtClean="0"/>
              <a:t>Document classification: GREEN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7330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1752600"/>
            <a:ext cx="5628000" cy="4629150"/>
          </a:xfrm>
          <a:prstGeom prst="rect">
            <a:avLst/>
          </a:prstGeom>
        </p:spPr>
        <p:txBody>
          <a:bodyPr rIns="180000"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111306" y="1752600"/>
            <a:ext cx="5622790" cy="4629150"/>
          </a:xfrm>
          <a:prstGeom prst="rect">
            <a:avLst/>
          </a:prstGeom>
        </p:spPr>
        <p:txBody>
          <a:bodyPr rIns="180000"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761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bullete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051175" y="1752600"/>
            <a:ext cx="6096000" cy="462915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1495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bullete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1752600"/>
            <a:ext cx="9144000" cy="462915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881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cons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8000" y="1761172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094696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68000" y="2741612"/>
            <a:ext cx="5626696" cy="3640137"/>
          </a:xfrm>
        </p:spPr>
        <p:txBody>
          <a:bodyPr rIns="180000"/>
          <a:lstStyle>
            <a:lvl5pPr>
              <a:defRPr/>
            </a:lvl5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0" y="2741613"/>
            <a:ext cx="5638096" cy="3640137"/>
          </a:xfrm>
        </p:spPr>
        <p:txBody>
          <a:bodyPr rIns="180000"/>
          <a:lstStyle>
            <a:lvl5pPr>
              <a:defRPr/>
            </a:lvl5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02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s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677913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400" dirty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624200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400" dirty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9570488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400" dirty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8313" y="2741613"/>
            <a:ext cx="338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414600" y="2741613"/>
            <a:ext cx="338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8360888" y="2741613"/>
            <a:ext cx="338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1336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s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101913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0144653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116160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7130407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313" y="2741613"/>
            <a:ext cx="2232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3482560" y="2741613"/>
            <a:ext cx="2232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6496807" y="2741613"/>
            <a:ext cx="2232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9511053" y="2741613"/>
            <a:ext cx="2232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41595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s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957913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619157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0280400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3288535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7949779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313" y="2741613"/>
            <a:ext cx="194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2798935" y="2741613"/>
            <a:ext cx="194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5129557" y="2741613"/>
            <a:ext cx="194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7460179" y="2741613"/>
            <a:ext cx="194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9790800" y="2741613"/>
            <a:ext cx="194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60266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6246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55296" y="16"/>
            <a:ext cx="11279504" cy="2741596"/>
            <a:chOff x="455296" y="0"/>
            <a:chExt cx="11279504" cy="289560"/>
          </a:xfrm>
        </p:grpSpPr>
        <p:sp>
          <p:nvSpPr>
            <p:cNvPr id="45" name="Rectangle 44"/>
            <p:cNvSpPr/>
            <p:nvPr/>
          </p:nvSpPr>
          <p:spPr>
            <a:xfrm>
              <a:off x="455296" y="0"/>
              <a:ext cx="6508722" cy="28956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64018" y="0"/>
              <a:ext cx="2855754" cy="289560"/>
            </a:xfrm>
            <a:prstGeom prst="rect">
              <a:avLst/>
            </a:prstGeom>
            <a:solidFill>
              <a:srgbClr val="3CD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/>
            <p:cNvSpPr/>
            <p:nvPr userDrawn="1"/>
          </p:nvSpPr>
          <p:spPr>
            <a:xfrm>
              <a:off x="9819772" y="0"/>
              <a:ext cx="1915028" cy="289560"/>
            </a:xfrm>
            <a:prstGeom prst="rect">
              <a:avLst/>
            </a:prstGeom>
            <a:solidFill>
              <a:srgbClr val="77E3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55296" y="2741612"/>
            <a:ext cx="11279504" cy="1538287"/>
          </a:xfrm>
        </p:spPr>
        <p:txBody>
          <a:bodyPr anchor="b"/>
          <a:lstStyle>
            <a:lvl1pPr>
              <a:defRPr sz="4800" b="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457200" y="4381500"/>
            <a:ext cx="11277600" cy="11938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3126046" y="6383971"/>
            <a:ext cx="1856599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5033010" y="6383971"/>
            <a:ext cx="5645537" cy="365125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728912" y="6383971"/>
            <a:ext cx="1016688" cy="3695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347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rgbClr val="1227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3" b="9264"/>
          <a:stretch/>
        </p:blipFill>
        <p:spPr>
          <a:xfrm>
            <a:off x="0" y="-27214"/>
            <a:ext cx="12192000" cy="68797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00" y="1441671"/>
            <a:ext cx="3942000" cy="39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4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5" y="6381751"/>
            <a:ext cx="1856599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7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1752600"/>
            <a:ext cx="11268643" cy="4629150"/>
          </a:xfrm>
          <a:prstGeom prst="rect">
            <a:avLst/>
          </a:prstGeom>
        </p:spPr>
        <p:txBody>
          <a:bodyPr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7114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able Placeholder 8"/>
          <p:cNvSpPr>
            <a:spLocks noGrp="1"/>
          </p:cNvSpPr>
          <p:nvPr>
            <p:ph type="tbl" sz="quarter" idx="13"/>
          </p:nvPr>
        </p:nvSpPr>
        <p:spPr>
          <a:xfrm>
            <a:off x="468000" y="1752283"/>
            <a:ext cx="11277600" cy="462946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table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794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051175" y="1752600"/>
            <a:ext cx="8681721" cy="4629150"/>
          </a:xfrm>
          <a:prstGeom prst="rect">
            <a:avLst/>
          </a:prstGeom>
        </p:spPr>
        <p:txBody>
          <a:bodyPr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12" name="Picture Placeholder 11"/>
          <p:cNvSpPr>
            <a:spLocks noGrp="1" noChangeAspect="1"/>
          </p:cNvSpPr>
          <p:nvPr>
            <p:ph type="pic" sz="quarter" idx="14"/>
          </p:nvPr>
        </p:nvSpPr>
        <p:spPr>
          <a:xfrm>
            <a:off x="468000" y="1752600"/>
            <a:ext cx="2131200" cy="46291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358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100024" y="1752600"/>
            <a:ext cx="5634921" cy="4629150"/>
          </a:xfrm>
          <a:prstGeom prst="rect">
            <a:avLst/>
          </a:prstGeom>
        </p:spPr>
        <p:txBody>
          <a:bodyPr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12" name="Picture Placeholder 11"/>
          <p:cNvSpPr>
            <a:spLocks noGrp="1" noChangeAspect="1"/>
          </p:cNvSpPr>
          <p:nvPr>
            <p:ph type="pic" sz="quarter" idx="14"/>
          </p:nvPr>
        </p:nvSpPr>
        <p:spPr>
          <a:xfrm>
            <a:off x="468000" y="1752600"/>
            <a:ext cx="5172146" cy="46291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81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9154103" y="1752600"/>
            <a:ext cx="2579993" cy="4629150"/>
          </a:xfrm>
          <a:prstGeom prst="rect">
            <a:avLst/>
          </a:prstGeom>
        </p:spPr>
        <p:txBody>
          <a:bodyPr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</a:t>
            </a:r>
            <a:br>
              <a:rPr lang="en-US" dirty="0"/>
            </a:br>
            <a:r>
              <a:rPr lang="en-US" dirty="0"/>
              <a:t>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</a:t>
            </a:r>
            <a:br>
              <a:rPr lang="en-US" dirty="0"/>
            </a:br>
            <a:r>
              <a:rPr lang="en-US" dirty="0"/>
              <a:t>(Arial 24pt)</a:t>
            </a:r>
          </a:p>
          <a:p>
            <a:pPr lvl="4"/>
            <a:r>
              <a:rPr lang="en-US" dirty="0"/>
              <a:t>Bulleted source</a:t>
            </a:r>
            <a:br>
              <a:rPr lang="en-US" dirty="0"/>
            </a:br>
            <a:r>
              <a:rPr lang="en-US" dirty="0"/>
              <a:t>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12" name="Picture Placeholder 11"/>
          <p:cNvSpPr>
            <a:spLocks noGrp="1" noChangeAspect="1"/>
          </p:cNvSpPr>
          <p:nvPr>
            <p:ph type="pic" sz="quarter" idx="14"/>
          </p:nvPr>
        </p:nvSpPr>
        <p:spPr>
          <a:xfrm>
            <a:off x="468000" y="1752600"/>
            <a:ext cx="8236031" cy="46291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76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8000" y="1752600"/>
            <a:ext cx="11277600" cy="46291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98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rt and title slide">
    <p:bg>
      <p:bgPr>
        <a:solidFill>
          <a:srgbClr val="1226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fld id="{B0B34E4B-25F1-4D72-B319-B9B5A0ABC919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8000" y="1752600"/>
            <a:ext cx="11277600" cy="46291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GB" dirty="0"/>
              <a:t>Click icon to add chart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5296" y="0"/>
            <a:ext cx="11278800" cy="28956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6964018" y="0"/>
            <a:ext cx="2858162" cy="289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9822180" y="0"/>
            <a:ext cx="1912620" cy="289560"/>
          </a:xfrm>
          <a:prstGeom prst="rect">
            <a:avLst/>
          </a:prstGeom>
          <a:solidFill>
            <a:srgbClr val="77E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 userDrawn="1"/>
        </p:nvSpPr>
        <p:spPr>
          <a:xfrm>
            <a:off x="659746" y="6336828"/>
            <a:ext cx="17091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rgbClr val="E7E9EC"/>
                </a:solidFill>
                <a:latin typeface="Century Gothic" panose="020B0502020202020204" pitchFamily="34" charset="0"/>
              </a:rPr>
              <a:t>You are the key</a:t>
            </a:r>
            <a:endParaRPr lang="en-GB" sz="1100" b="1" baseline="0" dirty="0" smtClean="0">
              <a:solidFill>
                <a:srgbClr val="E7E9EC"/>
              </a:solidFill>
              <a:latin typeface="Century Gothic" panose="020B0502020202020204" pitchFamily="34" charset="0"/>
            </a:endParaRPr>
          </a:p>
          <a:p>
            <a:r>
              <a:rPr lang="en-GB" sz="1100" dirty="0" smtClean="0">
                <a:solidFill>
                  <a:srgbClr val="E7E9EC"/>
                </a:solidFill>
                <a:latin typeface="Century Gothic" panose="020B0502020202020204" pitchFamily="34" charset="0"/>
              </a:rPr>
              <a:t>to better Bank security</a:t>
            </a:r>
            <a:endParaRPr lang="en-GB" sz="1100" dirty="0">
              <a:solidFill>
                <a:srgbClr val="E7E9EC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45" y="6343696"/>
            <a:ext cx="435274" cy="43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0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7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09" y="6381750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8000" y="1752600"/>
            <a:ext cx="11277600" cy="46291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50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000" y="457200"/>
            <a:ext cx="11277600" cy="91281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6046" y="6383971"/>
            <a:ext cx="1856599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33010" y="6383971"/>
            <a:ext cx="5645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8912" y="6383971"/>
            <a:ext cx="1016688" cy="36957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B34E4B-25F1-4D72-B319-B9B5A0ABC91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455296" y="0"/>
            <a:ext cx="6508722" cy="289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6964018" y="0"/>
            <a:ext cx="2858162" cy="289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 userDrawn="1"/>
        </p:nvSpPr>
        <p:spPr>
          <a:xfrm>
            <a:off x="9822180" y="0"/>
            <a:ext cx="1912620" cy="289560"/>
          </a:xfrm>
          <a:prstGeom prst="rect">
            <a:avLst/>
          </a:prstGeom>
          <a:solidFill>
            <a:srgbClr val="77E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752599"/>
            <a:ext cx="11277600" cy="46270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59746" y="6336828"/>
            <a:ext cx="17091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latin typeface="Century Gothic" panose="020B0502020202020204" pitchFamily="34" charset="0"/>
              </a:rPr>
              <a:t>You are the key</a:t>
            </a:r>
            <a:endParaRPr lang="en-GB" sz="1100" b="1" baseline="0" dirty="0" smtClean="0">
              <a:latin typeface="Century Gothic" panose="020B0502020202020204" pitchFamily="34" charset="0"/>
            </a:endParaRPr>
          </a:p>
          <a:p>
            <a:r>
              <a:rPr lang="en-GB" sz="1100" dirty="0" smtClean="0">
                <a:latin typeface="Century Gothic" panose="020B0502020202020204" pitchFamily="34" charset="0"/>
              </a:rPr>
              <a:t>to better Bank security</a:t>
            </a:r>
            <a:endParaRPr lang="en-GB" sz="1100" dirty="0">
              <a:latin typeface="Century Gothic" panose="020B0502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45" y="6344217"/>
            <a:ext cx="435273" cy="43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6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16" r:id="rId2"/>
    <p:sldLayoutId id="2147483732" r:id="rId3"/>
    <p:sldLayoutId id="2147483717" r:id="rId4"/>
    <p:sldLayoutId id="2147483718" r:id="rId5"/>
    <p:sldLayoutId id="2147483719" r:id="rId6"/>
    <p:sldLayoutId id="2147483720" r:id="rId7"/>
    <p:sldLayoutId id="2147483734" r:id="rId8"/>
    <p:sldLayoutId id="2147483721" r:id="rId9"/>
    <p:sldLayoutId id="2147483722" r:id="rId10"/>
    <p:sldLayoutId id="2147483723" r:id="rId11"/>
    <p:sldLayoutId id="2147483733" r:id="rId12"/>
    <p:sldLayoutId id="2147483725" r:id="rId13"/>
    <p:sldLayoutId id="2147483726" r:id="rId14"/>
    <p:sldLayoutId id="2147483727" r:id="rId15"/>
    <p:sldLayoutId id="2147483728" r:id="rId16"/>
    <p:sldLayoutId id="2147483747" r:id="rId17"/>
    <p:sldLayoutId id="2147483731" r:id="rId18"/>
    <p:sldLayoutId id="2147483739" r:id="rId19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lang="en-GB" sz="2800" b="1" kern="1200" baseline="0" noProof="0" dirty="0">
          <a:solidFill>
            <a:srgbClr val="12273F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88000" marR="0" indent="-288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Tx/>
        <a:buFont typeface="Arial" panose="020B0604020202020204" pitchFamily="34" charset="0"/>
        <a:buChar char="•"/>
        <a:tabLst/>
        <a:defRPr sz="24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76000" indent="-288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4000" indent="-288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800" kern="1200">
          <a:solidFill>
            <a:schemeClr val="accent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94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863">
          <p15:clr>
            <a:srgbClr val="F26B43"/>
          </p15:clr>
        </p15:guide>
        <p15:guide id="4" orient="horz" pos="1727">
          <p15:clr>
            <a:srgbClr val="F26B43"/>
          </p15:clr>
        </p15:guide>
        <p15:guide id="5" orient="horz" pos="3456">
          <p15:clr>
            <a:srgbClr val="F26B43"/>
          </p15:clr>
        </p15:guide>
        <p15:guide id="6" pos="4802">
          <p15:clr>
            <a:srgbClr val="F26B43"/>
          </p15:clr>
        </p15:guide>
        <p15:guide id="7" pos="5762">
          <p15:clr>
            <a:srgbClr val="F26B43"/>
          </p15:clr>
        </p15:guide>
        <p15:guide id="8" pos="6720">
          <p15:clr>
            <a:srgbClr val="F26B43"/>
          </p15:clr>
        </p15:guide>
        <p15:guide id="9" pos="7392">
          <p15:clr>
            <a:srgbClr val="F26B43"/>
          </p15:clr>
        </p15:guide>
        <p15:guide id="10" orient="horz" pos="288">
          <p15:clr>
            <a:srgbClr val="F26B43"/>
          </p15:clr>
        </p15:guide>
        <p15:guide id="11" orient="horz" pos="4020">
          <p15:clr>
            <a:srgbClr val="F26B43"/>
          </p15:clr>
        </p15:guide>
        <p15:guide id="12" pos="2880">
          <p15:clr>
            <a:srgbClr val="F26B43"/>
          </p15:clr>
        </p15:guide>
        <p15:guide id="13" pos="1922">
          <p15:clr>
            <a:srgbClr val="F26B43"/>
          </p15:clr>
        </p15:guide>
        <p15:guide id="14" pos="960">
          <p15:clr>
            <a:srgbClr val="F26B43"/>
          </p15:clr>
        </p15:guide>
        <p15:guide id="15" pos="288">
          <p15:clr>
            <a:srgbClr val="F26B43"/>
          </p15:clr>
        </p15:guide>
        <p15:guide id="16" pos="6560">
          <p15:clr>
            <a:srgbClr val="F26B43"/>
          </p15:clr>
        </p15:guide>
        <p15:guide id="18" orient="horz" pos="1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jpe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hyperlink" Target="mailto:%20Vincent.king@bankofengland.co.u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Vince King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 err="1" smtClean="0"/>
              <a:t>DevSecOps</a:t>
            </a:r>
            <a:endParaRPr lang="en-GB" dirty="0" smtClean="0"/>
          </a:p>
          <a:p>
            <a:r>
              <a:rPr lang="en-GB" sz="3200" dirty="0" smtClean="0"/>
              <a:t>#</a:t>
            </a:r>
            <a:r>
              <a:rPr lang="en-GB" sz="3200" dirty="0" err="1" smtClean="0"/>
              <a:t>WhatWhyHowWhoWhen</a:t>
            </a:r>
            <a:endParaRPr lang="en-GB" sz="3200" dirty="0" smtClean="0"/>
          </a:p>
          <a:p>
            <a:endParaRPr lang="en-GB" sz="3200" dirty="0"/>
          </a:p>
          <a:p>
            <a:r>
              <a:rPr lang="en-GB" sz="3200" dirty="0" err="1" smtClean="0"/>
              <a:t>CyberCon</a:t>
            </a:r>
            <a:r>
              <a:rPr lang="en-GB" sz="3200" dirty="0" smtClean="0"/>
              <a:t> 2022</a:t>
            </a:r>
            <a:endParaRPr lang="en-GB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4D590-D017-207D-A2E6-B9E58C3BE0A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Bank Security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140A4-F2C2-C2C1-9A5C-52A09F130CD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318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8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Who’s this talking to me now?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767" y="3451053"/>
            <a:ext cx="2454219" cy="8140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5768" y="1453199"/>
            <a:ext cx="2454219" cy="9759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5767" y="2562881"/>
            <a:ext cx="2457143" cy="7523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5766" y="4400867"/>
            <a:ext cx="2454219" cy="7301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3214" y="3612051"/>
            <a:ext cx="1124091" cy="15005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66" y="1453198"/>
            <a:ext cx="1742859" cy="17280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37460" y="1470842"/>
            <a:ext cx="5257800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Vincent King</a:t>
            </a:r>
          </a:p>
          <a:p>
            <a:endParaRPr lang="en-GB" sz="9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Senior Cyber Analyst</a:t>
            </a:r>
          </a:p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Head of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DevSecOps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Bank of England</a:t>
            </a:r>
          </a:p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Vincent.king@bankofengland.co.uk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9666" y="3976506"/>
            <a:ext cx="51812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Reformed Developer</a:t>
            </a:r>
          </a:p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Secure Coding Subject Matter Expert</a:t>
            </a:r>
          </a:p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Qualys Certified Specialist</a:t>
            </a:r>
          </a:p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(ISC)</a:t>
            </a:r>
            <a:r>
              <a:rPr lang="en-GB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Certified Information Security Professional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25257" y="5624928"/>
            <a:ext cx="2437703" cy="388663"/>
            <a:chOff x="3312093" y="5583419"/>
            <a:chExt cx="2437703" cy="388663"/>
          </a:xfrm>
        </p:grpSpPr>
        <p:sp>
          <p:nvSpPr>
            <p:cNvPr id="14" name="Rectangle 13"/>
            <p:cNvSpPr/>
            <p:nvPr/>
          </p:nvSpPr>
          <p:spPr>
            <a:xfrm>
              <a:off x="3696990" y="5583419"/>
              <a:ext cx="20528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DevSecOpsVince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28" name="Picture 4" descr="Linkedin free icon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093" y="5587185"/>
              <a:ext cx="384897" cy="384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766" y="5266766"/>
            <a:ext cx="2454219" cy="121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5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#</a:t>
            </a:r>
            <a:r>
              <a:rPr lang="en-GB" dirty="0" err="1" smtClean="0"/>
              <a:t>DevSecOpsWhat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36953" y="960897"/>
            <a:ext cx="5050589" cy="50505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60" y="3826048"/>
            <a:ext cx="1523689" cy="15236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652" y="1514392"/>
            <a:ext cx="1519280" cy="15192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343" y="2374686"/>
            <a:ext cx="1123860" cy="11496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686" y="3479635"/>
            <a:ext cx="1123860" cy="114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1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#</a:t>
            </a:r>
            <a:r>
              <a:rPr lang="en-GB" dirty="0" err="1"/>
              <a:t>DevSecOpsWhy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13272" y="1752957"/>
            <a:ext cx="959341" cy="9593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91868" y="2438757"/>
            <a:ext cx="959341" cy="9593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32336" y="2210157"/>
            <a:ext cx="959341" cy="9593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72804" y="1981557"/>
            <a:ext cx="959341" cy="9593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61366" y="2595313"/>
            <a:ext cx="959341" cy="9593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39962" y="3281113"/>
            <a:ext cx="959341" cy="95934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80430" y="3052513"/>
            <a:ext cx="959341" cy="95934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20898" y="2823913"/>
            <a:ext cx="959341" cy="95934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9685023" y="4006998"/>
            <a:ext cx="998720" cy="99872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643897" y="2023196"/>
            <a:ext cx="3618158" cy="4231008"/>
            <a:chOff x="4643897" y="2023196"/>
            <a:chExt cx="3618158" cy="423100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643897" y="2023196"/>
              <a:ext cx="3003949" cy="3003949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5783128" y="4779142"/>
              <a:ext cx="1475062" cy="1475062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7043007" y="5529339"/>
              <a:ext cx="1219048" cy="600000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362390" y="1421475"/>
            <a:ext cx="4184475" cy="4368935"/>
            <a:chOff x="362390" y="1421475"/>
            <a:chExt cx="4184475" cy="4368935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2015526" y="3494302"/>
              <a:ext cx="1475062" cy="1475062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3327817" y="4231833"/>
              <a:ext cx="1219048" cy="60000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362390" y="2072505"/>
              <a:ext cx="4067175" cy="16002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0980" y="1421475"/>
              <a:ext cx="965821" cy="96582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630109" y="5205635"/>
              <a:ext cx="234872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Shifting Left</a:t>
              </a:r>
              <a:endParaRPr lang="en-GB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007063" y="4760492"/>
            <a:ext cx="3844146" cy="1564624"/>
            <a:chOff x="8007063" y="4760492"/>
            <a:chExt cx="3844146" cy="1564624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22621" y="5525756"/>
              <a:ext cx="1219048" cy="600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007063" y="4854288"/>
              <a:ext cx="1399916" cy="139991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152676" y="4760492"/>
              <a:ext cx="1475062" cy="1475062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2489" y="5326396"/>
              <a:ext cx="998720" cy="9987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603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#</a:t>
            </a:r>
            <a:r>
              <a:rPr lang="en-GB" dirty="0" err="1"/>
              <a:t>DevSecOpsHow</a:t>
            </a:r>
            <a:endParaRPr lang="en-GB" dirty="0"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ABC33907-3DF2-F34B-9DFF-46D4AA04E94F}"/>
              </a:ext>
            </a:extLst>
          </p:cNvPr>
          <p:cNvSpPr/>
          <p:nvPr/>
        </p:nvSpPr>
        <p:spPr>
          <a:xfrm>
            <a:off x="3727117" y="1656600"/>
            <a:ext cx="4342778" cy="38376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2" h="21600" extrusionOk="0">
                <a:moveTo>
                  <a:pt x="15439" y="21600"/>
                </a:moveTo>
                <a:lnTo>
                  <a:pt x="6043" y="21600"/>
                </a:lnTo>
                <a:cubicBezTo>
                  <a:pt x="5558" y="21600"/>
                  <a:pt x="5107" y="21305"/>
                  <a:pt x="4870" y="20830"/>
                </a:cubicBezTo>
                <a:lnTo>
                  <a:pt x="178" y="11576"/>
                </a:lnTo>
                <a:cubicBezTo>
                  <a:pt x="-59" y="11102"/>
                  <a:pt x="-59" y="10511"/>
                  <a:pt x="178" y="10024"/>
                </a:cubicBezTo>
                <a:lnTo>
                  <a:pt x="4870" y="770"/>
                </a:lnTo>
                <a:cubicBezTo>
                  <a:pt x="5107" y="295"/>
                  <a:pt x="5558" y="0"/>
                  <a:pt x="6043" y="0"/>
                </a:cubicBezTo>
                <a:lnTo>
                  <a:pt x="15439" y="0"/>
                </a:lnTo>
                <a:cubicBezTo>
                  <a:pt x="15924" y="0"/>
                  <a:pt x="16375" y="295"/>
                  <a:pt x="16612" y="770"/>
                </a:cubicBezTo>
                <a:lnTo>
                  <a:pt x="21304" y="10024"/>
                </a:lnTo>
                <a:cubicBezTo>
                  <a:pt x="21541" y="10498"/>
                  <a:pt x="21541" y="11089"/>
                  <a:pt x="21304" y="11576"/>
                </a:cubicBezTo>
                <a:lnTo>
                  <a:pt x="16612" y="20830"/>
                </a:lnTo>
                <a:cubicBezTo>
                  <a:pt x="16364" y="21305"/>
                  <a:pt x="15913" y="21600"/>
                  <a:pt x="15439" y="21600"/>
                </a:cubicBezTo>
                <a:close/>
                <a:moveTo>
                  <a:pt x="6043" y="1386"/>
                </a:moveTo>
                <a:cubicBezTo>
                  <a:pt x="5998" y="1386"/>
                  <a:pt x="5953" y="1412"/>
                  <a:pt x="5930" y="1463"/>
                </a:cubicBezTo>
                <a:lnTo>
                  <a:pt x="1238" y="10717"/>
                </a:lnTo>
                <a:cubicBezTo>
                  <a:pt x="1216" y="10768"/>
                  <a:pt x="1216" y="10819"/>
                  <a:pt x="1238" y="10858"/>
                </a:cubicBezTo>
                <a:lnTo>
                  <a:pt x="5930" y="20111"/>
                </a:lnTo>
                <a:cubicBezTo>
                  <a:pt x="5953" y="20163"/>
                  <a:pt x="5998" y="20188"/>
                  <a:pt x="6043" y="20188"/>
                </a:cubicBezTo>
                <a:lnTo>
                  <a:pt x="15439" y="20188"/>
                </a:lnTo>
                <a:cubicBezTo>
                  <a:pt x="15484" y="20188"/>
                  <a:pt x="15529" y="20163"/>
                  <a:pt x="15552" y="20111"/>
                </a:cubicBezTo>
                <a:lnTo>
                  <a:pt x="20244" y="10858"/>
                </a:lnTo>
                <a:cubicBezTo>
                  <a:pt x="20266" y="10806"/>
                  <a:pt x="20266" y="10755"/>
                  <a:pt x="20244" y="10717"/>
                </a:cubicBezTo>
                <a:lnTo>
                  <a:pt x="15552" y="1463"/>
                </a:lnTo>
                <a:cubicBezTo>
                  <a:pt x="15529" y="1412"/>
                  <a:pt x="15484" y="1386"/>
                  <a:pt x="15439" y="1386"/>
                </a:cubicBezTo>
                <a:lnTo>
                  <a:pt x="6043" y="138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ADDD2EEC-2E55-FA40-BF52-738002E6B0AF}"/>
              </a:ext>
            </a:extLst>
          </p:cNvPr>
          <p:cNvSpPr/>
          <p:nvPr/>
        </p:nvSpPr>
        <p:spPr>
          <a:xfrm>
            <a:off x="4251581" y="1230913"/>
            <a:ext cx="2148017" cy="1108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1600" extrusionOk="0">
                <a:moveTo>
                  <a:pt x="21531" y="15200"/>
                </a:moveTo>
                <a:lnTo>
                  <a:pt x="16182" y="8800"/>
                </a:lnTo>
                <a:lnTo>
                  <a:pt x="16182" y="12933"/>
                </a:lnTo>
                <a:lnTo>
                  <a:pt x="11474" y="12933"/>
                </a:lnTo>
                <a:lnTo>
                  <a:pt x="11771" y="11956"/>
                </a:lnTo>
                <a:cubicBezTo>
                  <a:pt x="12045" y="11067"/>
                  <a:pt x="12045" y="9911"/>
                  <a:pt x="11771" y="9022"/>
                </a:cubicBezTo>
                <a:lnTo>
                  <a:pt x="9531" y="1467"/>
                </a:lnTo>
                <a:cubicBezTo>
                  <a:pt x="9257" y="578"/>
                  <a:pt x="8754" y="0"/>
                  <a:pt x="8228" y="0"/>
                </a:cubicBezTo>
                <a:lnTo>
                  <a:pt x="3748" y="0"/>
                </a:lnTo>
                <a:cubicBezTo>
                  <a:pt x="3200" y="0"/>
                  <a:pt x="2720" y="578"/>
                  <a:pt x="2445" y="1467"/>
                </a:cubicBezTo>
                <a:lnTo>
                  <a:pt x="205" y="9022"/>
                </a:lnTo>
                <a:cubicBezTo>
                  <a:pt x="-69" y="9911"/>
                  <a:pt x="-69" y="11067"/>
                  <a:pt x="205" y="11956"/>
                </a:cubicBezTo>
                <a:lnTo>
                  <a:pt x="2445" y="19511"/>
                </a:lnTo>
                <a:cubicBezTo>
                  <a:pt x="2720" y="20400"/>
                  <a:pt x="3222" y="20978"/>
                  <a:pt x="3748" y="20978"/>
                </a:cubicBezTo>
                <a:lnTo>
                  <a:pt x="8228" y="20978"/>
                </a:lnTo>
                <a:cubicBezTo>
                  <a:pt x="8777" y="20978"/>
                  <a:pt x="9257" y="20400"/>
                  <a:pt x="9531" y="19511"/>
                </a:cubicBezTo>
                <a:lnTo>
                  <a:pt x="10057" y="17778"/>
                </a:lnTo>
                <a:lnTo>
                  <a:pt x="16205" y="17778"/>
                </a:lnTo>
                <a:lnTo>
                  <a:pt x="16205" y="21600"/>
                </a:lnTo>
                <a:lnTo>
                  <a:pt x="21531" y="1520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7BA7D26F-41D5-9B44-A33A-BE760512323E}"/>
              </a:ext>
            </a:extLst>
          </p:cNvPr>
          <p:cNvSpPr/>
          <p:nvPr/>
        </p:nvSpPr>
        <p:spPr>
          <a:xfrm>
            <a:off x="6349430" y="1230911"/>
            <a:ext cx="1194864" cy="1986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5" h="21600" extrusionOk="0">
                <a:moveTo>
                  <a:pt x="16995" y="10887"/>
                </a:moveTo>
                <a:lnTo>
                  <a:pt x="20989" y="6671"/>
                </a:lnTo>
                <a:cubicBezTo>
                  <a:pt x="21478" y="6175"/>
                  <a:pt x="21478" y="5530"/>
                  <a:pt x="20989" y="5034"/>
                </a:cubicBezTo>
                <a:lnTo>
                  <a:pt x="16995" y="818"/>
                </a:lnTo>
                <a:cubicBezTo>
                  <a:pt x="16506" y="322"/>
                  <a:pt x="15609" y="0"/>
                  <a:pt x="14672" y="0"/>
                </a:cubicBezTo>
                <a:lnTo>
                  <a:pt x="6684" y="0"/>
                </a:lnTo>
                <a:cubicBezTo>
                  <a:pt x="5706" y="0"/>
                  <a:pt x="4850" y="322"/>
                  <a:pt x="4361" y="818"/>
                </a:cubicBezTo>
                <a:lnTo>
                  <a:pt x="367" y="5034"/>
                </a:lnTo>
                <a:cubicBezTo>
                  <a:pt x="-122" y="5530"/>
                  <a:pt x="-122" y="6175"/>
                  <a:pt x="367" y="6671"/>
                </a:cubicBezTo>
                <a:lnTo>
                  <a:pt x="4361" y="10887"/>
                </a:lnTo>
                <a:cubicBezTo>
                  <a:pt x="4850" y="11383"/>
                  <a:pt x="5747" y="11705"/>
                  <a:pt x="6684" y="11705"/>
                </a:cubicBezTo>
                <a:lnTo>
                  <a:pt x="8314" y="11705"/>
                </a:lnTo>
                <a:lnTo>
                  <a:pt x="13572" y="17235"/>
                </a:lnTo>
                <a:lnTo>
                  <a:pt x="10393" y="18351"/>
                </a:lnTo>
                <a:lnTo>
                  <a:pt x="20255" y="21600"/>
                </a:lnTo>
                <a:lnTo>
                  <a:pt x="20581" y="14780"/>
                </a:lnTo>
                <a:lnTo>
                  <a:pt x="17443" y="15871"/>
                </a:lnTo>
                <a:lnTo>
                  <a:pt x="13490" y="11680"/>
                </a:lnTo>
                <a:lnTo>
                  <a:pt x="14753" y="11680"/>
                </a:lnTo>
                <a:cubicBezTo>
                  <a:pt x="15650" y="11705"/>
                  <a:pt x="16547" y="11383"/>
                  <a:pt x="16995" y="10887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27A003AC-C506-F146-9346-C7636F148278}"/>
              </a:ext>
            </a:extLst>
          </p:cNvPr>
          <p:cNvSpPr/>
          <p:nvPr/>
        </p:nvSpPr>
        <p:spPr>
          <a:xfrm>
            <a:off x="4251579" y="3929310"/>
            <a:ext cx="1198888" cy="2002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7" h="21600" extrusionOk="0">
                <a:moveTo>
                  <a:pt x="20991" y="14958"/>
                </a:moveTo>
                <a:lnTo>
                  <a:pt x="17012" y="10775"/>
                </a:lnTo>
                <a:cubicBezTo>
                  <a:pt x="16525" y="10283"/>
                  <a:pt x="15631" y="9964"/>
                  <a:pt x="14698" y="9964"/>
                </a:cubicBezTo>
                <a:lnTo>
                  <a:pt x="12830" y="9964"/>
                </a:lnTo>
                <a:lnTo>
                  <a:pt x="7470" y="4330"/>
                </a:lnTo>
                <a:lnTo>
                  <a:pt x="10637" y="3223"/>
                </a:lnTo>
                <a:lnTo>
                  <a:pt x="812" y="0"/>
                </a:lnTo>
                <a:lnTo>
                  <a:pt x="487" y="6765"/>
                </a:lnTo>
                <a:lnTo>
                  <a:pt x="3573" y="5683"/>
                </a:lnTo>
                <a:lnTo>
                  <a:pt x="7673" y="9988"/>
                </a:lnTo>
                <a:lnTo>
                  <a:pt x="6658" y="9988"/>
                </a:lnTo>
                <a:cubicBezTo>
                  <a:pt x="5684" y="9988"/>
                  <a:pt x="4831" y="10308"/>
                  <a:pt x="4344" y="10800"/>
                </a:cubicBezTo>
                <a:lnTo>
                  <a:pt x="365" y="14982"/>
                </a:lnTo>
                <a:cubicBezTo>
                  <a:pt x="-122" y="15474"/>
                  <a:pt x="-122" y="16114"/>
                  <a:pt x="365" y="16606"/>
                </a:cubicBezTo>
                <a:lnTo>
                  <a:pt x="4344" y="20788"/>
                </a:lnTo>
                <a:cubicBezTo>
                  <a:pt x="4831" y="21280"/>
                  <a:pt x="5725" y="21600"/>
                  <a:pt x="6658" y="21600"/>
                </a:cubicBezTo>
                <a:lnTo>
                  <a:pt x="14616" y="21600"/>
                </a:lnTo>
                <a:cubicBezTo>
                  <a:pt x="15591" y="21600"/>
                  <a:pt x="16443" y="21280"/>
                  <a:pt x="16931" y="20788"/>
                </a:cubicBezTo>
                <a:lnTo>
                  <a:pt x="20910" y="16606"/>
                </a:lnTo>
                <a:cubicBezTo>
                  <a:pt x="21478" y="16089"/>
                  <a:pt x="21478" y="15474"/>
                  <a:pt x="20991" y="14958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461029B0-B6AE-DB4C-BC2B-2356CDB568D3}"/>
              </a:ext>
            </a:extLst>
          </p:cNvPr>
          <p:cNvSpPr/>
          <p:nvPr/>
        </p:nvSpPr>
        <p:spPr>
          <a:xfrm>
            <a:off x="5391716" y="4795813"/>
            <a:ext cx="2134628" cy="11150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4" h="21600" extrusionOk="0">
                <a:moveTo>
                  <a:pt x="21347" y="9674"/>
                </a:moveTo>
                <a:lnTo>
                  <a:pt x="19093" y="2164"/>
                </a:lnTo>
                <a:cubicBezTo>
                  <a:pt x="18817" y="1281"/>
                  <a:pt x="18311" y="707"/>
                  <a:pt x="17781" y="707"/>
                </a:cubicBezTo>
                <a:lnTo>
                  <a:pt x="13250" y="707"/>
                </a:lnTo>
                <a:cubicBezTo>
                  <a:pt x="12698" y="707"/>
                  <a:pt x="12215" y="1281"/>
                  <a:pt x="11939" y="2164"/>
                </a:cubicBezTo>
                <a:lnTo>
                  <a:pt x="11410" y="3931"/>
                </a:lnTo>
                <a:lnTo>
                  <a:pt x="5383" y="3931"/>
                </a:lnTo>
                <a:lnTo>
                  <a:pt x="5383" y="0"/>
                </a:lnTo>
                <a:lnTo>
                  <a:pt x="0" y="6361"/>
                </a:lnTo>
                <a:lnTo>
                  <a:pt x="5383" y="12721"/>
                </a:lnTo>
                <a:lnTo>
                  <a:pt x="5383" y="8790"/>
                </a:lnTo>
                <a:lnTo>
                  <a:pt x="9960" y="8790"/>
                </a:lnTo>
                <a:lnTo>
                  <a:pt x="9684" y="9718"/>
                </a:lnTo>
                <a:cubicBezTo>
                  <a:pt x="9408" y="10601"/>
                  <a:pt x="9408" y="11750"/>
                  <a:pt x="9684" y="12633"/>
                </a:cubicBezTo>
                <a:lnTo>
                  <a:pt x="11939" y="20142"/>
                </a:lnTo>
                <a:cubicBezTo>
                  <a:pt x="12215" y="21026"/>
                  <a:pt x="12721" y="21600"/>
                  <a:pt x="13250" y="21600"/>
                </a:cubicBezTo>
                <a:lnTo>
                  <a:pt x="17758" y="21600"/>
                </a:lnTo>
                <a:cubicBezTo>
                  <a:pt x="18311" y="21600"/>
                  <a:pt x="18794" y="21026"/>
                  <a:pt x="19070" y="20142"/>
                </a:cubicBezTo>
                <a:lnTo>
                  <a:pt x="21324" y="12633"/>
                </a:lnTo>
                <a:cubicBezTo>
                  <a:pt x="21600" y="11706"/>
                  <a:pt x="21600" y="10601"/>
                  <a:pt x="21347" y="9674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A7C0173E-76AA-0842-8AFA-C6F321223D03}"/>
              </a:ext>
            </a:extLst>
          </p:cNvPr>
          <p:cNvSpPr/>
          <p:nvPr/>
        </p:nvSpPr>
        <p:spPr>
          <a:xfrm>
            <a:off x="6965102" y="3024763"/>
            <a:ext cx="1596193" cy="1774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8" h="21600" extrusionOk="0">
                <a:moveTo>
                  <a:pt x="21231" y="5636"/>
                </a:moveTo>
                <a:lnTo>
                  <a:pt x="18220" y="916"/>
                </a:lnTo>
                <a:cubicBezTo>
                  <a:pt x="17851" y="361"/>
                  <a:pt x="17176" y="0"/>
                  <a:pt x="16469" y="0"/>
                </a:cubicBezTo>
                <a:lnTo>
                  <a:pt x="10447" y="0"/>
                </a:lnTo>
                <a:cubicBezTo>
                  <a:pt x="9709" y="0"/>
                  <a:pt x="9064" y="361"/>
                  <a:pt x="8695" y="916"/>
                </a:cubicBezTo>
                <a:lnTo>
                  <a:pt x="5684" y="5636"/>
                </a:lnTo>
                <a:cubicBezTo>
                  <a:pt x="5316" y="6191"/>
                  <a:pt x="5316" y="6913"/>
                  <a:pt x="5684" y="7468"/>
                </a:cubicBezTo>
                <a:lnTo>
                  <a:pt x="6483" y="8718"/>
                </a:lnTo>
                <a:lnTo>
                  <a:pt x="2335" y="15187"/>
                </a:lnTo>
                <a:lnTo>
                  <a:pt x="0" y="13965"/>
                </a:lnTo>
                <a:lnTo>
                  <a:pt x="246" y="21600"/>
                </a:lnTo>
                <a:lnTo>
                  <a:pt x="7681" y="17963"/>
                </a:lnTo>
                <a:lnTo>
                  <a:pt x="5254" y="16714"/>
                </a:lnTo>
                <a:lnTo>
                  <a:pt x="8419" y="11744"/>
                </a:lnTo>
                <a:lnTo>
                  <a:pt x="8695" y="12188"/>
                </a:lnTo>
                <a:cubicBezTo>
                  <a:pt x="9064" y="12743"/>
                  <a:pt x="9740" y="13104"/>
                  <a:pt x="10447" y="13104"/>
                </a:cubicBezTo>
                <a:lnTo>
                  <a:pt x="16469" y="13104"/>
                </a:lnTo>
                <a:cubicBezTo>
                  <a:pt x="17206" y="13104"/>
                  <a:pt x="17851" y="12743"/>
                  <a:pt x="18220" y="12188"/>
                </a:cubicBezTo>
                <a:lnTo>
                  <a:pt x="21231" y="7468"/>
                </a:lnTo>
                <a:cubicBezTo>
                  <a:pt x="21600" y="6885"/>
                  <a:pt x="21600" y="6191"/>
                  <a:pt x="21231" y="5636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F7FAEE51-F0D6-B24D-A417-6ACBE951DF3A}"/>
              </a:ext>
            </a:extLst>
          </p:cNvPr>
          <p:cNvSpPr/>
          <p:nvPr/>
        </p:nvSpPr>
        <p:spPr>
          <a:xfrm>
            <a:off x="3225459" y="2363484"/>
            <a:ext cx="1605313" cy="1726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8" h="21600" extrusionOk="0">
                <a:moveTo>
                  <a:pt x="21508" y="7847"/>
                </a:moveTo>
                <a:lnTo>
                  <a:pt x="21264" y="0"/>
                </a:lnTo>
                <a:lnTo>
                  <a:pt x="13870" y="3738"/>
                </a:lnTo>
                <a:lnTo>
                  <a:pt x="16100" y="4936"/>
                </a:lnTo>
                <a:lnTo>
                  <a:pt x="13137" y="9730"/>
                </a:lnTo>
                <a:lnTo>
                  <a:pt x="12740" y="9074"/>
                </a:lnTo>
                <a:cubicBezTo>
                  <a:pt x="12373" y="8503"/>
                  <a:pt x="11701" y="8132"/>
                  <a:pt x="10998" y="8132"/>
                </a:cubicBezTo>
                <a:lnTo>
                  <a:pt x="5010" y="8132"/>
                </a:lnTo>
                <a:cubicBezTo>
                  <a:pt x="4277" y="8132"/>
                  <a:pt x="3635" y="8503"/>
                  <a:pt x="3269" y="9074"/>
                </a:cubicBezTo>
                <a:lnTo>
                  <a:pt x="275" y="13924"/>
                </a:lnTo>
                <a:cubicBezTo>
                  <a:pt x="-92" y="14495"/>
                  <a:pt x="-92" y="15237"/>
                  <a:pt x="275" y="15808"/>
                </a:cubicBezTo>
                <a:lnTo>
                  <a:pt x="3269" y="20658"/>
                </a:lnTo>
                <a:cubicBezTo>
                  <a:pt x="3635" y="21229"/>
                  <a:pt x="4307" y="21600"/>
                  <a:pt x="5010" y="21600"/>
                </a:cubicBezTo>
                <a:lnTo>
                  <a:pt x="10998" y="21600"/>
                </a:lnTo>
                <a:cubicBezTo>
                  <a:pt x="11731" y="21600"/>
                  <a:pt x="12373" y="21229"/>
                  <a:pt x="12740" y="20658"/>
                </a:cubicBezTo>
                <a:lnTo>
                  <a:pt x="15734" y="15808"/>
                </a:lnTo>
                <a:cubicBezTo>
                  <a:pt x="16100" y="15237"/>
                  <a:pt x="16100" y="14495"/>
                  <a:pt x="15734" y="13924"/>
                </a:cubicBezTo>
                <a:lnTo>
                  <a:pt x="15062" y="12812"/>
                </a:lnTo>
                <a:lnTo>
                  <a:pt x="18972" y="6477"/>
                </a:lnTo>
                <a:lnTo>
                  <a:pt x="21508" y="7847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306301-D796-4546-8A6B-02DFE3FD5F16}"/>
              </a:ext>
            </a:extLst>
          </p:cNvPr>
          <p:cNvGrpSpPr/>
          <p:nvPr/>
        </p:nvGrpSpPr>
        <p:grpSpPr>
          <a:xfrm>
            <a:off x="4897041" y="2821282"/>
            <a:ext cx="2002930" cy="1228597"/>
            <a:chOff x="8921977" y="1405170"/>
            <a:chExt cx="2926080" cy="1228597"/>
          </a:xfrm>
        </p:grpSpPr>
        <p:sp>
          <p:nvSpPr>
            <p:cNvPr id="20" name="TextBox 29">
              <a:extLst>
                <a:ext uri="{FF2B5EF4-FFF2-40B4-BE49-F238E27FC236}">
                  <a16:creationId xmlns:a16="http://schemas.microsoft.com/office/drawing/2014/main" id="{2479D4D5-D449-1748-9FDD-0C3A5A7D1BAD}"/>
                </a:ext>
              </a:extLst>
            </p:cNvPr>
            <p:cNvSpPr txBox="1"/>
            <p:nvPr/>
          </p:nvSpPr>
          <p:spPr>
            <a:xfrm>
              <a:off x="8921977" y="1405170"/>
              <a:ext cx="2926080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2800" dirty="0" err="1">
                  <a:latin typeface="Arial" panose="020B0604020202020204" pitchFamily="34" charset="0"/>
                  <a:cs typeface="Arial" panose="020B0604020202020204" pitchFamily="34" charset="0"/>
                </a:rPr>
                <a:t>DevSecOps</a:t>
              </a:r>
              <a:endParaRPr lang="en-US" sz="2800" b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30">
              <a:extLst>
                <a:ext uri="{FF2B5EF4-FFF2-40B4-BE49-F238E27FC236}">
                  <a16:creationId xmlns:a16="http://schemas.microsoft.com/office/drawing/2014/main" id="{ACB1D35D-6D85-D847-A9BB-55FC57810797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70788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2000" dirty="0">
                  <a:latin typeface="Arial" panose="020B0604020202020204" pitchFamily="34" charset="0"/>
                  <a:cs typeface="Arial" panose="020B0604020202020204" pitchFamily="34" charset="0"/>
                </a:rPr>
                <a:t>Process Chain </a:t>
              </a:r>
              <a:endParaRPr lang="en-GB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GB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GB" sz="2000" dirty="0">
                  <a:latin typeface="Arial" panose="020B0604020202020204" pitchFamily="34" charset="0"/>
                  <a:cs typeface="Arial" panose="020B0604020202020204" pitchFamily="34" charset="0"/>
                </a:rPr>
                <a:t>abridged!)</a:t>
              </a:r>
              <a:endParaRPr lang="en-US" sz="200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411" y="1394595"/>
            <a:ext cx="705603" cy="70560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2306301-D796-4546-8A6B-02DFE3FD5F16}"/>
              </a:ext>
            </a:extLst>
          </p:cNvPr>
          <p:cNvGrpSpPr/>
          <p:nvPr/>
        </p:nvGrpSpPr>
        <p:grpSpPr>
          <a:xfrm>
            <a:off x="1880786" y="1009986"/>
            <a:ext cx="2002930" cy="2028816"/>
            <a:chOff x="8921977" y="1466725"/>
            <a:chExt cx="2926080" cy="2028816"/>
          </a:xfrm>
        </p:grpSpPr>
        <p:sp>
          <p:nvSpPr>
            <p:cNvPr id="24" name="TextBox 29">
              <a:extLst>
                <a:ext uri="{FF2B5EF4-FFF2-40B4-BE49-F238E27FC236}">
                  <a16:creationId xmlns:a16="http://schemas.microsoft.com/office/drawing/2014/main" id="{2479D4D5-D449-1748-9FDD-0C3A5A7D1BAD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Culture</a:t>
              </a:r>
              <a:endParaRPr lang="en-US" sz="2400" b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30">
              <a:extLst>
                <a:ext uri="{FF2B5EF4-FFF2-40B4-BE49-F238E27FC236}">
                  <a16:creationId xmlns:a16="http://schemas.microsoft.com/office/drawing/2014/main" id="{ACB1D35D-6D85-D847-A9BB-55FC57810797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156966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Secure code training</a:t>
              </a:r>
              <a:endParaRPr lang="en-US" sz="120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Peer reviews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Unit testing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Coding champion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Threat modelling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Coding standards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First warning … stop reading!</a:t>
              </a: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25" y="3198699"/>
            <a:ext cx="705603" cy="705603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32306301-D796-4546-8A6B-02DFE3FD5F16}"/>
              </a:ext>
            </a:extLst>
          </p:cNvPr>
          <p:cNvGrpSpPr/>
          <p:nvPr/>
        </p:nvGrpSpPr>
        <p:grpSpPr>
          <a:xfrm>
            <a:off x="8682389" y="2571003"/>
            <a:ext cx="2655238" cy="1760012"/>
            <a:chOff x="8921977" y="1097393"/>
            <a:chExt cx="2926080" cy="2605315"/>
          </a:xfrm>
        </p:grpSpPr>
        <p:sp>
          <p:nvSpPr>
            <p:cNvPr id="28" name="TextBox 29">
              <a:extLst>
                <a:ext uri="{FF2B5EF4-FFF2-40B4-BE49-F238E27FC236}">
                  <a16:creationId xmlns:a16="http://schemas.microsoft.com/office/drawing/2014/main" id="{2479D4D5-D449-1748-9FDD-0C3A5A7D1BAD}"/>
                </a:ext>
              </a:extLst>
            </p:cNvPr>
            <p:cNvSpPr txBox="1"/>
            <p:nvPr/>
          </p:nvSpPr>
          <p:spPr>
            <a:xfrm>
              <a:off x="8921977" y="1097393"/>
              <a:ext cx="2926080" cy="83099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Developer Tooling</a:t>
              </a:r>
              <a:endParaRPr lang="en-US" sz="2400" b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30">
              <a:extLst>
                <a:ext uri="{FF2B5EF4-FFF2-40B4-BE49-F238E27FC236}">
                  <a16:creationId xmlns:a16="http://schemas.microsoft.com/office/drawing/2014/main" id="{ACB1D35D-6D85-D847-A9BB-55FC57810797}"/>
                </a:ext>
              </a:extLst>
            </p:cNvPr>
            <p:cNvSpPr txBox="1"/>
            <p:nvPr/>
          </p:nvSpPr>
          <p:spPr>
            <a:xfrm>
              <a:off x="8921977" y="1925882"/>
              <a:ext cx="2926080" cy="177682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Package Management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Application Lifecycle Management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Ticketing system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DAST tooling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Source control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2306301-D796-4546-8A6B-02DFE3FD5F16}"/>
              </a:ext>
            </a:extLst>
          </p:cNvPr>
          <p:cNvGrpSpPr/>
          <p:nvPr/>
        </p:nvGrpSpPr>
        <p:grpSpPr>
          <a:xfrm>
            <a:off x="7962226" y="1009986"/>
            <a:ext cx="2002930" cy="1659485"/>
            <a:chOff x="8921977" y="1466725"/>
            <a:chExt cx="2926080" cy="1659485"/>
          </a:xfrm>
        </p:grpSpPr>
        <p:sp>
          <p:nvSpPr>
            <p:cNvPr id="31" name="TextBox 29">
              <a:extLst>
                <a:ext uri="{FF2B5EF4-FFF2-40B4-BE49-F238E27FC236}">
                  <a16:creationId xmlns:a16="http://schemas.microsoft.com/office/drawing/2014/main" id="{2479D4D5-D449-1748-9FDD-0C3A5A7D1BAD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Infrastructure</a:t>
              </a:r>
              <a:endParaRPr lang="en-US" sz="2400" b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0">
              <a:extLst>
                <a:ext uri="{FF2B5EF4-FFF2-40B4-BE49-F238E27FC236}">
                  <a16:creationId xmlns:a16="http://schemas.microsoft.com/office/drawing/2014/main" id="{ACB1D35D-6D85-D847-A9BB-55FC57810797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12003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Image library source</a:t>
              </a:r>
              <a:endParaRPr lang="en-US" sz="120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Server hardening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Patching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Gold image curation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Networks and firewalls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Automatic provisioning</a:t>
              </a:r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060" y="1359081"/>
            <a:ext cx="705603" cy="70560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243" y="3193177"/>
            <a:ext cx="705603" cy="705603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32306301-D796-4546-8A6B-02DFE3FD5F16}"/>
              </a:ext>
            </a:extLst>
          </p:cNvPr>
          <p:cNvGrpSpPr/>
          <p:nvPr/>
        </p:nvGrpSpPr>
        <p:grpSpPr>
          <a:xfrm>
            <a:off x="1133810" y="2870224"/>
            <a:ext cx="2002930" cy="2028816"/>
            <a:chOff x="8921977" y="1466725"/>
            <a:chExt cx="2926080" cy="2028816"/>
          </a:xfrm>
        </p:grpSpPr>
        <p:sp>
          <p:nvSpPr>
            <p:cNvPr id="36" name="TextBox 29">
              <a:extLst>
                <a:ext uri="{FF2B5EF4-FFF2-40B4-BE49-F238E27FC236}">
                  <a16:creationId xmlns:a16="http://schemas.microsoft.com/office/drawing/2014/main" id="{2479D4D5-D449-1748-9FDD-0C3A5A7D1BAD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Monitoring</a:t>
              </a:r>
              <a:endParaRPr lang="en-US" sz="2400" b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0">
              <a:extLst>
                <a:ext uri="{FF2B5EF4-FFF2-40B4-BE49-F238E27FC236}">
                  <a16:creationId xmlns:a16="http://schemas.microsoft.com/office/drawing/2014/main" id="{ACB1D35D-6D85-D847-A9BB-55FC57810797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156966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Logging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Metrics</a:t>
              </a:r>
              <a:endParaRPr lang="en-US" sz="120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Analysis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Reporting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Threat intelligence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Evidence as policy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Slide isn’t meant to be read</a:t>
              </a:r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411" y="5050698"/>
            <a:ext cx="705603" cy="70560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604" y="4998956"/>
            <a:ext cx="703625" cy="703625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2306301-D796-4546-8A6B-02DFE3FD5F16}"/>
              </a:ext>
            </a:extLst>
          </p:cNvPr>
          <p:cNvGrpSpPr/>
          <p:nvPr/>
        </p:nvGrpSpPr>
        <p:grpSpPr>
          <a:xfrm>
            <a:off x="2065947" y="4640440"/>
            <a:ext cx="2002930" cy="1659485"/>
            <a:chOff x="8921977" y="1466725"/>
            <a:chExt cx="2926080" cy="1659485"/>
          </a:xfrm>
        </p:grpSpPr>
        <p:sp>
          <p:nvSpPr>
            <p:cNvPr id="41" name="TextBox 29">
              <a:extLst>
                <a:ext uri="{FF2B5EF4-FFF2-40B4-BE49-F238E27FC236}">
                  <a16:creationId xmlns:a16="http://schemas.microsoft.com/office/drawing/2014/main" id="{2479D4D5-D449-1748-9FDD-0C3A5A7D1BAD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Operations</a:t>
              </a:r>
              <a:endParaRPr lang="en-US" sz="2400" b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30">
              <a:extLst>
                <a:ext uri="{FF2B5EF4-FFF2-40B4-BE49-F238E27FC236}">
                  <a16:creationId xmlns:a16="http://schemas.microsoft.com/office/drawing/2014/main" id="{ACB1D35D-6D85-D847-A9BB-55FC57810797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12003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Support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Service desk</a:t>
              </a:r>
              <a:endParaRPr lang="en-US" sz="120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Continuous monitoring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Vulnerability management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Security scanning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Policy enforcement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2306301-D796-4546-8A6B-02DFE3FD5F16}"/>
              </a:ext>
            </a:extLst>
          </p:cNvPr>
          <p:cNvGrpSpPr/>
          <p:nvPr/>
        </p:nvGrpSpPr>
        <p:grpSpPr>
          <a:xfrm>
            <a:off x="8005147" y="4371436"/>
            <a:ext cx="2655238" cy="2029631"/>
            <a:chOff x="8921977" y="1244995"/>
            <a:chExt cx="2926080" cy="3004427"/>
          </a:xfrm>
        </p:grpSpPr>
        <p:sp>
          <p:nvSpPr>
            <p:cNvPr id="44" name="TextBox 29">
              <a:extLst>
                <a:ext uri="{FF2B5EF4-FFF2-40B4-BE49-F238E27FC236}">
                  <a16:creationId xmlns:a16="http://schemas.microsoft.com/office/drawing/2014/main" id="{2479D4D5-D449-1748-9FDD-0C3A5A7D1BAD}"/>
                </a:ext>
              </a:extLst>
            </p:cNvPr>
            <p:cNvSpPr txBox="1"/>
            <p:nvPr/>
          </p:nvSpPr>
          <p:spPr>
            <a:xfrm>
              <a:off x="8921977" y="1244995"/>
              <a:ext cx="2926080" cy="68339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Deployment</a:t>
              </a:r>
              <a:endParaRPr lang="en-US" sz="2400" b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30">
              <a:extLst>
                <a:ext uri="{FF2B5EF4-FFF2-40B4-BE49-F238E27FC236}">
                  <a16:creationId xmlns:a16="http://schemas.microsoft.com/office/drawing/2014/main" id="{ACB1D35D-6D85-D847-A9BB-55FC57810797}"/>
                </a:ext>
              </a:extLst>
            </p:cNvPr>
            <p:cNvSpPr txBox="1"/>
            <p:nvPr/>
          </p:nvSpPr>
          <p:spPr>
            <a:xfrm>
              <a:off x="8921977" y="1925882"/>
              <a:ext cx="2926080" cy="232354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Build pipelines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SAST tooling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Automated testing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Deployment environments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Automatic fault reporting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DAST tooling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Secrets 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Stop reading this slide!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291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#</a:t>
            </a:r>
            <a:r>
              <a:rPr lang="en-GB" dirty="0" err="1"/>
              <a:t>DevSecOpsHow</a:t>
            </a:r>
            <a:endParaRPr lang="en-GB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870" y="2848022"/>
            <a:ext cx="4277799" cy="2276766"/>
          </a:xfrm>
          <a:prstGeom prst="rect">
            <a:avLst/>
          </a:prstGeom>
        </p:spPr>
      </p:pic>
      <p:sp>
        <p:nvSpPr>
          <p:cNvPr id="4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51174" y="6381751"/>
            <a:ext cx="6096001" cy="382270"/>
          </a:xfrm>
        </p:spPr>
        <p:txBody>
          <a:bodyPr/>
          <a:lstStyle/>
          <a:p>
            <a:r>
              <a:rPr lang="en-GB" dirty="0" smtClean="0"/>
              <a:t>Document Classification: </a:t>
            </a:r>
            <a:r>
              <a:rPr lang="en-GB" dirty="0" smtClean="0">
                <a:solidFill>
                  <a:srgbClr val="00B050"/>
                </a:solidFill>
              </a:rPr>
              <a:t>Green</a:t>
            </a:r>
            <a:endParaRPr lang="en-GB" dirty="0">
              <a:solidFill>
                <a:srgbClr val="00B05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77332" y="1449232"/>
            <a:ext cx="3660128" cy="1505459"/>
            <a:chOff x="585302" y="1486554"/>
            <a:chExt cx="3660128" cy="1505459"/>
          </a:xfrm>
        </p:grpSpPr>
        <p:grpSp>
          <p:nvGrpSpPr>
            <p:cNvPr id="49" name="Group 48"/>
            <p:cNvGrpSpPr/>
            <p:nvPr/>
          </p:nvGrpSpPr>
          <p:grpSpPr>
            <a:xfrm>
              <a:off x="717524" y="1523902"/>
              <a:ext cx="3429026" cy="1382486"/>
              <a:chOff x="717524" y="1523902"/>
              <a:chExt cx="3429026" cy="1382486"/>
            </a:xfrm>
          </p:grpSpPr>
          <p:sp>
            <p:nvSpPr>
              <p:cNvPr id="51" name="TextBox 29">
                <a:extLst>
                  <a:ext uri="{FF2B5EF4-FFF2-40B4-BE49-F238E27FC236}">
                    <a16:creationId xmlns:a16="http://schemas.microsoft.com/office/drawing/2014/main" id="{2479D4D5-D449-1748-9FDD-0C3A5A7D1BAD}"/>
                  </a:ext>
                </a:extLst>
              </p:cNvPr>
              <p:cNvSpPr txBox="1"/>
              <p:nvPr/>
            </p:nvSpPr>
            <p:spPr>
              <a:xfrm>
                <a:off x="717524" y="1523902"/>
                <a:ext cx="3429026" cy="307777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Culture</a:t>
                </a:r>
                <a:endParaRPr lang="en-US" sz="1400" b="1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30">
                <a:extLst>
                  <a:ext uri="{FF2B5EF4-FFF2-40B4-BE49-F238E27FC236}">
                    <a16:creationId xmlns:a16="http://schemas.microsoft.com/office/drawing/2014/main" id="{ACB1D35D-6D85-D847-A9BB-55FC57810797}"/>
                  </a:ext>
                </a:extLst>
              </p:cNvPr>
              <p:cNvSpPr txBox="1"/>
              <p:nvPr/>
            </p:nvSpPr>
            <p:spPr>
              <a:xfrm>
                <a:off x="717524" y="1829170"/>
                <a:ext cx="1739926" cy="1077218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Code Warrior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Pluralsight</a:t>
                </a:r>
                <a:endParaRPr lang="en-US" sz="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OWASP Top 10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LinkedIn Learning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Udemy</a:t>
                </a:r>
                <a:endParaRPr lang="en-US" sz="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Evil user stories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CERT Secure Coding Standards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Game day exercises</a:t>
                </a:r>
              </a:p>
            </p:txBody>
          </p:sp>
          <p:sp>
            <p:nvSpPr>
              <p:cNvPr id="53" name="TextBox 30">
                <a:extLst>
                  <a:ext uri="{FF2B5EF4-FFF2-40B4-BE49-F238E27FC236}">
                    <a16:creationId xmlns:a16="http://schemas.microsoft.com/office/drawing/2014/main" id="{ACB1D35D-6D85-D847-A9BB-55FC57810797}"/>
                  </a:ext>
                </a:extLst>
              </p:cNvPr>
              <p:cNvSpPr txBox="1"/>
              <p:nvPr/>
            </p:nvSpPr>
            <p:spPr>
              <a:xfrm>
                <a:off x="2457450" y="1829170"/>
                <a:ext cx="1689100" cy="1077218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Gerrit</a:t>
                </a:r>
                <a:endParaRPr lang="en-US" sz="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Github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pull requests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Review board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JUnit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xUnit</a:t>
                </a:r>
                <a:endParaRPr lang="en-US" sz="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Evil user stories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OWASP Threat Dragon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CERT Secure Coding Standards</a:t>
                </a:r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585302" y="1486554"/>
              <a:ext cx="3660128" cy="1505459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44540" y="3123153"/>
            <a:ext cx="3660128" cy="1505459"/>
            <a:chOff x="585302" y="1486554"/>
            <a:chExt cx="3660128" cy="1505459"/>
          </a:xfrm>
        </p:grpSpPr>
        <p:grpSp>
          <p:nvGrpSpPr>
            <p:cNvPr id="55" name="Group 54"/>
            <p:cNvGrpSpPr/>
            <p:nvPr/>
          </p:nvGrpSpPr>
          <p:grpSpPr>
            <a:xfrm>
              <a:off x="717524" y="1523902"/>
              <a:ext cx="3429026" cy="1382486"/>
              <a:chOff x="717524" y="1523902"/>
              <a:chExt cx="3429026" cy="1382486"/>
            </a:xfrm>
          </p:grpSpPr>
          <p:sp>
            <p:nvSpPr>
              <p:cNvPr id="57" name="TextBox 29">
                <a:extLst>
                  <a:ext uri="{FF2B5EF4-FFF2-40B4-BE49-F238E27FC236}">
                    <a16:creationId xmlns:a16="http://schemas.microsoft.com/office/drawing/2014/main" id="{2479D4D5-D449-1748-9FDD-0C3A5A7D1BAD}"/>
                  </a:ext>
                </a:extLst>
              </p:cNvPr>
              <p:cNvSpPr txBox="1"/>
              <p:nvPr/>
            </p:nvSpPr>
            <p:spPr>
              <a:xfrm>
                <a:off x="717524" y="1523902"/>
                <a:ext cx="3429026" cy="307777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Monitoring</a:t>
                </a:r>
                <a:endParaRPr lang="en-US" sz="1400" b="1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TextBox 30">
                <a:extLst>
                  <a:ext uri="{FF2B5EF4-FFF2-40B4-BE49-F238E27FC236}">
                    <a16:creationId xmlns:a16="http://schemas.microsoft.com/office/drawing/2014/main" id="{ACB1D35D-6D85-D847-A9BB-55FC57810797}"/>
                  </a:ext>
                </a:extLst>
              </p:cNvPr>
              <p:cNvSpPr txBox="1"/>
              <p:nvPr/>
            </p:nvSpPr>
            <p:spPr>
              <a:xfrm>
                <a:off x="717524" y="1829170"/>
                <a:ext cx="1739926" cy="1077218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Azure Defender for Cloud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Azure Sentinel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Splunk</a:t>
                </a:r>
                <a:endParaRPr lang="en-US" sz="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SolarWinds</a:t>
                </a:r>
                <a:endParaRPr lang="en-US" sz="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RSA </a:t>
                </a:r>
                <a:r>
                  <a:rPr lang="en-US" sz="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NetWitness</a:t>
                </a:r>
                <a:endParaRPr lang="en-US" sz="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Archer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ThreatConnect</a:t>
                </a:r>
                <a:endParaRPr lang="en-US" sz="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OWASP Threat Dragon</a:t>
                </a:r>
              </a:p>
            </p:txBody>
          </p:sp>
          <p:sp>
            <p:nvSpPr>
              <p:cNvPr id="59" name="TextBox 30">
                <a:extLst>
                  <a:ext uri="{FF2B5EF4-FFF2-40B4-BE49-F238E27FC236}">
                    <a16:creationId xmlns:a16="http://schemas.microsoft.com/office/drawing/2014/main" id="{ACB1D35D-6D85-D847-A9BB-55FC57810797}"/>
                  </a:ext>
                </a:extLst>
              </p:cNvPr>
              <p:cNvSpPr txBox="1"/>
              <p:nvPr/>
            </p:nvSpPr>
            <p:spPr>
              <a:xfrm>
                <a:off x="2457450" y="1829170"/>
                <a:ext cx="1689100" cy="1077218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Chef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HashiCorp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Sentinel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nmap</a:t>
                </a:r>
                <a:endParaRPr lang="en-US" sz="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Etsy Morgue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Orca Security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HackerOne</a:t>
                </a:r>
                <a:endParaRPr lang="en-US" sz="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graphite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Wiz.io</a:t>
                </a: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585302" y="1486554"/>
              <a:ext cx="3660128" cy="1505459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19416" y="4756940"/>
            <a:ext cx="3660128" cy="1505459"/>
            <a:chOff x="585302" y="1486554"/>
            <a:chExt cx="3660128" cy="1505459"/>
          </a:xfrm>
        </p:grpSpPr>
        <p:grpSp>
          <p:nvGrpSpPr>
            <p:cNvPr id="61" name="Group 60"/>
            <p:cNvGrpSpPr/>
            <p:nvPr/>
          </p:nvGrpSpPr>
          <p:grpSpPr>
            <a:xfrm>
              <a:off x="717524" y="1523902"/>
              <a:ext cx="3429026" cy="1382486"/>
              <a:chOff x="717524" y="1523902"/>
              <a:chExt cx="3429026" cy="1382486"/>
            </a:xfrm>
          </p:grpSpPr>
          <p:sp>
            <p:nvSpPr>
              <p:cNvPr id="63" name="TextBox 29">
                <a:extLst>
                  <a:ext uri="{FF2B5EF4-FFF2-40B4-BE49-F238E27FC236}">
                    <a16:creationId xmlns:a16="http://schemas.microsoft.com/office/drawing/2014/main" id="{2479D4D5-D449-1748-9FDD-0C3A5A7D1BAD}"/>
                  </a:ext>
                </a:extLst>
              </p:cNvPr>
              <p:cNvSpPr txBox="1"/>
              <p:nvPr/>
            </p:nvSpPr>
            <p:spPr>
              <a:xfrm>
                <a:off x="717524" y="1523902"/>
                <a:ext cx="3429026" cy="307777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Operations</a:t>
                </a:r>
                <a:endParaRPr lang="en-US" sz="1400" b="1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TextBox 30">
                <a:extLst>
                  <a:ext uri="{FF2B5EF4-FFF2-40B4-BE49-F238E27FC236}">
                    <a16:creationId xmlns:a16="http://schemas.microsoft.com/office/drawing/2014/main" id="{ACB1D35D-6D85-D847-A9BB-55FC57810797}"/>
                  </a:ext>
                </a:extLst>
              </p:cNvPr>
              <p:cNvSpPr txBox="1"/>
              <p:nvPr/>
            </p:nvSpPr>
            <p:spPr>
              <a:xfrm>
                <a:off x="717524" y="1829170"/>
                <a:ext cx="1739926" cy="954107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BMC Remedy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ServiceNow</a:t>
                </a:r>
                <a:endParaRPr lang="en-US" sz="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LinkedIn Learning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Udemy</a:t>
                </a:r>
                <a:endParaRPr lang="en-US" sz="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Evil user stories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OWASP Threat Dragon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CERT Secure Coding Standards</a:t>
                </a:r>
              </a:p>
            </p:txBody>
          </p:sp>
          <p:sp>
            <p:nvSpPr>
              <p:cNvPr id="65" name="TextBox 30">
                <a:extLst>
                  <a:ext uri="{FF2B5EF4-FFF2-40B4-BE49-F238E27FC236}">
                    <a16:creationId xmlns:a16="http://schemas.microsoft.com/office/drawing/2014/main" id="{ACB1D35D-6D85-D847-A9BB-55FC57810797}"/>
                  </a:ext>
                </a:extLst>
              </p:cNvPr>
              <p:cNvSpPr txBox="1"/>
              <p:nvPr/>
            </p:nvSpPr>
            <p:spPr>
              <a:xfrm>
                <a:off x="2457450" y="1829170"/>
                <a:ext cx="1689100" cy="1077218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Qualys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Tenable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Spiceworks</a:t>
                </a:r>
                <a:endParaRPr lang="en-US" sz="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BeyondTrust</a:t>
                </a:r>
                <a:endParaRPr lang="en-US" sz="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CloudTrail</a:t>
                </a:r>
                <a:endParaRPr lang="en-US" sz="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Nessus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Seriously … stop reading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!  You will hurt your eyes.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585302" y="1486554"/>
              <a:ext cx="3660128" cy="1505459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674344" y="1227793"/>
            <a:ext cx="3660128" cy="1505459"/>
            <a:chOff x="585302" y="1486554"/>
            <a:chExt cx="3660128" cy="1505459"/>
          </a:xfrm>
        </p:grpSpPr>
        <p:grpSp>
          <p:nvGrpSpPr>
            <p:cNvPr id="67" name="Group 66"/>
            <p:cNvGrpSpPr/>
            <p:nvPr/>
          </p:nvGrpSpPr>
          <p:grpSpPr>
            <a:xfrm>
              <a:off x="717524" y="1523902"/>
              <a:ext cx="3429026" cy="1382486"/>
              <a:chOff x="717524" y="1523902"/>
              <a:chExt cx="3429026" cy="1382486"/>
            </a:xfrm>
          </p:grpSpPr>
          <p:sp>
            <p:nvSpPr>
              <p:cNvPr id="69" name="TextBox 29">
                <a:extLst>
                  <a:ext uri="{FF2B5EF4-FFF2-40B4-BE49-F238E27FC236}">
                    <a16:creationId xmlns:a16="http://schemas.microsoft.com/office/drawing/2014/main" id="{2479D4D5-D449-1748-9FDD-0C3A5A7D1BAD}"/>
                  </a:ext>
                </a:extLst>
              </p:cNvPr>
              <p:cNvSpPr txBox="1"/>
              <p:nvPr/>
            </p:nvSpPr>
            <p:spPr>
              <a:xfrm>
                <a:off x="717524" y="1523902"/>
                <a:ext cx="3429026" cy="307777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Infrastructure</a:t>
                </a:r>
                <a:endParaRPr lang="en-US" sz="1400" b="1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TextBox 30">
                <a:extLst>
                  <a:ext uri="{FF2B5EF4-FFF2-40B4-BE49-F238E27FC236}">
                    <a16:creationId xmlns:a16="http://schemas.microsoft.com/office/drawing/2014/main" id="{ACB1D35D-6D85-D847-A9BB-55FC57810797}"/>
                  </a:ext>
                </a:extLst>
              </p:cNvPr>
              <p:cNvSpPr txBox="1"/>
              <p:nvPr/>
            </p:nvSpPr>
            <p:spPr>
              <a:xfrm>
                <a:off x="717524" y="1829170"/>
                <a:ext cx="1739926" cy="1077218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Azure Virtual Machines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Amazon Machine Images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GCP Compute Engine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Docker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ECR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Terraform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YAML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Ansible</a:t>
                </a:r>
                <a:endParaRPr lang="en-US" sz="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TextBox 30">
                <a:extLst>
                  <a:ext uri="{FF2B5EF4-FFF2-40B4-BE49-F238E27FC236}">
                    <a16:creationId xmlns:a16="http://schemas.microsoft.com/office/drawing/2014/main" id="{ACB1D35D-6D85-D847-A9BB-55FC57810797}"/>
                  </a:ext>
                </a:extLst>
              </p:cNvPr>
              <p:cNvSpPr txBox="1"/>
              <p:nvPr/>
            </p:nvSpPr>
            <p:spPr>
              <a:xfrm>
                <a:off x="2457450" y="1829170"/>
                <a:ext cx="1689100" cy="1077218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Chef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SaltStack</a:t>
                </a:r>
                <a:endParaRPr lang="en-US" sz="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sz="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CloudFormation</a:t>
                </a:r>
                <a:endParaRPr lang="en-US" sz="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Azure Resource Manager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CIS Benchmarks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SCCM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Qualys Patch Management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Automatic Updates</a:t>
                </a:r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585302" y="1486554"/>
              <a:ext cx="3660128" cy="1505459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420793" y="3003156"/>
            <a:ext cx="3660128" cy="1505459"/>
            <a:chOff x="585302" y="1486554"/>
            <a:chExt cx="3660128" cy="1505459"/>
          </a:xfrm>
        </p:grpSpPr>
        <p:grpSp>
          <p:nvGrpSpPr>
            <p:cNvPr id="73" name="Group 72"/>
            <p:cNvGrpSpPr/>
            <p:nvPr/>
          </p:nvGrpSpPr>
          <p:grpSpPr>
            <a:xfrm>
              <a:off x="717524" y="1523902"/>
              <a:ext cx="3429026" cy="1382486"/>
              <a:chOff x="717524" y="1523902"/>
              <a:chExt cx="3429026" cy="1382486"/>
            </a:xfrm>
          </p:grpSpPr>
          <p:sp>
            <p:nvSpPr>
              <p:cNvPr id="75" name="TextBox 29">
                <a:extLst>
                  <a:ext uri="{FF2B5EF4-FFF2-40B4-BE49-F238E27FC236}">
                    <a16:creationId xmlns:a16="http://schemas.microsoft.com/office/drawing/2014/main" id="{2479D4D5-D449-1748-9FDD-0C3A5A7D1BAD}"/>
                  </a:ext>
                </a:extLst>
              </p:cNvPr>
              <p:cNvSpPr txBox="1"/>
              <p:nvPr/>
            </p:nvSpPr>
            <p:spPr>
              <a:xfrm>
                <a:off x="717524" y="1523902"/>
                <a:ext cx="3429026" cy="307777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Developer Tooling</a:t>
                </a:r>
                <a:endParaRPr lang="en-US" sz="1400" b="1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TextBox 30">
                <a:extLst>
                  <a:ext uri="{FF2B5EF4-FFF2-40B4-BE49-F238E27FC236}">
                    <a16:creationId xmlns:a16="http://schemas.microsoft.com/office/drawing/2014/main" id="{ACB1D35D-6D85-D847-A9BB-55FC57810797}"/>
                  </a:ext>
                </a:extLst>
              </p:cNvPr>
              <p:cNvSpPr txBox="1"/>
              <p:nvPr/>
            </p:nvSpPr>
            <p:spPr>
              <a:xfrm>
                <a:off x="717524" y="1829170"/>
                <a:ext cx="1739926" cy="1077218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NPM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NodeJS</a:t>
                </a:r>
                <a:endParaRPr lang="en-US" sz="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SonarLint</a:t>
                </a:r>
                <a:endParaRPr lang="en-US" sz="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DeepSource</a:t>
                </a:r>
                <a:endParaRPr lang="en-US" sz="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SonarQube</a:t>
                </a:r>
                <a:endParaRPr lang="en-US" sz="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JetBrains</a:t>
                </a:r>
                <a:endParaRPr lang="en-US" sz="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Github</a:t>
                </a:r>
                <a:endParaRPr lang="en-US" sz="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GitLab</a:t>
                </a:r>
                <a:endParaRPr lang="en-US" sz="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TextBox 30">
                <a:extLst>
                  <a:ext uri="{FF2B5EF4-FFF2-40B4-BE49-F238E27FC236}">
                    <a16:creationId xmlns:a16="http://schemas.microsoft.com/office/drawing/2014/main" id="{ACB1D35D-6D85-D847-A9BB-55FC57810797}"/>
                  </a:ext>
                </a:extLst>
              </p:cNvPr>
              <p:cNvSpPr txBox="1"/>
              <p:nvPr/>
            </p:nvSpPr>
            <p:spPr>
              <a:xfrm>
                <a:off x="2457450" y="1829170"/>
                <a:ext cx="1689100" cy="1077218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BitBucket</a:t>
                </a:r>
                <a:endParaRPr lang="en-US" sz="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Azure DevOps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Github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Actions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JIRA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Artifactory</a:t>
                </a:r>
                <a:endParaRPr lang="en-US" sz="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ReSharper</a:t>
                </a:r>
                <a:endParaRPr lang="en-US" sz="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Final warning!  Stop it!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VSCode</a:t>
                </a:r>
                <a:endParaRPr lang="en-US" sz="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4" name="Rectangle 73"/>
            <p:cNvSpPr/>
            <p:nvPr/>
          </p:nvSpPr>
          <p:spPr>
            <a:xfrm>
              <a:off x="585302" y="1486554"/>
              <a:ext cx="3660128" cy="1505459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716428" y="4756939"/>
            <a:ext cx="3660128" cy="1505459"/>
            <a:chOff x="585302" y="1486554"/>
            <a:chExt cx="3660128" cy="1505459"/>
          </a:xfrm>
        </p:grpSpPr>
        <p:grpSp>
          <p:nvGrpSpPr>
            <p:cNvPr id="79" name="Group 78"/>
            <p:cNvGrpSpPr/>
            <p:nvPr/>
          </p:nvGrpSpPr>
          <p:grpSpPr>
            <a:xfrm>
              <a:off x="717524" y="1523902"/>
              <a:ext cx="3429026" cy="1382486"/>
              <a:chOff x="717524" y="1523902"/>
              <a:chExt cx="3429026" cy="1382486"/>
            </a:xfrm>
          </p:grpSpPr>
          <p:sp>
            <p:nvSpPr>
              <p:cNvPr id="81" name="TextBox 29">
                <a:extLst>
                  <a:ext uri="{FF2B5EF4-FFF2-40B4-BE49-F238E27FC236}">
                    <a16:creationId xmlns:a16="http://schemas.microsoft.com/office/drawing/2014/main" id="{2479D4D5-D449-1748-9FDD-0C3A5A7D1BAD}"/>
                  </a:ext>
                </a:extLst>
              </p:cNvPr>
              <p:cNvSpPr txBox="1"/>
              <p:nvPr/>
            </p:nvSpPr>
            <p:spPr>
              <a:xfrm>
                <a:off x="717524" y="1523902"/>
                <a:ext cx="3429026" cy="307777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Deployment</a:t>
                </a:r>
                <a:endParaRPr lang="en-US" sz="1400" b="1" noProof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TextBox 30">
                <a:extLst>
                  <a:ext uri="{FF2B5EF4-FFF2-40B4-BE49-F238E27FC236}">
                    <a16:creationId xmlns:a16="http://schemas.microsoft.com/office/drawing/2014/main" id="{ACB1D35D-6D85-D847-A9BB-55FC57810797}"/>
                  </a:ext>
                </a:extLst>
              </p:cNvPr>
              <p:cNvSpPr txBox="1"/>
              <p:nvPr/>
            </p:nvSpPr>
            <p:spPr>
              <a:xfrm>
                <a:off x="717524" y="1829170"/>
                <a:ext cx="1739926" cy="1077218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Jenkins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Azure DevOps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AWS Deploy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VeraCode</a:t>
                </a:r>
                <a:endParaRPr lang="en-US" sz="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Fortify</a:t>
                </a:r>
                <a:endParaRPr lang="en-US" sz="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Selenium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TestComplete</a:t>
                </a:r>
                <a:endParaRPr lang="en-US" sz="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Azure Key Vault</a:t>
                </a:r>
              </a:p>
            </p:txBody>
          </p:sp>
          <p:sp>
            <p:nvSpPr>
              <p:cNvPr id="83" name="TextBox 30">
                <a:extLst>
                  <a:ext uri="{FF2B5EF4-FFF2-40B4-BE49-F238E27FC236}">
                    <a16:creationId xmlns:a16="http://schemas.microsoft.com/office/drawing/2014/main" id="{ACB1D35D-6D85-D847-A9BB-55FC57810797}"/>
                  </a:ext>
                </a:extLst>
              </p:cNvPr>
              <p:cNvSpPr txBox="1"/>
              <p:nvPr/>
            </p:nvSpPr>
            <p:spPr>
              <a:xfrm>
                <a:off x="2457450" y="1829170"/>
                <a:ext cx="1689100" cy="1077218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AWS KMS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Atlassian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Bamboo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TeamCity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YAML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PowerShell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SARIF SAST Tools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Yarn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Test Management</a:t>
                </a:r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585302" y="1486554"/>
              <a:ext cx="3660128" cy="1505459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Rectangle 2"/>
          <p:cNvSpPr/>
          <p:nvPr/>
        </p:nvSpPr>
        <p:spPr>
          <a:xfrm>
            <a:off x="4441610" y="1395645"/>
            <a:ext cx="282160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DevSecOps</a:t>
            </a:r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Toolchain </a:t>
            </a:r>
          </a:p>
        </p:txBody>
      </p:sp>
      <p:sp>
        <p:nvSpPr>
          <p:cNvPr id="5" name="Rectangle 4"/>
          <p:cNvSpPr/>
          <p:nvPr/>
        </p:nvSpPr>
        <p:spPr>
          <a:xfrm>
            <a:off x="4625654" y="5546293"/>
            <a:ext cx="25876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(VERY abridged!)</a:t>
            </a:r>
          </a:p>
        </p:txBody>
      </p:sp>
    </p:spTree>
    <p:extLst>
      <p:ext uri="{BB962C8B-B14F-4D97-AF65-F5344CB8AC3E}">
        <p14:creationId xmlns:p14="http://schemas.microsoft.com/office/powerpoint/2010/main" val="220666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546412" y="674457"/>
            <a:ext cx="5707294" cy="5707294"/>
            <a:chOff x="2447492" y="674457"/>
            <a:chExt cx="5707294" cy="570729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492" y="674457"/>
              <a:ext cx="5707294" cy="570729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176448" y="3111332"/>
              <a:ext cx="100540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b="1" dirty="0" smtClean="0">
                  <a:solidFill>
                    <a:srgbClr val="1227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</a:t>
              </a:r>
              <a:endParaRPr lang="en-GB" sz="2400" b="1" dirty="0" smtClean="0">
                <a:solidFill>
                  <a:srgbClr val="1227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20139" y="3094705"/>
              <a:ext cx="103105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b="1" dirty="0" smtClean="0">
                  <a:solidFill>
                    <a:srgbClr val="1227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</a:t>
              </a:r>
              <a:endParaRPr lang="en-GB" sz="2400" b="1" dirty="0" smtClean="0">
                <a:solidFill>
                  <a:srgbClr val="1227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331870" y="1406281"/>
              <a:ext cx="108234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b="1" dirty="0" smtClean="0">
                  <a:solidFill>
                    <a:srgbClr val="1227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Ops</a:t>
              </a:r>
              <a:endParaRPr lang="en-GB" sz="2400" b="1" dirty="0" smtClean="0">
                <a:solidFill>
                  <a:srgbClr val="1227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82736" y="4954163"/>
              <a:ext cx="12025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 smtClean="0">
                  <a:solidFill>
                    <a:srgbClr val="1227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</a:t>
              </a:r>
              <a:endParaRPr lang="en-GB" b="1" dirty="0" smtClean="0">
                <a:solidFill>
                  <a:srgbClr val="1227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#</a:t>
            </a:r>
            <a:r>
              <a:rPr lang="en-GB" dirty="0" err="1"/>
              <a:t>DevSecOpsWho</a:t>
            </a:r>
            <a:endParaRPr lang="en-GB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236" y="2484315"/>
            <a:ext cx="2993068" cy="2993068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9080044" y="3699002"/>
            <a:ext cx="13278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rgbClr val="1227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54786" y="3757663"/>
            <a:ext cx="5619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1227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endParaRPr lang="en-GB" sz="500" b="1" dirty="0" smtClean="0">
              <a:solidFill>
                <a:srgbClr val="1227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720171" y="2846708"/>
            <a:ext cx="12705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rgbClr val="1227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Ops</a:t>
            </a:r>
            <a:endParaRPr lang="en-GB" sz="2400" b="1" dirty="0" smtClean="0">
              <a:solidFill>
                <a:srgbClr val="1227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282480" y="6764021"/>
            <a:ext cx="45573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>
                <a:solidFill>
                  <a:srgbClr val="1227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endParaRPr lang="en-GB" b="1" dirty="0" smtClean="0">
              <a:solidFill>
                <a:srgbClr val="1227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579829" y="4842893"/>
            <a:ext cx="13278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rgbClr val="1227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360806" y="4598108"/>
            <a:ext cx="10938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 dirty="0" smtClean="0">
                <a:solidFill>
                  <a:srgbClr val="1227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</a:p>
          <a:p>
            <a:pPr algn="ctr"/>
            <a:r>
              <a:rPr lang="en-GB" sz="1400" b="1" dirty="0" err="1" smtClean="0">
                <a:solidFill>
                  <a:srgbClr val="1227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</a:t>
            </a:r>
            <a:endParaRPr lang="en-GB" sz="400" b="1" dirty="0" smtClean="0">
              <a:solidFill>
                <a:srgbClr val="1227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284" y="3484957"/>
            <a:ext cx="926090" cy="92609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5891536" y="3246926"/>
            <a:ext cx="926090" cy="9260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872" y="4299699"/>
            <a:ext cx="1468666" cy="183214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0670" y="4361614"/>
            <a:ext cx="824228" cy="17083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837" y="719857"/>
            <a:ext cx="3274763" cy="161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0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#</a:t>
            </a:r>
            <a:r>
              <a:rPr lang="en-GB" dirty="0" err="1"/>
              <a:t>DevSecOpsWhen</a:t>
            </a:r>
            <a:endParaRPr lang="en-GB" dirty="0"/>
          </a:p>
        </p:txBody>
      </p:sp>
      <p:pic>
        <p:nvPicPr>
          <p:cNvPr id="2050" name="Picture 2" descr="4466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005" y="1669459"/>
            <a:ext cx="3775005" cy="377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5221469" y="206282"/>
            <a:ext cx="6048464" cy="6175469"/>
            <a:chOff x="3442545" y="232134"/>
            <a:chExt cx="6048464" cy="6175469"/>
          </a:xfrm>
        </p:grpSpPr>
        <p:pic>
          <p:nvPicPr>
            <p:cNvPr id="2052" name="Picture 4" descr="Microsoft - Free logo icon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3625" y="4189345"/>
              <a:ext cx="667384" cy="667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https://cdn-icons-png.flaticon.com/512/732/732228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211" y="5677322"/>
              <a:ext cx="567632" cy="567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https://cdn-icons-png.flaticon.com/512/361/361998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1187" y="5632152"/>
              <a:ext cx="775451" cy="775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https://cdn-icons-png.flaticon.com/512/882/882705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1622" y="948238"/>
              <a:ext cx="1390737" cy="139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42545" y="232134"/>
              <a:ext cx="5876024" cy="587602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2913" y="1236032"/>
              <a:ext cx="1236926" cy="1236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164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Document classification: GREEN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15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ank LINKS Template">
  <a:themeElements>
    <a:clrScheme name="Custom 36">
      <a:dk1>
        <a:srgbClr val="000000"/>
      </a:dk1>
      <a:lt1>
        <a:srgbClr val="FFFFFF"/>
      </a:lt1>
      <a:dk2>
        <a:srgbClr val="12273F"/>
      </a:dk2>
      <a:lt2>
        <a:srgbClr val="C4C9CF"/>
      </a:lt2>
      <a:accent1>
        <a:srgbClr val="3CD7D9"/>
      </a:accent1>
      <a:accent2>
        <a:srgbClr val="FF7300"/>
      </a:accent2>
      <a:accent3>
        <a:srgbClr val="9E71FE"/>
      </a:accent3>
      <a:accent4>
        <a:srgbClr val="D4AF37"/>
      </a:accent4>
      <a:accent5>
        <a:srgbClr val="A5D700"/>
      </a:accent5>
      <a:accent6>
        <a:srgbClr val="FF50C8"/>
      </a:accent6>
      <a:hlink>
        <a:srgbClr val="12273F"/>
      </a:hlink>
      <a:folHlink>
        <a:srgbClr val="12273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E-Official Template A V2" id="{05EC74AB-E69D-4B41-9543-D57883680519}" vid="{A6AC0DB2-2B97-FF42-889B-B46D3A3091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5903</TotalTime>
  <Words>753</Words>
  <Application>Microsoft Office PowerPoint</Application>
  <PresentationFormat>Widescreen</PresentationFormat>
  <Paragraphs>274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Bank LINKS Template</vt:lpstr>
      <vt:lpstr>PowerPoint Presentation</vt:lpstr>
      <vt:lpstr>Who’s this talking to me now?</vt:lpstr>
      <vt:lpstr>#DevSecOpsWhat</vt:lpstr>
      <vt:lpstr>#DevSecOpsWhy</vt:lpstr>
      <vt:lpstr>#DevSecOpsHow</vt:lpstr>
      <vt:lpstr>#DevSecOpsHow</vt:lpstr>
      <vt:lpstr>#DevSecOpsWho</vt:lpstr>
      <vt:lpstr>#DevSecOpsWhen</vt:lpstr>
      <vt:lpstr>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Ruisi</dc:creator>
  <cp:lastModifiedBy>King, Vincent</cp:lastModifiedBy>
  <cp:revision>56</cp:revision>
  <dcterms:created xsi:type="dcterms:W3CDTF">2022-03-04T14:18:02Z</dcterms:created>
  <dcterms:modified xsi:type="dcterms:W3CDTF">2022-07-11T10:22:47Z</dcterms:modified>
</cp:coreProperties>
</file>