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7"/>
  </p:notesMasterIdLst>
  <p:sldIdLst>
    <p:sldId id="378" r:id="rId2"/>
    <p:sldId id="392" r:id="rId3"/>
    <p:sldId id="393" r:id="rId4"/>
    <p:sldId id="394" r:id="rId5"/>
    <p:sldId id="376" r:id="rId6"/>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73F"/>
    <a:srgbClr val="12263E"/>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8488" autoAdjust="0"/>
  </p:normalViewPr>
  <p:slideViewPr>
    <p:cSldViewPr snapToGrid="0" showGuides="1">
      <p:cViewPr varScale="1">
        <p:scale>
          <a:sx n="80" d="100"/>
          <a:sy n="80" d="100"/>
        </p:scale>
        <p:origin x="1712" y="60"/>
      </p:cViewPr>
      <p:guideLst/>
    </p:cSldViewPr>
  </p:slideViewPr>
  <p:notesTextViewPr>
    <p:cViewPr>
      <p:scale>
        <a:sx n="3" d="2"/>
        <a:sy n="3" d="2"/>
      </p:scale>
      <p:origin x="0" y="0"/>
    </p:cViewPr>
  </p:notesTextViewPr>
  <p:sorterViewPr>
    <p:cViewPr>
      <p:scale>
        <a:sx n="100" d="100"/>
        <a:sy n="100" d="100"/>
      </p:scale>
      <p:origin x="0" y="-1056"/>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10/07/2023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Misconfigurations of cloud security settings are a leading cause of cloud data breaches. Several factors contribute to this. Cloud infrastructure is designed to be easily usable and to enable easy data sharing, making it difficult for organizations to ensure that data is only accessible to authorized parties. Also, organizations using cloud-based infrastructure also do not have complete visibility and control over their infrastructure, meaning that they need to rely upon security controls provided by their cloud service provider (CSP) to configure and secure their cloud deployments.</a:t>
            </a:r>
          </a:p>
          <a:p>
            <a:endParaRPr lang="en-GB" sz="1200" b="0" i="0" kern="1200" dirty="0" smtClean="0">
              <a:solidFill>
                <a:schemeClr val="tx1"/>
              </a:solidFill>
              <a:effectLst/>
              <a:latin typeface="+mn-lt"/>
              <a:ea typeface="+mn-ea"/>
              <a:cs typeface="+mn-cs"/>
            </a:endParaRPr>
          </a:p>
          <a:p>
            <a:r>
              <a:rPr lang="en-GB" dirty="0" smtClean="0"/>
              <a:t>An organization’s cloud-based resources are located outside of the corporate network and run on infrastructure that the company does not own. As a result, many traditional tools for achieving network visibility are not effective for cloud environments, and some organizations lack cloud-focused security tools. This can limit an organization’s ability to monitor their cloud-based resources and protect them against attack.</a:t>
            </a:r>
          </a:p>
          <a:p>
            <a:endParaRPr lang="en-GB" dirty="0" smtClean="0"/>
          </a:p>
          <a:p>
            <a:r>
              <a:rPr lang="en-GB" dirty="0" smtClean="0"/>
              <a:t>A malicious insider already has authorized access to an organization’s network and some of the sensitive resources that it contains. Attempts to gain this level of access are what reveals most attackers to their target, making it hard for an unprepared organization to detect a malicious insider.</a:t>
            </a:r>
          </a:p>
          <a:p>
            <a:endParaRPr lang="en-GB" dirty="0" smtClean="0"/>
          </a:p>
          <a:p>
            <a:r>
              <a:rPr lang="en-GB" dirty="0" smtClean="0"/>
              <a:t>March 2023 the PRA published</a:t>
            </a:r>
            <a:r>
              <a:rPr lang="en-GB" baseline="0" dirty="0" smtClean="0"/>
              <a:t> CBEST thematic findings following cyber risk stress testing of external financial institutions.  3 of the 6 findings identified common issues in Identity and Access Management process, including over-privileged accounts, and data security.</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165022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Growing</a:t>
            </a:r>
            <a:r>
              <a:rPr lang="en-GB" baseline="0" dirty="0" smtClean="0"/>
              <a:t> number of solutions</a:t>
            </a:r>
          </a:p>
          <a:p>
            <a:r>
              <a:rPr lang="en-GB" baseline="0" dirty="0" smtClean="0"/>
              <a:t>47 requirements, but here are 3 of the most important</a:t>
            </a:r>
          </a:p>
          <a:p>
            <a:endParaRPr lang="en-GB" dirty="0" smtClean="0"/>
          </a:p>
          <a:p>
            <a:r>
              <a:rPr lang="en-GB" dirty="0" smtClean="0"/>
              <a:t>Inventory</a:t>
            </a:r>
          </a:p>
          <a:p>
            <a:r>
              <a:rPr lang="en-GB" dirty="0" smtClean="0"/>
              <a:t>You can’t protect what you can’t see</a:t>
            </a:r>
          </a:p>
          <a:p>
            <a:r>
              <a:rPr lang="en-GB" dirty="0" smtClean="0"/>
              <a:t>Agent-based</a:t>
            </a:r>
            <a:r>
              <a:rPr lang="en-GB" baseline="0" dirty="0" smtClean="0"/>
              <a:t> solutions do not guarantee 100% coverage</a:t>
            </a:r>
          </a:p>
          <a:p>
            <a:r>
              <a:rPr lang="en-GB" baseline="0" dirty="0" smtClean="0"/>
              <a:t>Created bespoke solution for unknown unknowns</a:t>
            </a:r>
          </a:p>
          <a:p>
            <a:r>
              <a:rPr lang="en-GB" baseline="0" dirty="0" smtClean="0"/>
              <a:t>Multi cloud only increases the issue</a:t>
            </a:r>
          </a:p>
          <a:p>
            <a:r>
              <a:rPr lang="en-GB" baseline="0" dirty="0" smtClean="0"/>
              <a:t>Should be moving away from traditional VM-based estate</a:t>
            </a:r>
          </a:p>
          <a:p>
            <a:endParaRPr lang="en-GB" dirty="0" smtClean="0"/>
          </a:p>
          <a:p>
            <a:r>
              <a:rPr lang="en-GB" dirty="0" smtClean="0"/>
              <a:t>Intelligence</a:t>
            </a:r>
          </a:p>
          <a:p>
            <a:r>
              <a:rPr lang="en-GB" dirty="0" smtClean="0"/>
              <a:t>New vulnerabilities</a:t>
            </a:r>
            <a:r>
              <a:rPr lang="en-GB" baseline="0" dirty="0" smtClean="0"/>
              <a:t> have threat actors knocking on our doors</a:t>
            </a:r>
          </a:p>
          <a:p>
            <a:r>
              <a:rPr lang="en-GB" baseline="0" dirty="0" smtClean="0"/>
              <a:t>Time to exploit has reduced</a:t>
            </a:r>
          </a:p>
          <a:p>
            <a:r>
              <a:rPr lang="en-GB" baseline="0" dirty="0" smtClean="0"/>
              <a:t>Vulnerability data sources widely available, you can do it yourself</a:t>
            </a:r>
          </a:p>
          <a:p>
            <a:endParaRPr lang="en-GB" baseline="0" dirty="0" smtClean="0"/>
          </a:p>
          <a:p>
            <a:r>
              <a:rPr lang="en-GB" baseline="0" dirty="0" smtClean="0"/>
              <a:t>Insights</a:t>
            </a:r>
          </a:p>
          <a:p>
            <a:r>
              <a:rPr lang="en-GB" baseline="0" dirty="0" smtClean="0"/>
              <a:t>Risks without context are meaningless.  Remember that.</a:t>
            </a:r>
          </a:p>
          <a:p>
            <a:r>
              <a:rPr lang="en-GB" dirty="0" smtClean="0"/>
              <a:t>CSPs highlight</a:t>
            </a:r>
            <a:r>
              <a:rPr lang="en-GB" baseline="0" dirty="0" smtClean="0"/>
              <a:t> issues in isolation against policies</a:t>
            </a:r>
          </a:p>
          <a:p>
            <a:r>
              <a:rPr lang="en-GB" baseline="0" dirty="0" smtClean="0"/>
              <a:t>Is a missing OS patch on a VM that serious?</a:t>
            </a:r>
          </a:p>
          <a:p>
            <a:r>
              <a:rPr lang="en-GB" baseline="0" dirty="0" smtClean="0"/>
              <a:t>Following basic security principals provides layers of security</a:t>
            </a:r>
          </a:p>
          <a:p>
            <a:r>
              <a:rPr lang="en-GB" baseline="0" dirty="0" smtClean="0"/>
              <a:t>What if game .. Unpatched server … Elevation of Privilege … Pubic IP … poor SSH… lateral move?</a:t>
            </a:r>
          </a:p>
          <a:p>
            <a:r>
              <a:rPr lang="en-GB" baseline="0" dirty="0" smtClean="0"/>
              <a:t>Without context possible risk and impact may never be realised</a:t>
            </a:r>
          </a:p>
          <a:p>
            <a:endParaRPr lang="en-GB" baseline="0" dirty="0" smtClean="0"/>
          </a:p>
          <a:p>
            <a:r>
              <a:rPr lang="en-GB" baseline="0" dirty="0" smtClean="0"/>
              <a:t>Summary</a:t>
            </a:r>
          </a:p>
          <a:p>
            <a:r>
              <a:rPr lang="en-GB" baseline="0" dirty="0" smtClean="0"/>
              <a:t>47 requirements .. A </a:t>
            </a:r>
            <a:r>
              <a:rPr lang="en-GB" baseline="0" smtClean="0"/>
              <a:t>few must haves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199858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Connectivity</a:t>
            </a:r>
          </a:p>
          <a:p>
            <a:r>
              <a:rPr lang="en-GB" dirty="0" smtClean="0"/>
              <a:t>Wiz is agentless and required little configuration</a:t>
            </a:r>
            <a:r>
              <a:rPr lang="en-GB" baseline="0" dirty="0" smtClean="0"/>
              <a:t> to be able to connect to the Bank’s “main” Azure tenant.  As we all know, the Bank is a monogamous when it comes to Cloud Service Providers … or at least we were.  When the situation arose that required the Bank’s use of OCI, Wiz gave us the ability to create a connection to this additional Cloud tenant.</a:t>
            </a:r>
            <a:endParaRPr lang="en-GB" dirty="0" smtClean="0"/>
          </a:p>
          <a:p>
            <a:endParaRPr lang="en-GB" dirty="0" smtClean="0"/>
          </a:p>
          <a:p>
            <a:r>
              <a:rPr lang="en-GB" dirty="0" smtClean="0"/>
              <a:t>Inventory</a:t>
            </a:r>
          </a:p>
          <a:p>
            <a:r>
              <a:rPr lang="en-GB" dirty="0" smtClean="0"/>
              <a:t>By connecting into the root of</a:t>
            </a:r>
            <a:r>
              <a:rPr lang="en-GB" baseline="0" dirty="0" smtClean="0"/>
              <a:t> our Cloud tenants, Wiz has the ability to find all the skeletons in all the cupboards.  Using Wiz we have been able to identify all the active, and more importantly the stale resources in our estate.  We’ve also been able to dig into the posture of these resources, identify vulnerabilities and missing patches.</a:t>
            </a:r>
            <a:endParaRPr lang="en-GB" dirty="0" smtClean="0"/>
          </a:p>
          <a:p>
            <a:endParaRPr lang="en-GB" dirty="0" smtClean="0"/>
          </a:p>
          <a:p>
            <a:r>
              <a:rPr lang="en-GB" dirty="0" smtClean="0"/>
              <a:t>Intelligence</a:t>
            </a:r>
          </a:p>
          <a:p>
            <a:r>
              <a:rPr lang="en-GB" dirty="0" smtClean="0"/>
              <a:t>Wiz is</a:t>
            </a:r>
            <a:r>
              <a:rPr lang="en-GB" baseline="0" dirty="0" smtClean="0"/>
              <a:t> able to source intelligence from a number of sources and, along with their own research, provide information on current and emerging threats.</a:t>
            </a:r>
            <a:endParaRPr lang="en-GB" dirty="0" smtClean="0"/>
          </a:p>
          <a:p>
            <a:endParaRPr lang="en-GB" dirty="0" smtClean="0"/>
          </a:p>
          <a:p>
            <a:r>
              <a:rPr lang="en-GB" dirty="0" smtClean="0"/>
              <a:t>Insights</a:t>
            </a:r>
          </a:p>
          <a:p>
            <a:r>
              <a:rPr lang="en-GB" dirty="0" smtClean="0"/>
              <a:t>With</a:t>
            </a:r>
            <a:r>
              <a:rPr lang="en-GB" baseline="0" dirty="0" smtClean="0"/>
              <a:t> the data around our inventory overlaid with the intelligence it gathers, Wiz is able to provide insights into our areas of exposure and risk.  This capability provides a triage for issues, helps prevent alert fatigue, and allows us to focus on the important problems.  By using Wiz we are able to investigate issues and dig into resources, accounts, and connectivity as needed.</a:t>
            </a:r>
            <a:endParaRPr lang="en-GB" dirty="0" smtClean="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2386868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King</a:t>
            </a:r>
            <a:endParaRPr lang="en-GB" dirty="0"/>
          </a:p>
        </p:txBody>
      </p:sp>
      <p:sp>
        <p:nvSpPr>
          <p:cNvPr id="7" name="Text Placeholder 6"/>
          <p:cNvSpPr>
            <a:spLocks noGrp="1"/>
          </p:cNvSpPr>
          <p:nvPr>
            <p:ph type="body" sz="quarter" idx="16"/>
          </p:nvPr>
        </p:nvSpPr>
        <p:spPr/>
        <p:txBody>
          <a:bodyPr/>
          <a:lstStyle/>
          <a:p>
            <a:r>
              <a:rPr lang="en-GB" dirty="0" smtClean="0"/>
              <a:t>Staring At Clouds</a:t>
            </a:r>
          </a:p>
          <a:p>
            <a:r>
              <a:rPr lang="en-GB" sz="3200" dirty="0"/>
              <a:t>Securing the Bank’s Cloud estate with </a:t>
            </a:r>
            <a:r>
              <a:rPr lang="en-GB" sz="3200" dirty="0" smtClean="0"/>
              <a:t>Wiz.io</a:t>
            </a:r>
          </a:p>
          <a:p>
            <a:endParaRPr lang="en-GB" sz="3200" dirty="0"/>
          </a:p>
          <a:p>
            <a:r>
              <a:rPr lang="en-GB" sz="3200" dirty="0" err="1" smtClean="0"/>
              <a:t>CyberCon</a:t>
            </a:r>
            <a:r>
              <a:rPr lang="en-GB" sz="3200" dirty="0" smtClean="0"/>
              <a:t> 2023</a:t>
            </a:r>
            <a:endParaRPr lang="en-GB" sz="3200"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Top </a:t>
            </a:r>
            <a:r>
              <a:rPr lang="en-GB" dirty="0" smtClean="0"/>
              <a:t>Cloud </a:t>
            </a:r>
            <a:r>
              <a:rPr lang="en-GB" dirty="0"/>
              <a:t>Security Issues, Threats and </a:t>
            </a:r>
            <a:r>
              <a:rPr lang="en-GB" dirty="0" smtClean="0"/>
              <a:t>Concerns (                 )</a:t>
            </a:r>
            <a:endParaRPr lang="en-GB" dirty="0"/>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pic>
        <p:nvPicPr>
          <p:cNvPr id="5" name="Picture Placeholder 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2732" b="2732"/>
          <a:stretch>
            <a:fillRect/>
          </a:stretch>
        </p:blipFill>
        <p:spPr/>
      </p:pic>
      <p:sp>
        <p:nvSpPr>
          <p:cNvPr id="12" name="Text Placeholder 2"/>
          <p:cNvSpPr txBox="1">
            <a:spLocks/>
          </p:cNvSpPr>
          <p:nvPr/>
        </p:nvSpPr>
        <p:spPr>
          <a:xfrm>
            <a:off x="7325594" y="2322072"/>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t>Misconfiguration</a:t>
            </a:r>
          </a:p>
        </p:txBody>
      </p:sp>
      <p:sp>
        <p:nvSpPr>
          <p:cNvPr id="13" name="Text Placeholder 2"/>
          <p:cNvSpPr txBox="1">
            <a:spLocks/>
          </p:cNvSpPr>
          <p:nvPr/>
        </p:nvSpPr>
        <p:spPr>
          <a:xfrm>
            <a:off x="7325594" y="3577132"/>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t>Lack of Visibility</a:t>
            </a:r>
          </a:p>
        </p:txBody>
      </p:sp>
      <p:sp>
        <p:nvSpPr>
          <p:cNvPr id="14" name="Text Placeholder 2"/>
          <p:cNvSpPr txBox="1">
            <a:spLocks/>
          </p:cNvSpPr>
          <p:nvPr/>
        </p:nvSpPr>
        <p:spPr>
          <a:xfrm>
            <a:off x="7325594" y="4827939"/>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t>Malicious Insiders</a:t>
            </a:r>
          </a:p>
        </p:txBody>
      </p:sp>
      <p:sp>
        <p:nvSpPr>
          <p:cNvPr id="15" name="Title 1"/>
          <p:cNvSpPr txBox="1">
            <a:spLocks/>
          </p:cNvSpPr>
          <p:nvPr/>
        </p:nvSpPr>
        <p:spPr>
          <a:xfrm>
            <a:off x="8702750" y="493032"/>
            <a:ext cx="2186763" cy="912814"/>
          </a:xfrm>
          <a:prstGeom prst="rect">
            <a:avLst/>
          </a:prstGeom>
        </p:spPr>
        <p:txBody>
          <a:bodyPr vert="horz" wrap="square" lIns="0" tIns="0" rIns="0" bIns="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a:lstStyle>
          <a:p>
            <a:pPr algn="ctr"/>
            <a:r>
              <a:rPr lang="en-GB" sz="1600" dirty="0" smtClean="0"/>
              <a:t>According to the Internet</a:t>
            </a:r>
            <a:endParaRPr lang="en-GB" sz="16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6107" y="2061299"/>
            <a:ext cx="1049667" cy="1049667"/>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6107" y="3316359"/>
            <a:ext cx="1049667" cy="1049667"/>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6107" y="4567166"/>
            <a:ext cx="1049667" cy="1049667"/>
          </a:xfrm>
          <a:prstGeom prst="rect">
            <a:avLst/>
          </a:prstGeom>
        </p:spPr>
      </p:pic>
    </p:spTree>
    <p:extLst>
      <p:ext uri="{BB962C8B-B14F-4D97-AF65-F5344CB8AC3E}">
        <p14:creationId xmlns:p14="http://schemas.microsoft.com/office/powerpoint/2010/main" val="156515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Three </a:t>
            </a:r>
            <a:r>
              <a:rPr lang="en-GB" dirty="0" smtClean="0"/>
              <a:t>“</a:t>
            </a:r>
            <a:r>
              <a:rPr lang="en-GB" dirty="0" err="1" smtClean="0"/>
              <a:t>i”s</a:t>
            </a:r>
            <a:r>
              <a:rPr lang="en-GB" dirty="0" smtClean="0"/>
              <a:t> </a:t>
            </a:r>
            <a:r>
              <a:rPr lang="en-GB" dirty="0"/>
              <a:t>of Monitoring in the Cloud</a:t>
            </a:r>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sp>
        <p:nvSpPr>
          <p:cNvPr id="4" name="Picture Placeholder 3"/>
          <p:cNvSpPr>
            <a:spLocks noGrp="1"/>
          </p:cNvSpPr>
          <p:nvPr>
            <p:ph type="pic" sz="quarter" idx="14"/>
          </p:nvPr>
        </p:nvSpPr>
        <p:spPr/>
      </p:sp>
      <p:pic>
        <p:nvPicPr>
          <p:cNvPr id="8" name="Picture Placeholder 12"/>
          <p:cNvPicPr>
            <a:picLocks noChangeAspect="1"/>
          </p:cNvPicPr>
          <p:nvPr/>
        </p:nvPicPr>
        <p:blipFill rotWithShape="1">
          <a:blip r:embed="rId3">
            <a:extLst>
              <a:ext uri="{28A0092B-C50C-407E-A947-70E740481C1C}">
                <a14:useLocalDpi xmlns:a14="http://schemas.microsoft.com/office/drawing/2010/main" val="0"/>
              </a:ext>
            </a:extLst>
          </a:blip>
          <a:srcRect l="9364" r="9445"/>
          <a:stretch/>
        </p:blipFill>
        <p:spPr>
          <a:xfrm>
            <a:off x="457200" y="1752599"/>
            <a:ext cx="5182791" cy="462801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5718" y="2098258"/>
            <a:ext cx="1053634" cy="105363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5718" y="3349065"/>
            <a:ext cx="1053634" cy="1053634"/>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5718" y="4599872"/>
            <a:ext cx="1053634" cy="1053634"/>
          </a:xfrm>
          <a:prstGeom prst="rect">
            <a:avLst/>
          </a:prstGeom>
        </p:spPr>
      </p:pic>
      <p:sp>
        <p:nvSpPr>
          <p:cNvPr id="12" name="Text Placeholder 2"/>
          <p:cNvSpPr txBox="1">
            <a:spLocks/>
          </p:cNvSpPr>
          <p:nvPr/>
        </p:nvSpPr>
        <p:spPr>
          <a:xfrm>
            <a:off x="7655205" y="222637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smtClean="0"/>
              <a:t>Inventory</a:t>
            </a:r>
            <a:endParaRPr lang="en-GB" sz="4000" dirty="0"/>
          </a:p>
        </p:txBody>
      </p:sp>
      <p:sp>
        <p:nvSpPr>
          <p:cNvPr id="13" name="Text Placeholder 2"/>
          <p:cNvSpPr txBox="1">
            <a:spLocks/>
          </p:cNvSpPr>
          <p:nvPr/>
        </p:nvSpPr>
        <p:spPr>
          <a:xfrm>
            <a:off x="7655205" y="3481435"/>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smtClean="0"/>
              <a:t>Intelligence</a:t>
            </a:r>
            <a:endParaRPr lang="en-GB" sz="4000" dirty="0"/>
          </a:p>
        </p:txBody>
      </p:sp>
      <p:sp>
        <p:nvSpPr>
          <p:cNvPr id="14" name="Text Placeholder 2"/>
          <p:cNvSpPr txBox="1">
            <a:spLocks/>
          </p:cNvSpPr>
          <p:nvPr/>
        </p:nvSpPr>
        <p:spPr>
          <a:xfrm>
            <a:off x="7655205" y="4732242"/>
            <a:ext cx="4196790" cy="788894"/>
          </a:xfrm>
          <a:prstGeom prst="rect">
            <a:avLst/>
          </a:prstGeom>
        </p:spPr>
        <p:txBody>
          <a:bodyPr vert="horz" lIns="0" tIns="0" rIns="0" bIns="0" rtlCol="0">
            <a:noAutofit/>
          </a:bodyPr>
          <a:lst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dirty="0" smtClean="0"/>
              <a:t>Insights</a:t>
            </a:r>
            <a:endParaRPr lang="en-GB" sz="4000" dirty="0"/>
          </a:p>
        </p:txBody>
      </p:sp>
    </p:spTree>
    <p:extLst>
      <p:ext uri="{BB962C8B-B14F-4D97-AF65-F5344CB8AC3E}">
        <p14:creationId xmlns:p14="http://schemas.microsoft.com/office/powerpoint/2010/main" val="2761685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smtClean="0"/>
              <a:t>The Winning Solution</a:t>
            </a:r>
            <a:endParaRPr lang="en-GB" dirty="0"/>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pic>
        <p:nvPicPr>
          <p:cNvPr id="5" name="Picture 4"/>
          <p:cNvPicPr>
            <a:picLocks noChangeAspect="1"/>
          </p:cNvPicPr>
          <p:nvPr/>
        </p:nvPicPr>
        <p:blipFill>
          <a:blip r:embed="rId3"/>
          <a:stretch>
            <a:fillRect/>
          </a:stretch>
        </p:blipFill>
        <p:spPr>
          <a:xfrm>
            <a:off x="457200" y="1548214"/>
            <a:ext cx="2934109" cy="1467055"/>
          </a:xfrm>
          <a:prstGeom prst="rect">
            <a:avLst/>
          </a:prstGeom>
        </p:spPr>
      </p:pic>
      <p:pic>
        <p:nvPicPr>
          <p:cNvPr id="7" name="Picture 6"/>
          <p:cNvPicPr>
            <a:picLocks noChangeAspect="1"/>
          </p:cNvPicPr>
          <p:nvPr/>
        </p:nvPicPr>
        <p:blipFill>
          <a:blip r:embed="rId4"/>
          <a:stretch>
            <a:fillRect/>
          </a:stretch>
        </p:blipFill>
        <p:spPr>
          <a:xfrm>
            <a:off x="3682384" y="1945651"/>
            <a:ext cx="5807832" cy="3323038"/>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6586300" y="2838893"/>
            <a:ext cx="5148500" cy="3413051"/>
          </a:xfrm>
          <a:prstGeom prst="rect">
            <a:avLst/>
          </a:prstGeom>
          <a:ln>
            <a:solidFill>
              <a:schemeClr val="accent1"/>
            </a:solidFill>
          </a:ln>
        </p:spPr>
      </p:pic>
      <p:pic>
        <p:nvPicPr>
          <p:cNvPr id="15" name="Picture 14"/>
          <p:cNvPicPr>
            <a:picLocks noChangeAspect="1"/>
          </p:cNvPicPr>
          <p:nvPr/>
        </p:nvPicPr>
        <p:blipFill>
          <a:blip r:embed="rId6"/>
          <a:stretch>
            <a:fillRect/>
          </a:stretch>
        </p:blipFill>
        <p:spPr>
          <a:xfrm>
            <a:off x="457200" y="3791836"/>
            <a:ext cx="2934109" cy="1790304"/>
          </a:xfrm>
          <a:prstGeom prst="rect">
            <a:avLst/>
          </a:prstGeom>
          <a:ln>
            <a:solidFill>
              <a:schemeClr val="accent1"/>
            </a:solidFill>
          </a:ln>
        </p:spPr>
      </p:pic>
      <p:sp>
        <p:nvSpPr>
          <p:cNvPr id="4" name="Rectangle 3"/>
          <p:cNvSpPr/>
          <p:nvPr/>
        </p:nvSpPr>
        <p:spPr>
          <a:xfrm>
            <a:off x="337688" y="3422504"/>
            <a:ext cx="1354858" cy="369332"/>
          </a:xfrm>
          <a:prstGeom prst="rect">
            <a:avLst/>
          </a:prstGeom>
        </p:spPr>
        <p:txBody>
          <a:bodyPr wrap="none">
            <a:spAutoFit/>
          </a:bodyPr>
          <a:lstStyle/>
          <a:p>
            <a:r>
              <a:rPr lang="en-GB" dirty="0"/>
              <a:t>Connectivity</a:t>
            </a:r>
          </a:p>
        </p:txBody>
      </p:sp>
      <p:sp>
        <p:nvSpPr>
          <p:cNvPr id="9" name="Rectangle 8"/>
          <p:cNvSpPr/>
          <p:nvPr/>
        </p:nvSpPr>
        <p:spPr>
          <a:xfrm>
            <a:off x="3583146" y="1576319"/>
            <a:ext cx="1079463" cy="369332"/>
          </a:xfrm>
          <a:prstGeom prst="rect">
            <a:avLst/>
          </a:prstGeom>
        </p:spPr>
        <p:txBody>
          <a:bodyPr wrap="none">
            <a:spAutoFit/>
          </a:bodyPr>
          <a:lstStyle/>
          <a:p>
            <a:r>
              <a:rPr lang="en-GB" dirty="0" smtClean="0"/>
              <a:t>Inventory</a:t>
            </a:r>
            <a:endParaRPr lang="en-GB" dirty="0"/>
          </a:p>
        </p:txBody>
      </p:sp>
      <p:sp>
        <p:nvSpPr>
          <p:cNvPr id="10" name="Rectangle 9"/>
          <p:cNvSpPr/>
          <p:nvPr/>
        </p:nvSpPr>
        <p:spPr>
          <a:xfrm>
            <a:off x="10907623" y="2469561"/>
            <a:ext cx="902298" cy="369332"/>
          </a:xfrm>
          <a:prstGeom prst="rect">
            <a:avLst/>
          </a:prstGeom>
        </p:spPr>
        <p:txBody>
          <a:bodyPr wrap="none">
            <a:spAutoFit/>
          </a:bodyPr>
          <a:lstStyle/>
          <a:p>
            <a:r>
              <a:rPr lang="en-GB" dirty="0" smtClean="0"/>
              <a:t>Insights</a:t>
            </a:r>
            <a:endParaRPr lang="en-GB" dirty="0"/>
          </a:p>
        </p:txBody>
      </p:sp>
    </p:spTree>
    <p:extLst>
      <p:ext uri="{BB962C8B-B14F-4D97-AF65-F5344CB8AC3E}">
        <p14:creationId xmlns:p14="http://schemas.microsoft.com/office/powerpoint/2010/main" val="350028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7695</TotalTime>
  <Words>714</Words>
  <Application>Microsoft Office PowerPoint</Application>
  <PresentationFormat>Widescreen</PresentationFormat>
  <Paragraphs>69</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Bank LINKS Template</vt:lpstr>
      <vt:lpstr>PowerPoint Presentation</vt:lpstr>
      <vt:lpstr>Top Cloud Security Issues, Threats and Concerns (                 )</vt:lpstr>
      <vt:lpstr>Vince’s Three “i”s of Monitoring in the Cloud</vt:lpstr>
      <vt:lpstr>The Winning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70</cp:revision>
  <dcterms:created xsi:type="dcterms:W3CDTF">2022-03-04T14:18:02Z</dcterms:created>
  <dcterms:modified xsi:type="dcterms:W3CDTF">2023-07-10T14:30:36Z</dcterms:modified>
</cp:coreProperties>
</file>