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7"/>
  </p:notesMasterIdLst>
  <p:sldIdLst>
    <p:sldId id="378" r:id="rId2"/>
    <p:sldId id="392" r:id="rId3"/>
    <p:sldId id="393" r:id="rId4"/>
    <p:sldId id="395" r:id="rId5"/>
    <p:sldId id="376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73F"/>
    <a:srgbClr val="12263E"/>
    <a:srgbClr val="E7E9EC"/>
    <a:srgbClr val="77E3E4"/>
    <a:srgbClr val="C4C9CF"/>
    <a:srgbClr val="FE015B"/>
    <a:srgbClr val="3CD7D9"/>
    <a:srgbClr val="FF7300"/>
    <a:srgbClr val="9E71FE"/>
    <a:srgbClr val="D4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68488" autoAdjust="0"/>
  </p:normalViewPr>
  <p:slideViewPr>
    <p:cSldViewPr snapToGrid="0" showGuides="1">
      <p:cViewPr varScale="1">
        <p:scale>
          <a:sx n="80" d="100"/>
          <a:sy n="80" d="100"/>
        </p:scale>
        <p:origin x="171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0E002-B88B-4BB0-BA5A-919501F4FBF2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E53B0-EFB7-4B0E-B012-E676534541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6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2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58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E53B0-EFB7-4B0E-B012-E676534541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86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ark Blue Cover">
    <p:bg>
      <p:bgPr>
        <a:solidFill>
          <a:srgbClr val="1226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 Placeholder 28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5487988"/>
            <a:ext cx="5869709" cy="982800"/>
          </a:xfrm>
          <a:prstGeom prst="rect">
            <a:avLst/>
          </a:prstGeom>
        </p:spPr>
        <p:txBody>
          <a:bodyPr rIns="457200" anchor="b" anchorCtr="0"/>
          <a:lstStyle>
            <a:lvl1pPr marL="0" indent="0">
              <a:spcAft>
                <a:spcPts val="0"/>
              </a:spcAft>
              <a:buNone/>
              <a:defRPr sz="2000" b="1" baseline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2000" b="1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None/>
              <a:defRPr sz="2000" b="1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add Name Surname</a:t>
            </a:r>
          </a:p>
          <a:p>
            <a:pPr lvl="1"/>
            <a:r>
              <a:rPr lang="en-US" dirty="0"/>
              <a:t>Title/Date</a:t>
            </a:r>
            <a:endParaRPr lang="en-GB" dirty="0"/>
          </a:p>
        </p:txBody>
      </p:sp>
      <p:sp>
        <p:nvSpPr>
          <p:cNvPr id="66" name="Text Placeholder 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57200" y="2043908"/>
            <a:ext cx="5869710" cy="3444079"/>
          </a:xfrm>
          <a:prstGeom prst="rect">
            <a:avLst/>
          </a:prstGeo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40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24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/>
              <a:t>Click to edit</a:t>
            </a:r>
            <a:br>
              <a:rPr lang="en-GB" dirty="0"/>
            </a:br>
            <a:r>
              <a:rPr lang="en-GB" dirty="0"/>
              <a:t>(Century Gothic 40pt)</a:t>
            </a:r>
          </a:p>
          <a:p>
            <a:pPr lvl="1"/>
            <a:r>
              <a:rPr lang="en-US" dirty="0"/>
              <a:t>Presentation subtitle </a:t>
            </a:r>
            <a:br>
              <a:rPr lang="en-US" dirty="0"/>
            </a:br>
            <a:r>
              <a:rPr lang="en-US" dirty="0"/>
              <a:t>(Century Gothic 24pt)</a:t>
            </a:r>
          </a:p>
          <a:p>
            <a:pPr lvl="1"/>
            <a:endParaRPr lang="en-US" dirty="0"/>
          </a:p>
        </p:txBody>
      </p:sp>
      <p:pic>
        <p:nvPicPr>
          <p:cNvPr id="12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634" y="456300"/>
            <a:ext cx="2894054" cy="5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47877E4-F631-436F-BB68-A40E235D27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8314" y="1316028"/>
            <a:ext cx="5869710" cy="440552"/>
          </a:xfrm>
          <a:prstGeom prst="rect">
            <a:avLst/>
          </a:prstGeom>
        </p:spPr>
        <p:txBody>
          <a:bodyPr rIns="457200"/>
          <a:lstStyle>
            <a:lvl1pPr marL="0" indent="0">
              <a:spcAft>
                <a:spcPts val="2400"/>
              </a:spcAft>
              <a:buNone/>
              <a:defRPr sz="2400" b="1">
                <a:solidFill>
                  <a:srgbClr val="77E3E4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0" indent="0">
              <a:buFont typeface="Arial" panose="020B0604020202020204" pitchFamily="34" charset="0"/>
              <a:buNone/>
              <a:defRPr sz="2400">
                <a:solidFill>
                  <a:srgbClr val="E7E6E6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 dirty="0" smtClean="0"/>
              <a:t>Bank Security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077" y="0"/>
            <a:ext cx="4558922" cy="6862763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000" y="4762800"/>
            <a:ext cx="1782000" cy="1782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457198" y="0"/>
            <a:ext cx="7165181" cy="458639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 smtClean="0"/>
              <a:t>Document classification: GREEN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330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1752600"/>
            <a:ext cx="5628000" cy="4629150"/>
          </a:xfrm>
          <a:prstGeom prst="rect">
            <a:avLst/>
          </a:prstGeom>
        </p:spPr>
        <p:txBody>
          <a:bodyPr rIns="180000"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11306" y="1752600"/>
            <a:ext cx="5622790" cy="4629150"/>
          </a:xfrm>
          <a:prstGeom prst="rect">
            <a:avLst/>
          </a:prstGeom>
        </p:spPr>
        <p:txBody>
          <a:bodyPr rIns="180000"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61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051175" y="1752600"/>
            <a:ext cx="6096000" cy="462915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49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bullete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1752600"/>
            <a:ext cx="9144000" cy="462915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881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8000" y="1761172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094696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68000" y="2741612"/>
            <a:ext cx="5626696" cy="3640137"/>
          </a:xfrm>
        </p:spPr>
        <p:txBody>
          <a:bodyPr rIns="180000"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2741613"/>
            <a:ext cx="5638096" cy="3640137"/>
          </a:xfrm>
        </p:spPr>
        <p:txBody>
          <a:bodyPr rIns="180000"/>
          <a:lstStyle>
            <a:lvl5pPr>
              <a:defRPr/>
            </a:lvl5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2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677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62420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570488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dirty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313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414600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8360888" y="2741613"/>
            <a:ext cx="338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1336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101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014465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11616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7130407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313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3482560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6496807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9511053" y="2741613"/>
            <a:ext cx="2232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1595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s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57913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619157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0280400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3288535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7949779" y="1764000"/>
            <a:ext cx="964800" cy="9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313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2798935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5129557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7460179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9790800" y="2741613"/>
            <a:ext cx="1944000" cy="364013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026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246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55296" y="16"/>
            <a:ext cx="11279504" cy="2741596"/>
            <a:chOff x="455296" y="0"/>
            <a:chExt cx="11279504" cy="289560"/>
          </a:xfrm>
        </p:grpSpPr>
        <p:sp>
          <p:nvSpPr>
            <p:cNvPr id="45" name="Rectangle 44"/>
            <p:cNvSpPr/>
            <p:nvPr/>
          </p:nvSpPr>
          <p:spPr>
            <a:xfrm>
              <a:off x="455296" y="0"/>
              <a:ext cx="6508722" cy="2895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64018" y="0"/>
              <a:ext cx="2855754" cy="289560"/>
            </a:xfrm>
            <a:prstGeom prst="rect">
              <a:avLst/>
            </a:prstGeom>
            <a:solidFill>
              <a:srgbClr val="3CD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 userDrawn="1"/>
          </p:nvSpPr>
          <p:spPr>
            <a:xfrm>
              <a:off x="9819772" y="0"/>
              <a:ext cx="1915028" cy="289560"/>
            </a:xfrm>
            <a:prstGeom prst="rect">
              <a:avLst/>
            </a:prstGeom>
            <a:solidFill>
              <a:srgbClr val="77E3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5296" y="2741612"/>
            <a:ext cx="11279504" cy="1538287"/>
          </a:xfrm>
        </p:spPr>
        <p:txBody>
          <a:bodyPr anchor="b"/>
          <a:lstStyle>
            <a:lvl1pPr>
              <a:defRPr sz="4800" b="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0" y="4381500"/>
            <a:ext cx="11277600" cy="11938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3126046" y="6383971"/>
            <a:ext cx="1856599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033010" y="6383971"/>
            <a:ext cx="5645537" cy="365125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728912" y="6383971"/>
            <a:ext cx="1016688" cy="3695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47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rgbClr val="1227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3" b="9264"/>
          <a:stretch/>
        </p:blipFill>
        <p:spPr>
          <a:xfrm>
            <a:off x="0" y="-27214"/>
            <a:ext cx="12192000" cy="68797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1441671"/>
            <a:ext cx="3942000" cy="39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4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5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7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1752600"/>
            <a:ext cx="1126864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114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468000" y="1752283"/>
            <a:ext cx="11277600" cy="462946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table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79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051175" y="1752600"/>
            <a:ext cx="8681721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2131200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58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00024" y="1752600"/>
            <a:ext cx="5634921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 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 (Arial 24pt)</a:t>
            </a:r>
          </a:p>
          <a:p>
            <a:pPr lvl="4"/>
            <a:r>
              <a:rPr lang="en-US" dirty="0"/>
              <a:t>Bulleted source 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5172146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81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154103" y="1752600"/>
            <a:ext cx="2579993" cy="4629150"/>
          </a:xfrm>
          <a:prstGeom prst="rect">
            <a:avLst/>
          </a:prstGeom>
        </p:spPr>
        <p:txBody>
          <a:bodyPr/>
          <a:lstStyle>
            <a:lvl1pPr marL="288000" indent="-288000">
              <a:buFont typeface="Arial" panose="020B0604020202020204" pitchFamily="34" charset="0"/>
              <a:buChar char="•"/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 baseline="0"/>
            </a:lvl5pPr>
            <a:lvl6pPr>
              <a:defRPr/>
            </a:lvl6pPr>
          </a:lstStyle>
          <a:p>
            <a:pPr lvl="0"/>
            <a:r>
              <a:rPr lang="en-US" dirty="0"/>
              <a:t>Bulleted subtitle (Arial 24pt)</a:t>
            </a:r>
          </a:p>
          <a:p>
            <a:pPr lvl="1"/>
            <a:r>
              <a:rPr lang="en-US" dirty="0"/>
              <a:t>Subtitle</a:t>
            </a:r>
            <a:br>
              <a:rPr lang="en-US" dirty="0"/>
            </a:br>
            <a:r>
              <a:rPr lang="en-US" dirty="0"/>
              <a:t>(Arial 20pt)</a:t>
            </a:r>
          </a:p>
          <a:p>
            <a:pPr lvl="2"/>
            <a:r>
              <a:rPr lang="en-US" dirty="0"/>
              <a:t>Bulleted slide body text (Arial 16pt)</a:t>
            </a:r>
          </a:p>
          <a:p>
            <a:pPr lvl="3"/>
            <a:r>
              <a:rPr lang="en-US" dirty="0"/>
              <a:t>Body text</a:t>
            </a:r>
            <a:br>
              <a:rPr lang="en-US" dirty="0"/>
            </a:br>
            <a:r>
              <a:rPr lang="en-US" dirty="0"/>
              <a:t>(Arial 24pt)</a:t>
            </a:r>
          </a:p>
          <a:p>
            <a:pPr lvl="4"/>
            <a:r>
              <a:rPr lang="en-US" dirty="0"/>
              <a:t>Bulleted source</a:t>
            </a:r>
            <a:br>
              <a:rPr lang="en-US" dirty="0"/>
            </a:br>
            <a:r>
              <a:rPr lang="en-US" dirty="0"/>
              <a:t>(Arial 20pt)</a:t>
            </a:r>
          </a:p>
          <a:p>
            <a:pPr lvl="5"/>
            <a:r>
              <a:rPr lang="en-US" dirty="0"/>
              <a:t>Source (Arial 16pt)</a:t>
            </a:r>
            <a:endParaRPr lang="en-GB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sz="quarter" idx="14"/>
          </p:nvPr>
        </p:nvSpPr>
        <p:spPr>
          <a:xfrm>
            <a:off x="468000" y="1752600"/>
            <a:ext cx="8236031" cy="46291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76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98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rt and title slide">
    <p:bg>
      <p:bgPr>
        <a:solidFill>
          <a:srgbClr val="1226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9" cy="382269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10" y="6381751"/>
            <a:ext cx="5645537" cy="382270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fld id="{B0B34E4B-25F1-4D72-B319-B9B5A0ABC919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 dirty="0"/>
              <a:t>Click icon to add chart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5296" y="0"/>
            <a:ext cx="11278800" cy="28956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6964018" y="0"/>
            <a:ext cx="2858162" cy="289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9822180" y="0"/>
            <a:ext cx="1912620" cy="289560"/>
          </a:xfrm>
          <a:prstGeom prst="rect">
            <a:avLst/>
          </a:prstGeom>
          <a:solidFill>
            <a:srgbClr val="7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 userDrawn="1"/>
        </p:nvSpPr>
        <p:spPr>
          <a:xfrm>
            <a:off x="659746" y="6336828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solidFill>
                  <a:srgbClr val="E7E9EC"/>
                </a:solidFill>
                <a:latin typeface="Century Gothic" panose="020B0502020202020204" pitchFamily="34" charset="0"/>
              </a:rPr>
              <a:t>You are the key</a:t>
            </a:r>
            <a:endParaRPr lang="en-GB" sz="1100" b="1" baseline="0" dirty="0" smtClean="0">
              <a:solidFill>
                <a:srgbClr val="E7E9EC"/>
              </a:solidFill>
              <a:latin typeface="Century Gothic" panose="020B0502020202020204" pitchFamily="34" charset="0"/>
            </a:endParaRPr>
          </a:p>
          <a:p>
            <a:r>
              <a:rPr lang="en-GB" sz="1100" dirty="0" smtClean="0">
                <a:solidFill>
                  <a:srgbClr val="E7E9EC"/>
                </a:solidFill>
                <a:latin typeface="Century Gothic" panose="020B0502020202020204" pitchFamily="34" charset="0"/>
              </a:rPr>
              <a:t>to better Bank security</a:t>
            </a:r>
            <a:endParaRPr lang="en-GB" sz="1100" dirty="0">
              <a:solidFill>
                <a:srgbClr val="E7E9EC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5" y="6343696"/>
            <a:ext cx="435274" cy="4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0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26046" y="6381751"/>
            <a:ext cx="1856597" cy="38226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3009" y="6381750"/>
            <a:ext cx="5645537" cy="382270"/>
          </a:xfrm>
        </p:spPr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8912" y="6381750"/>
            <a:ext cx="1005888" cy="382270"/>
          </a:xfrm>
        </p:spPr>
        <p:txBody>
          <a:bodyPr/>
          <a:lstStyle/>
          <a:p>
            <a:fld id="{B0B34E4B-25F1-4D72-B319-B9B5A0ABC91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5296" y="6764020"/>
            <a:ext cx="112788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8000" y="1752600"/>
            <a:ext cx="11277600" cy="46291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50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00" y="457200"/>
            <a:ext cx="11277600" cy="9128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6046" y="6383971"/>
            <a:ext cx="1856599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3010" y="6383971"/>
            <a:ext cx="5645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8912" y="6383971"/>
            <a:ext cx="1016688" cy="36957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B34E4B-25F1-4D72-B319-B9B5A0ABC91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455296" y="0"/>
            <a:ext cx="6508722" cy="2895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964018" y="0"/>
            <a:ext cx="2858162" cy="289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 userDrawn="1"/>
        </p:nvSpPr>
        <p:spPr>
          <a:xfrm>
            <a:off x="9822180" y="0"/>
            <a:ext cx="1912620" cy="289560"/>
          </a:xfrm>
          <a:prstGeom prst="rect">
            <a:avLst/>
          </a:prstGeom>
          <a:solidFill>
            <a:srgbClr val="7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752599"/>
            <a:ext cx="11277600" cy="46270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59746" y="6336828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latin typeface="Century Gothic" panose="020B0502020202020204" pitchFamily="34" charset="0"/>
              </a:rPr>
              <a:t>You are the key</a:t>
            </a:r>
            <a:endParaRPr lang="en-GB" sz="1100" b="1" baseline="0" dirty="0" smtClean="0">
              <a:latin typeface="Century Gothic" panose="020B0502020202020204" pitchFamily="34" charset="0"/>
            </a:endParaRPr>
          </a:p>
          <a:p>
            <a:r>
              <a:rPr lang="en-GB" sz="1100" dirty="0" smtClean="0">
                <a:latin typeface="Century Gothic" panose="020B0502020202020204" pitchFamily="34" charset="0"/>
              </a:rPr>
              <a:t>to better Bank security</a:t>
            </a:r>
            <a:endParaRPr lang="en-GB" sz="11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5" y="6344217"/>
            <a:ext cx="435273" cy="43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16" r:id="rId2"/>
    <p:sldLayoutId id="2147483732" r:id="rId3"/>
    <p:sldLayoutId id="2147483717" r:id="rId4"/>
    <p:sldLayoutId id="2147483718" r:id="rId5"/>
    <p:sldLayoutId id="2147483719" r:id="rId6"/>
    <p:sldLayoutId id="2147483720" r:id="rId7"/>
    <p:sldLayoutId id="2147483734" r:id="rId8"/>
    <p:sldLayoutId id="2147483721" r:id="rId9"/>
    <p:sldLayoutId id="2147483722" r:id="rId10"/>
    <p:sldLayoutId id="2147483723" r:id="rId11"/>
    <p:sldLayoutId id="2147483733" r:id="rId12"/>
    <p:sldLayoutId id="2147483725" r:id="rId13"/>
    <p:sldLayoutId id="2147483726" r:id="rId14"/>
    <p:sldLayoutId id="2147483727" r:id="rId15"/>
    <p:sldLayoutId id="2147483728" r:id="rId16"/>
    <p:sldLayoutId id="2147483747" r:id="rId17"/>
    <p:sldLayoutId id="2147483731" r:id="rId18"/>
    <p:sldLayoutId id="2147483739" r:id="rId19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lang="en-GB" sz="2800" b="1" kern="1200" baseline="0" noProof="0" dirty="0">
          <a:solidFill>
            <a:srgbClr val="12273F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88000" marR="0" indent="-288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Tx/>
        <a:buFont typeface="Arial" panose="020B0604020202020204" pitchFamily="34" charset="0"/>
        <a:buChar char="•"/>
        <a:tabLst/>
        <a:defRPr sz="2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4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80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0" indent="0" algn="ctr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94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863">
          <p15:clr>
            <a:srgbClr val="F26B43"/>
          </p15:clr>
        </p15:guide>
        <p15:guide id="4" orient="horz" pos="1727">
          <p15:clr>
            <a:srgbClr val="F26B43"/>
          </p15:clr>
        </p15:guide>
        <p15:guide id="5" orient="horz" pos="3456">
          <p15:clr>
            <a:srgbClr val="F26B43"/>
          </p15:clr>
        </p15:guide>
        <p15:guide id="6" pos="4802">
          <p15:clr>
            <a:srgbClr val="F26B43"/>
          </p15:clr>
        </p15:guide>
        <p15:guide id="7" pos="5762">
          <p15:clr>
            <a:srgbClr val="F26B43"/>
          </p15:clr>
        </p15:guide>
        <p15:guide id="8" pos="6720">
          <p15:clr>
            <a:srgbClr val="F26B43"/>
          </p15:clr>
        </p15:guide>
        <p15:guide id="9" pos="7392">
          <p15:clr>
            <a:srgbClr val="F26B43"/>
          </p15:clr>
        </p15:guide>
        <p15:guide id="10" orient="horz" pos="288">
          <p15:clr>
            <a:srgbClr val="F26B43"/>
          </p15:clr>
        </p15:guide>
        <p15:guide id="11" orient="horz" pos="4020">
          <p15:clr>
            <a:srgbClr val="F26B43"/>
          </p15:clr>
        </p15:guide>
        <p15:guide id="12" pos="2880">
          <p15:clr>
            <a:srgbClr val="F26B43"/>
          </p15:clr>
        </p15:guide>
        <p15:guide id="13" pos="1922">
          <p15:clr>
            <a:srgbClr val="F26B43"/>
          </p15:clr>
        </p15:guide>
        <p15:guide id="14" pos="960">
          <p15:clr>
            <a:srgbClr val="F26B43"/>
          </p15:clr>
        </p15:guide>
        <p15:guide id="15" pos="288">
          <p15:clr>
            <a:srgbClr val="F26B43"/>
          </p15:clr>
        </p15:guide>
        <p15:guide id="16" pos="6560">
          <p15:clr>
            <a:srgbClr val="F26B43"/>
          </p15:clr>
        </p15:guide>
        <p15:guide id="18" orient="horz" pos="1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 smtClean="0"/>
              <a:t>Staring At Clouds</a:t>
            </a:r>
          </a:p>
          <a:p>
            <a:r>
              <a:rPr lang="en-GB" sz="3200" dirty="0"/>
              <a:t>Securing the Bank’s Cloud estate with </a:t>
            </a:r>
            <a:r>
              <a:rPr lang="en-GB" sz="3200" dirty="0" smtClean="0"/>
              <a:t>Wiz.io</a:t>
            </a:r>
          </a:p>
          <a:p>
            <a:endParaRPr lang="en-GB" sz="3200" dirty="0"/>
          </a:p>
          <a:p>
            <a:r>
              <a:rPr lang="en-GB" sz="3200" dirty="0" err="1" smtClean="0"/>
              <a:t>CyberCon</a:t>
            </a:r>
            <a:r>
              <a:rPr lang="en-GB" sz="3200" dirty="0" smtClean="0"/>
              <a:t> 2023</a:t>
            </a:r>
            <a:endParaRPr lang="en-GB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4D590-D017-207D-A2E6-B9E58C3BE0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Bank Security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140A4-F2C2-C2C1-9A5C-52A09F130CD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318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912814"/>
          </a:xfrm>
        </p:spPr>
        <p:txBody>
          <a:bodyPr/>
          <a:lstStyle/>
          <a:p>
            <a:r>
              <a:rPr lang="en-GB" dirty="0"/>
              <a:t>Top </a:t>
            </a:r>
            <a:r>
              <a:rPr lang="en-GB" dirty="0" smtClean="0"/>
              <a:t>Cloud </a:t>
            </a:r>
            <a:r>
              <a:rPr lang="en-GB" dirty="0"/>
              <a:t>Security Issues, Threats and </a:t>
            </a:r>
            <a:r>
              <a:rPr lang="en-GB" dirty="0" smtClean="0"/>
              <a:t>Concerns (                 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2" b="2732"/>
          <a:stretch>
            <a:fillRect/>
          </a:stretch>
        </p:blipFill>
        <p:spPr/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7325594" y="2322072"/>
            <a:ext cx="4196790" cy="7888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8000" marR="0" indent="-28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6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4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/>
              <a:t>Misconfiguration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7325594" y="3577132"/>
            <a:ext cx="4196790" cy="7888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8000" marR="0" indent="-28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6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4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/>
              <a:t>Lack of Visibility</a:t>
            </a: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7325594" y="4827939"/>
            <a:ext cx="4196790" cy="7888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8000" marR="0" indent="-28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6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4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/>
              <a:t>Malicious Insiders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702750" y="493032"/>
            <a:ext cx="2186763" cy="91281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2800" b="1" kern="1200" baseline="0" noProof="0" dirty="0">
                <a:solidFill>
                  <a:srgbClr val="12273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 smtClean="0"/>
              <a:t>According to the Internet</a:t>
            </a:r>
            <a:endParaRPr lang="en-GB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07" y="2061299"/>
            <a:ext cx="1049667" cy="10496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07" y="3316359"/>
            <a:ext cx="1049667" cy="10496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07" y="4567166"/>
            <a:ext cx="1049667" cy="10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912814"/>
          </a:xfrm>
        </p:spPr>
        <p:txBody>
          <a:bodyPr/>
          <a:lstStyle/>
          <a:p>
            <a:r>
              <a:rPr lang="en-GB" dirty="0"/>
              <a:t>Vince’s Three </a:t>
            </a:r>
            <a:r>
              <a:rPr lang="en-GB" dirty="0" smtClean="0"/>
              <a:t>“</a:t>
            </a:r>
            <a:r>
              <a:rPr lang="en-GB" dirty="0" err="1" smtClean="0"/>
              <a:t>i”s</a:t>
            </a:r>
            <a:r>
              <a:rPr lang="en-GB" dirty="0" smtClean="0"/>
              <a:t> </a:t>
            </a:r>
            <a:r>
              <a:rPr lang="en-GB" dirty="0"/>
              <a:t>of Monitoring in the Cloud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8" name="Picture Placeholder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4" r="9445"/>
          <a:stretch/>
        </p:blipFill>
        <p:spPr>
          <a:xfrm>
            <a:off x="457200" y="1752599"/>
            <a:ext cx="5182791" cy="4628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18" y="2098258"/>
            <a:ext cx="1053634" cy="10536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18" y="3349065"/>
            <a:ext cx="1053634" cy="10536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18" y="4599872"/>
            <a:ext cx="1053634" cy="1053634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7655205" y="2226375"/>
            <a:ext cx="4196790" cy="7888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8000" marR="0" indent="-28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6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4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 smtClean="0"/>
              <a:t>Inventory</a:t>
            </a:r>
            <a:endParaRPr lang="en-GB" sz="400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7655205" y="3481435"/>
            <a:ext cx="4196790" cy="7888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8000" marR="0" indent="-28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6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4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 smtClean="0"/>
              <a:t>Intelligence</a:t>
            </a:r>
            <a:endParaRPr lang="en-GB" sz="4000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7655205" y="4732242"/>
            <a:ext cx="4196790" cy="7888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8000" marR="0" indent="-288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76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4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 smtClean="0"/>
              <a:t>Insights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7616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912814"/>
          </a:xfrm>
        </p:spPr>
        <p:txBody>
          <a:bodyPr/>
          <a:lstStyle/>
          <a:p>
            <a:r>
              <a:rPr lang="en-GB" dirty="0" smtClean="0"/>
              <a:t>The Winning Solution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Document classification: Green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48214"/>
            <a:ext cx="2934109" cy="1467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384" y="1945651"/>
            <a:ext cx="5807832" cy="33230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300" y="2838893"/>
            <a:ext cx="5148500" cy="34130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791836"/>
            <a:ext cx="2934109" cy="17903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337688" y="3422504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Connectivity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3146" y="1576319"/>
            <a:ext cx="1079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Inventory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0907623" y="2469561"/>
            <a:ext cx="902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Insights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05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8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ank LINKS Template">
  <a:themeElements>
    <a:clrScheme name="Custom 36">
      <a:dk1>
        <a:srgbClr val="000000"/>
      </a:dk1>
      <a:lt1>
        <a:srgbClr val="FFFFFF"/>
      </a:lt1>
      <a:dk2>
        <a:srgbClr val="12273F"/>
      </a:dk2>
      <a:lt2>
        <a:srgbClr val="C4C9CF"/>
      </a:lt2>
      <a:accent1>
        <a:srgbClr val="3CD7D9"/>
      </a:accent1>
      <a:accent2>
        <a:srgbClr val="FF7300"/>
      </a:accent2>
      <a:accent3>
        <a:srgbClr val="9E71FE"/>
      </a:accent3>
      <a:accent4>
        <a:srgbClr val="D4AF37"/>
      </a:accent4>
      <a:accent5>
        <a:srgbClr val="A5D700"/>
      </a:accent5>
      <a:accent6>
        <a:srgbClr val="FF50C8"/>
      </a:accent6>
      <a:hlink>
        <a:srgbClr val="12273F"/>
      </a:hlink>
      <a:folHlink>
        <a:srgbClr val="12273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E-Official Template A V2" id="{05EC74AB-E69D-4B41-9543-D57883680519}" vid="{A6AC0DB2-2B97-FF42-889B-B46D3A3091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7747</TotalTime>
  <Words>71</Words>
  <Application>Microsoft Office PowerPoint</Application>
  <PresentationFormat>Widescreen</PresentationFormat>
  <Paragraphs>25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Bank LINKS Template</vt:lpstr>
      <vt:lpstr>PowerPoint Presentation</vt:lpstr>
      <vt:lpstr>Top Cloud Security Issues, Threats and Concerns (                 )</vt:lpstr>
      <vt:lpstr>Vince’s Three “i”s of Monitoring in the Cloud</vt:lpstr>
      <vt:lpstr>The Winning 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Ruisi</dc:creator>
  <cp:lastModifiedBy>King, Vincent</cp:lastModifiedBy>
  <cp:revision>72</cp:revision>
  <dcterms:created xsi:type="dcterms:W3CDTF">2022-03-04T14:18:02Z</dcterms:created>
  <dcterms:modified xsi:type="dcterms:W3CDTF">2023-07-17T08:38:32Z</dcterms:modified>
</cp:coreProperties>
</file>