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1337" r:id="rId2"/>
    <p:sldId id="288" r:id="rId3"/>
    <p:sldId id="257" r:id="rId4"/>
    <p:sldId id="1338" r:id="rId5"/>
    <p:sldId id="258" r:id="rId6"/>
    <p:sldId id="1340" r:id="rId7"/>
    <p:sldId id="259" r:id="rId8"/>
    <p:sldId id="262" r:id="rId9"/>
    <p:sldId id="267" r:id="rId10"/>
    <p:sldId id="264" r:id="rId11"/>
    <p:sldId id="268" r:id="rId12"/>
    <p:sldId id="1327" r:id="rId13"/>
    <p:sldId id="274" r:id="rId14"/>
    <p:sldId id="1335" r:id="rId15"/>
    <p:sldId id="1328" r:id="rId16"/>
    <p:sldId id="1336" r:id="rId17"/>
    <p:sldId id="1321" r:id="rId18"/>
    <p:sldId id="1329" r:id="rId19"/>
    <p:sldId id="1331" r:id="rId20"/>
    <p:sldId id="1324" r:id="rId21"/>
    <p:sldId id="1333" r:id="rId22"/>
    <p:sldId id="1325" r:id="rId23"/>
    <p:sldId id="1334" r:id="rId24"/>
    <p:sldId id="276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556A1-FAFE-EB45-B337-9532399F52F0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B51EC-9CD1-BD4E-95CB-68D5B810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94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77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78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16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81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5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31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66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5C682C-BEAF-4365-B5E8-533534DD8CD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30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5F0C-F295-06E0-77EF-14939541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7AEEA-21EE-1D0B-C09F-1E8148A4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C04C-612C-5BEC-80B9-AD091260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5B52-08CA-23B3-E55C-F6AD7932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84C2-1466-799D-1BA4-36CFA753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0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4D78-B834-6461-B04B-9DAA1A55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AC8F9-C0C0-783A-3348-61324CD5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DAC02-0A28-748D-82A0-21E73E00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E40A-2396-489C-0744-B0D17A6E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3E33-E69B-13B8-FAA9-05DC4B32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C90DF-69FF-7DC7-A401-7D4220491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1A359-98D5-7968-3AAA-446882E96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4A4D-7C21-61DC-2417-3663129A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3197-7F01-636A-4EED-B18FC58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7CDB-30A8-A43A-9DD9-2B7C4384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A73-EB94-B0F0-D14A-8BA0E001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9C4E-8E21-EADA-8E5F-85ED0092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C0F3B-8C59-8C8A-C35F-A8A2C709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A68AB-EBD4-234D-3A9F-3E5607F8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FE1DB-17F1-C404-78E3-FB8C351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CE9F-B6DD-467A-9E62-82A296C3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0BB3-80DF-2F02-B1BB-BE65F309A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6C55-1A5B-C5A9-F7A9-9DE0D2D8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7CCE-13E3-A95E-6B0E-21300B51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4B85A-85C6-B14C-C3AE-CBF11470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3E52-D839-2FC8-0C2D-C665E6A1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8824-06D4-E901-034D-2E6A9EF02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72499-E251-64A2-CF0E-3C7C0D7F0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8350-8D3D-DFF0-B24D-7D87D1F5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8A4AE-586C-6276-AA4A-26FD5421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EF4DB-6CF9-8B39-583B-6FFF449C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F28E-A0C0-C7B5-AC6D-911E6124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047A8-18F1-24EC-8DFF-DDDB5395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CD1D-0A1D-B354-65CE-FF41057C6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057C0-55C0-1F6F-05BD-EFE6B6E9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DC91C-E631-21DA-F94F-E7D489413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5E9ED-2D65-9C57-A457-7F6F866E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75194-15CA-3577-701B-17B976A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34626-86AD-D689-8F12-57E0AEA3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99A3-F93A-3000-CE89-6BE8D2E1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35BFB-295F-DF4D-AB52-95A24A3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ADE80-B366-552E-C0F7-A5D2730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DCBC1-9CD7-4901-0D73-2E2BCCEF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012E2-AFAE-F790-1FFF-2CFFDCD4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C6214-877B-7A7F-B81D-BA1F6E1A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B6864-0FC9-3867-0232-0C3877B5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8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EA9-EF54-01B6-5F6D-55D7AA27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1436-D0AA-D1DC-C006-303CC192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A037B-DD7B-E4DA-8D69-8F5268DCF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E7F9A-34D5-BC42-871D-A3E8D10D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C15B2-C51A-921A-ED7D-D658D9DC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7252-8775-BACA-F691-DD1F7278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BC5D-7D86-6338-2B83-FBFB68CC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C4DD9-75A3-F5BA-4E34-D3CCD8ADE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E7572-22D1-69A1-9BFF-209D299F4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36EF-3958-3CCC-7393-9884497F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C2784-8003-B9FA-07C7-A3050BC1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C289-D862-6EA4-9220-92214913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CEBE4-7C7C-FD78-0754-F5474333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8869-87A9-A755-8F89-CFD332FC1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49C6-CAF9-EBB9-0A92-13D172679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B82E-6CE4-D04D-9415-F57DB860E1B5}" type="datetimeFigureOut">
              <a:rPr lang="en-US" smtClean="0"/>
              <a:t>7/28/23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F23E-E5AA-9B14-DDD2-E0AD74DB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3CC8-F200-7890-160E-33BA216CC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9E76-68CD-144B-B464-9263E4F83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B25EDB5D-29FF-06B4-57CE-9504DFBBD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1DD357-FB06-86D1-1E3F-28D61524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Managing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F8B7B-68A9-0C28-F63C-B5B65E453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Webinar 2</a:t>
            </a:r>
          </a:p>
          <a:p>
            <a:r>
              <a:rPr lang="en-US">
                <a:solidFill>
                  <a:srgbClr val="FFFFFF"/>
                </a:solidFill>
              </a:rPr>
              <a:t>Martin Pike</a:t>
            </a:r>
          </a:p>
        </p:txBody>
      </p:sp>
    </p:spTree>
    <p:extLst>
      <p:ext uri="{BB962C8B-B14F-4D97-AF65-F5344CB8AC3E}">
        <p14:creationId xmlns:p14="http://schemas.microsoft.com/office/powerpoint/2010/main" val="5045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37C56-EAEC-872D-C0A8-B93E3AC9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73" y="0"/>
            <a:ext cx="3085825" cy="4204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E8626-BB8D-E32B-C107-8E552289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76" y="0"/>
            <a:ext cx="3847753" cy="4204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12325-D29A-E861-E58B-9A82DFC47D65}"/>
              </a:ext>
            </a:extLst>
          </p:cNvPr>
          <p:cNvSpPr txBox="1"/>
          <p:nvPr/>
        </p:nvSpPr>
        <p:spPr>
          <a:xfrm>
            <a:off x="4703080" y="4258339"/>
            <a:ext cx="19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RATIOS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C8853-52CD-ACEB-CDDD-89F0F806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475" y="4812337"/>
            <a:ext cx="4997776" cy="432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66BDB-47F9-655D-E008-AC71A3855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12338"/>
            <a:ext cx="5806527" cy="432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2F300-A593-85FB-AB65-1D0AA118F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852835"/>
            <a:ext cx="5488503" cy="384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E8D71-24BC-7BDB-E675-0A299E1D57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1104" y="5772769"/>
            <a:ext cx="5612523" cy="46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186D40-995E-59D8-9718-430957636BC0}"/>
              </a:ext>
            </a:extLst>
          </p:cNvPr>
          <p:cNvSpPr txBox="1"/>
          <p:nvPr/>
        </p:nvSpPr>
        <p:spPr>
          <a:xfrm>
            <a:off x="4614043" y="5244634"/>
            <a:ext cx="98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C1C2B-8F2C-D0B3-D0C1-BA84AB8EFA53}"/>
              </a:ext>
            </a:extLst>
          </p:cNvPr>
          <p:cNvSpPr txBox="1"/>
          <p:nvPr/>
        </p:nvSpPr>
        <p:spPr>
          <a:xfrm>
            <a:off x="4658936" y="629152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44FF9-5780-E70F-A9EE-8ACD9D4055CF}"/>
              </a:ext>
            </a:extLst>
          </p:cNvPr>
          <p:cNvSpPr txBox="1"/>
          <p:nvPr/>
        </p:nvSpPr>
        <p:spPr>
          <a:xfrm>
            <a:off x="10901198" y="519167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BDD22-115C-F364-640C-12959349E967}"/>
              </a:ext>
            </a:extLst>
          </p:cNvPr>
          <p:cNvSpPr txBox="1"/>
          <p:nvPr/>
        </p:nvSpPr>
        <p:spPr>
          <a:xfrm>
            <a:off x="10770839" y="629152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2.9 Times</a:t>
            </a:r>
          </a:p>
        </p:txBody>
      </p:sp>
    </p:spTree>
    <p:extLst>
      <p:ext uri="{BB962C8B-B14F-4D97-AF65-F5344CB8AC3E}">
        <p14:creationId xmlns:p14="http://schemas.microsoft.com/office/powerpoint/2010/main" val="190937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D43-46E2-C60C-AAEC-9B194E6E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Helen’s Ratio Summary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CC4261-F521-4AE0-7976-0B889F32D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2592"/>
            <a:ext cx="10515600" cy="166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70A22-7869-27E2-7CF6-126FF332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0172"/>
            <a:ext cx="10515600" cy="1791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D89E0-361E-F751-BF49-3C63B708E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26295"/>
            <a:ext cx="10418806" cy="203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1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625125" cy="69703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algn="l"/>
            <a:r>
              <a:rPr lang="en-US" sz="3200" kern="0" dirty="0"/>
              <a:t>The Operating Cash Cycle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67" y="1105459"/>
            <a:ext cx="9084265" cy="547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8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24AE8-F111-D299-87E1-44FAE77B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84" y="525945"/>
            <a:ext cx="8746816" cy="2966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332022-FF8D-E3E1-311F-B2771DCF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84" y="3737113"/>
            <a:ext cx="8746816" cy="29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625125" cy="6473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algn="l"/>
            <a:r>
              <a:rPr lang="en-US" sz="3200" kern="0" dirty="0"/>
              <a:t>Calculating the operating cash 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925" y="924339"/>
            <a:ext cx="4960149" cy="573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1CA6-1B86-5AA5-FA03-E64A3FF9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034"/>
          </a:xfrm>
        </p:spPr>
        <p:txBody>
          <a:bodyPr/>
          <a:lstStyle/>
          <a:p>
            <a:pPr algn="ctr"/>
            <a:r>
              <a:rPr lang="en-US" dirty="0"/>
              <a:t>Helen’s Operating Cash Cycle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03D365-A3A1-DD4F-7D05-476EB333A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1423"/>
            <a:ext cx="4200704" cy="4852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6C1D9-10F4-9F2B-0836-D7544FAA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904" y="1633483"/>
            <a:ext cx="5905500" cy="71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56F8AF-4CC3-2046-6105-6EE2DE26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904" y="2706743"/>
            <a:ext cx="62484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07675-9D3B-E85E-F20C-814DB8C00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904" y="3894877"/>
            <a:ext cx="6045200" cy="99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6EB25-1FAD-574E-4A90-EFAD0C367BD5}"/>
              </a:ext>
            </a:extLst>
          </p:cNvPr>
          <p:cNvSpPr txBox="1"/>
          <p:nvPr/>
        </p:nvSpPr>
        <p:spPr>
          <a:xfrm>
            <a:off x="5452092" y="5293414"/>
            <a:ext cx="507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52 Days + 61 Days – 30 Days = 83 Days Between paying and receiving cash</a:t>
            </a:r>
          </a:p>
        </p:txBody>
      </p:sp>
    </p:spTree>
    <p:extLst>
      <p:ext uri="{BB962C8B-B14F-4D97-AF65-F5344CB8AC3E}">
        <p14:creationId xmlns:p14="http://schemas.microsoft.com/office/powerpoint/2010/main" val="27425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320326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algn="l"/>
            <a:r>
              <a:rPr lang="en-US" sz="3200" kern="0" dirty="0"/>
              <a:t>Average investment (in days) for the main working capital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77" y="1454273"/>
            <a:ext cx="6152322" cy="50924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8838" y="6580999"/>
            <a:ext cx="52389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Source: </a:t>
            </a:r>
            <a:r>
              <a:rPr lang="en-US" sz="800" dirty="0"/>
              <a:t>Compiled from information in PwC (2021) </a:t>
            </a:r>
            <a:r>
              <a:rPr lang="en-US" sz="800" i="1" dirty="0"/>
              <a:t>Working Capital Study 2020/2021: Act Now to Recover, </a:t>
            </a:r>
            <a:r>
              <a:rPr lang="en-US" sz="800" dirty="0"/>
              <a:t>www.pwc.com.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65043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62512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algn="l"/>
            <a:r>
              <a:rPr lang="en-US" sz="3200" kern="0" dirty="0"/>
              <a:t>The average OCC of large businesses </a:t>
            </a:r>
            <a:r>
              <a:rPr lang="en-US" sz="3200" kern="0" dirty="0" err="1"/>
              <a:t>analysed</a:t>
            </a:r>
            <a:r>
              <a:rPr lang="en-US" sz="3200" kern="0" dirty="0"/>
              <a:t> by industrial sector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3" y="1237613"/>
            <a:ext cx="5565914" cy="5281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6518645"/>
            <a:ext cx="5719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Source</a:t>
            </a:r>
            <a:r>
              <a:rPr lang="en-US" sz="800" dirty="0"/>
              <a:t>: Figure based on information contained in PwC (2021) </a:t>
            </a:r>
            <a:r>
              <a:rPr lang="en-US" sz="800" i="1" dirty="0"/>
              <a:t>Working Capital Study 2020/2021: Act Now to Recover, </a:t>
            </a:r>
            <a:r>
              <a:rPr lang="en-US" sz="800" dirty="0"/>
              <a:t>www.pwc.com.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18215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90475" y="277001"/>
            <a:ext cx="862512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 dirty="0"/>
              <a:t>Inventories financing cost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2" y="1560444"/>
            <a:ext cx="10844276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9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01F2-ED81-E540-B1D6-31B4AB5D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Learning Outcomes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02439-C997-D64A-AC2E-8C93F99DCAD2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At the end of this session, you should be able to: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Prepare profit and loss account and statement of financial position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Identify the major categories of ratios that can be used for analysing financial statements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Calculate key ratios for assessing the financial performance and position of a business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Explain the significance of the ratios calculated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Discuss the limitations of ratios as a tool of financial analysis</a:t>
            </a:r>
          </a:p>
        </p:txBody>
      </p:sp>
      <p:pic>
        <p:nvPicPr>
          <p:cNvPr id="21" name="Picture 6" descr="Magnifying glass showing decling performance">
            <a:extLst>
              <a:ext uri="{FF2B5EF4-FFF2-40B4-BE49-F238E27FC236}">
                <a16:creationId xmlns:a16="http://schemas.microsoft.com/office/drawing/2014/main" id="{EF0DFE6D-F228-B907-DB8C-4EF3FDCAA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" r="3180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782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35837" y="581801"/>
            <a:ext cx="8320326" cy="6584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algn="l"/>
            <a:r>
              <a:rPr lang="en-US" sz="3200" kern="0" dirty="0"/>
              <a:t>Patterns of inventories movements over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890" y="1513490"/>
            <a:ext cx="8944102" cy="46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78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83436" y="714323"/>
            <a:ext cx="862512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3200" dirty="0"/>
              <a:t> The economic order quantity (EOQ)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5" y="2226366"/>
            <a:ext cx="11202129" cy="29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1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35837" y="286940"/>
            <a:ext cx="8320326" cy="68709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algn="l"/>
            <a:r>
              <a:rPr lang="en-US" sz="3200" kern="0" dirty="0"/>
              <a:t>Inventories holding and order costs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799" y="1102432"/>
            <a:ext cx="8979678" cy="53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301419" y="277001"/>
            <a:ext cx="7589162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7FA3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/>
              <a:t>Ageing schedule of trade receivables at 31 December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3" y="2135342"/>
            <a:ext cx="11310633" cy="25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B4B6F-671E-7A4D-9E21-36DDD74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86" y="145629"/>
            <a:ext cx="4637397" cy="65546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3988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288373-6CDA-7A40-AA15-FEE358FA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019" y="842010"/>
            <a:ext cx="5270767" cy="1687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43E0BB-A7E0-CF47-AFE4-3FFE31AE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19" y="2768599"/>
            <a:ext cx="5277010" cy="32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3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0636A-F0C6-A9F5-5547-A5A26998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43" y="26140"/>
            <a:ext cx="6669913" cy="645314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6EDB4-9E29-F7E2-A971-5E2466C3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96"/>
            <a:ext cx="5610591" cy="5428248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0467FE7-041D-E8F0-317F-820906876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130775"/>
              </p:ext>
            </p:extLst>
          </p:nvPr>
        </p:nvGraphicFramePr>
        <p:xfrm>
          <a:off x="5950350" y="798786"/>
          <a:ext cx="6073484" cy="485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30800" imgH="4102100" progId="Excel.Sheet.12">
                  <p:embed/>
                </p:oleObj>
              </mc:Choice>
              <mc:Fallback>
                <p:oleObj name="Worksheet" r:id="rId3" imgW="5130800" imgH="4102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145530F-1738-FF06-F701-C93F205C9B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0350" y="798786"/>
                        <a:ext cx="6073484" cy="485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47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145530F-1738-FF06-F701-C93F205C9B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02725"/>
              </p:ext>
            </p:extLst>
          </p:nvPr>
        </p:nvGraphicFramePr>
        <p:xfrm>
          <a:off x="1885392" y="62598"/>
          <a:ext cx="8421216" cy="673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30800" imgH="4102100" progId="Excel.Sheet.12">
                  <p:embed/>
                </p:oleObj>
              </mc:Choice>
              <mc:Fallback>
                <p:oleObj name="Worksheet" r:id="rId2" imgW="5130800" imgH="4102100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32E1E02-C30E-D3CB-0016-1FDFCE5D0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5392" y="62598"/>
                        <a:ext cx="8421216" cy="673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49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16EDB4-9E29-F7E2-A971-5E2466C3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096"/>
            <a:ext cx="5610591" cy="5428248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A755EF-6B61-7782-6E61-071F6B29F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702638"/>
              </p:ext>
            </p:extLst>
          </p:nvPr>
        </p:nvGraphicFramePr>
        <p:xfrm>
          <a:off x="6096000" y="160438"/>
          <a:ext cx="5730071" cy="653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08500" imgH="5143500" progId="Excel.Sheet.12">
                  <p:embed/>
                </p:oleObj>
              </mc:Choice>
              <mc:Fallback>
                <p:oleObj name="Worksheet" r:id="rId3" imgW="4508500" imgH="51435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5787A51-EC79-A5D3-5B55-2865473AC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60438"/>
                        <a:ext cx="5730071" cy="6537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16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787A51-EC79-A5D3-5B55-2865473AC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460600"/>
              </p:ext>
            </p:extLst>
          </p:nvPr>
        </p:nvGraphicFramePr>
        <p:xfrm>
          <a:off x="3105665" y="34982"/>
          <a:ext cx="5980670" cy="682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08500" imgH="5143500" progId="Excel.Sheet.12">
                  <p:embed/>
                </p:oleObj>
              </mc:Choice>
              <mc:Fallback>
                <p:oleObj name="Worksheet" r:id="rId2" imgW="4508500" imgH="51435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6375696-2CB7-86BA-DDC3-BB60079EA7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5665" y="34982"/>
                        <a:ext cx="5980670" cy="6823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97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37C56-EAEC-872D-C0A8-B93E3AC9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73" y="0"/>
            <a:ext cx="3085825" cy="4204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E8626-BB8D-E32B-C107-8E552289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76" y="0"/>
            <a:ext cx="3847753" cy="4204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7B1D59-2497-9AD5-AE7E-6F75064ED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08" y="4687614"/>
            <a:ext cx="4349312" cy="674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85002-30C5-4EE7-B091-918BEA1E3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08" y="5504395"/>
            <a:ext cx="4349312" cy="697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A41145-3425-D6EA-DFBD-D83FB1103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138" y="4564914"/>
            <a:ext cx="5339256" cy="633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8AD860-053B-4D3F-B8B9-889C8C93F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137" y="5503856"/>
            <a:ext cx="5202621" cy="59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9D7E5-6F34-0084-A349-0E6855CE7F57}"/>
              </a:ext>
            </a:extLst>
          </p:cNvPr>
          <p:cNvSpPr txBox="1"/>
          <p:nvPr/>
        </p:nvSpPr>
        <p:spPr>
          <a:xfrm>
            <a:off x="4593020" y="4828586"/>
            <a:ext cx="6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0AFC90-8159-E480-51EA-A9AD62E58AC8}"/>
              </a:ext>
            </a:extLst>
          </p:cNvPr>
          <p:cNvSpPr txBox="1"/>
          <p:nvPr/>
        </p:nvSpPr>
        <p:spPr>
          <a:xfrm>
            <a:off x="4593020" y="566073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CF692-2356-2109-55EA-B19402AF909D}"/>
              </a:ext>
            </a:extLst>
          </p:cNvPr>
          <p:cNvSpPr txBox="1"/>
          <p:nvPr/>
        </p:nvSpPr>
        <p:spPr>
          <a:xfrm>
            <a:off x="11219599" y="469675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E62C6-961F-8D2C-1EE5-27AA070FDBC1}"/>
              </a:ext>
            </a:extLst>
          </p:cNvPr>
          <p:cNvSpPr txBox="1"/>
          <p:nvPr/>
        </p:nvSpPr>
        <p:spPr>
          <a:xfrm>
            <a:off x="11275240" y="56161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5.7%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DC220-74A6-A91B-A9F7-429BDE15FF83}"/>
              </a:ext>
            </a:extLst>
          </p:cNvPr>
          <p:cNvSpPr txBox="1"/>
          <p:nvPr/>
        </p:nvSpPr>
        <p:spPr>
          <a:xfrm>
            <a:off x="4593020" y="4215280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PROFIT RATIOS</a:t>
            </a:r>
          </a:p>
        </p:txBody>
      </p:sp>
    </p:spTree>
    <p:extLst>
      <p:ext uri="{BB962C8B-B14F-4D97-AF65-F5344CB8AC3E}">
        <p14:creationId xmlns:p14="http://schemas.microsoft.com/office/powerpoint/2010/main" val="282421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37C56-EAEC-872D-C0A8-B93E3AC9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73" y="0"/>
            <a:ext cx="3085825" cy="42041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E8626-BB8D-E32B-C107-8E552289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76" y="0"/>
            <a:ext cx="3847753" cy="42041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73D20-44D6-30E9-6C6C-6A62773B848E}"/>
              </a:ext>
            </a:extLst>
          </p:cNvPr>
          <p:cNvSpPr txBox="1"/>
          <p:nvPr/>
        </p:nvSpPr>
        <p:spPr>
          <a:xfrm>
            <a:off x="4624551" y="4292850"/>
            <a:ext cx="184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LIQUIDITY RATIOS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A4F55-19DA-51E4-8269-A92AF6CA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55" y="4750895"/>
            <a:ext cx="4853141" cy="600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72DF8-BC98-7F9B-EBCC-A109F2C48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627" y="5660399"/>
            <a:ext cx="3264393" cy="565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9D988-3433-88A5-45D8-B506D510E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100" y="4750895"/>
            <a:ext cx="2613354" cy="664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45AA0-77E4-A7BF-5D62-8B52E9957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100" y="5551257"/>
            <a:ext cx="3755040" cy="565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26DCEB-4E19-8DE4-CC76-E8D1556AF5CD}"/>
              </a:ext>
            </a:extLst>
          </p:cNvPr>
          <p:cNvSpPr txBox="1"/>
          <p:nvPr/>
        </p:nvSpPr>
        <p:spPr>
          <a:xfrm>
            <a:off x="3819305" y="48663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4.5:1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4B54B-F98D-78EB-040E-61C8A33CA5A9}"/>
              </a:ext>
            </a:extLst>
          </p:cNvPr>
          <p:cNvSpPr txBox="1"/>
          <p:nvPr/>
        </p:nvSpPr>
        <p:spPr>
          <a:xfrm>
            <a:off x="4265140" y="552860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A7023-BE0C-325A-1105-D78C6806EDF6}"/>
              </a:ext>
            </a:extLst>
          </p:cNvPr>
          <p:cNvSpPr txBox="1"/>
          <p:nvPr/>
        </p:nvSpPr>
        <p:spPr>
          <a:xfrm>
            <a:off x="11056883" y="489825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27.4%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B99FC-1906-13BA-0022-4954E75C4316}"/>
              </a:ext>
            </a:extLst>
          </p:cNvPr>
          <p:cNvSpPr txBox="1"/>
          <p:nvPr/>
        </p:nvSpPr>
        <p:spPr>
          <a:xfrm>
            <a:off x="10597949" y="566039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Times</a:t>
            </a:r>
          </a:p>
        </p:txBody>
      </p:sp>
    </p:spTree>
    <p:extLst>
      <p:ext uri="{BB962C8B-B14F-4D97-AF65-F5344CB8AC3E}">
        <p14:creationId xmlns:p14="http://schemas.microsoft.com/office/powerpoint/2010/main" val="32518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252</Words>
  <Application>Microsoft Macintosh PowerPoint</Application>
  <PresentationFormat>Widescreen</PresentationFormat>
  <Paragraphs>49</Paragraphs>
  <Slides>25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Worksheet</vt:lpstr>
      <vt:lpstr>Managing Performance</vt:lpstr>
      <vt:lpstr>Learning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Helen’s Ratio Summary</vt:lpstr>
      <vt:lpstr>PowerPoint Presentation</vt:lpstr>
      <vt:lpstr>PowerPoint Presentation</vt:lpstr>
      <vt:lpstr>PowerPoint Presentation</vt:lpstr>
      <vt:lpstr>PowerPoint Presentation</vt:lpstr>
      <vt:lpstr>Helen’s Operating Cash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Pike, Martin</dc:creator>
  <cp:lastModifiedBy>Pike, Martin</cp:lastModifiedBy>
  <cp:revision>5</cp:revision>
  <dcterms:created xsi:type="dcterms:W3CDTF">2023-07-26T10:42:17Z</dcterms:created>
  <dcterms:modified xsi:type="dcterms:W3CDTF">2023-07-28T11:18:32Z</dcterms:modified>
</cp:coreProperties>
</file>